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99A538-929C-4001-834C-729D5CD2A741}" type="datetimeFigureOut">
              <a:rPr lang="el-GR" smtClean="0"/>
              <a:pPr/>
              <a:t>21/1/2020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B7F93-7661-4B57-974F-71014D5CC04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BBFA-4B01-4E7D-9D3F-68B3DAD28A20}" type="datetimeFigureOut">
              <a:rPr lang="el-GR" smtClean="0"/>
              <a:pPr/>
              <a:t>21/1/2020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17AE-031B-4487-B9E5-4567A1E7D5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BBFA-4B01-4E7D-9D3F-68B3DAD28A20}" type="datetimeFigureOut">
              <a:rPr lang="el-GR" smtClean="0"/>
              <a:pPr/>
              <a:t>21/1/2020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17AE-031B-4487-B9E5-4567A1E7D5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BBFA-4B01-4E7D-9D3F-68B3DAD28A20}" type="datetimeFigureOut">
              <a:rPr lang="el-GR" smtClean="0"/>
              <a:pPr/>
              <a:t>21/1/2020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17AE-031B-4487-B9E5-4567A1E7D5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BBFA-4B01-4E7D-9D3F-68B3DAD28A20}" type="datetimeFigureOut">
              <a:rPr lang="el-GR" smtClean="0"/>
              <a:pPr/>
              <a:t>21/1/2020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17AE-031B-4487-B9E5-4567A1E7D5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BBFA-4B01-4E7D-9D3F-68B3DAD28A20}" type="datetimeFigureOut">
              <a:rPr lang="el-GR" smtClean="0"/>
              <a:pPr/>
              <a:t>21/1/2020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17AE-031B-4487-B9E5-4567A1E7D5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BBFA-4B01-4E7D-9D3F-68B3DAD28A20}" type="datetimeFigureOut">
              <a:rPr lang="el-GR" smtClean="0"/>
              <a:pPr/>
              <a:t>21/1/2020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17AE-031B-4487-B9E5-4567A1E7D5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BBFA-4B01-4E7D-9D3F-68B3DAD28A20}" type="datetimeFigureOut">
              <a:rPr lang="el-GR" smtClean="0"/>
              <a:pPr/>
              <a:t>21/1/2020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17AE-031B-4487-B9E5-4567A1E7D5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BBFA-4B01-4E7D-9D3F-68B3DAD28A20}" type="datetimeFigureOut">
              <a:rPr lang="el-GR" smtClean="0"/>
              <a:pPr/>
              <a:t>21/1/2020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17AE-031B-4487-B9E5-4567A1E7D5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BBFA-4B01-4E7D-9D3F-68B3DAD28A20}" type="datetimeFigureOut">
              <a:rPr lang="el-GR" smtClean="0"/>
              <a:pPr/>
              <a:t>21/1/2020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17AE-031B-4487-B9E5-4567A1E7D5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BBFA-4B01-4E7D-9D3F-68B3DAD28A20}" type="datetimeFigureOut">
              <a:rPr lang="el-GR" smtClean="0"/>
              <a:pPr/>
              <a:t>21/1/2020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17AE-031B-4487-B9E5-4567A1E7D5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FBBFA-4B01-4E7D-9D3F-68B3DAD28A20}" type="datetimeFigureOut">
              <a:rPr lang="el-GR" smtClean="0"/>
              <a:pPr/>
              <a:t>21/1/2020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417AE-031B-4487-B9E5-4567A1E7D588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FBBFA-4B01-4E7D-9D3F-68B3DAD28A20}" type="datetimeFigureOut">
              <a:rPr lang="el-GR" smtClean="0"/>
              <a:pPr/>
              <a:t>21/1/2020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417AE-031B-4487-B9E5-4567A1E7D588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2571736" y="2143116"/>
            <a:ext cx="5000660" cy="11430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It’s proverbs’ time! </a:t>
            </a:r>
            <a:endParaRPr lang="el-GR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3" name="2 - Εικόνα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5286388"/>
            <a:ext cx="4038065" cy="1390649"/>
          </a:xfrm>
          <a:prstGeom prst="rect">
            <a:avLst/>
          </a:prstGeom>
        </p:spPr>
      </p:pic>
      <p:pic>
        <p:nvPicPr>
          <p:cNvPr id="5" name="4 - Εικόνα" descr="erasmus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5286388"/>
            <a:ext cx="4429124" cy="1409811"/>
          </a:xfrm>
          <a:prstGeom prst="rect">
            <a:avLst/>
          </a:prstGeom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2000232" y="3571876"/>
            <a:ext cx="6357982" cy="10001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5</a:t>
            </a:r>
            <a:r>
              <a:rPr lang="en-US" sz="3600" kern="10" spc="0" baseline="3000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th</a:t>
            </a:r>
            <a:r>
              <a:rPr lang="en-U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Primary School of </a:t>
            </a:r>
            <a:r>
              <a:rPr lang="en-US" sz="3600" kern="10" spc="0" dirty="0" err="1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Korydallos</a:t>
            </a:r>
            <a:r>
              <a:rPr lang="en-U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– 5</a:t>
            </a:r>
            <a:r>
              <a:rPr lang="en-US" sz="3600" kern="10" spc="0" baseline="3000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th</a:t>
            </a:r>
            <a:r>
              <a:rPr lang="en-U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 Grade</a:t>
            </a:r>
            <a:endParaRPr lang="el-GR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7" name="6 - Εικόνα" descr="GREECE_smal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884510">
            <a:off x="704575" y="561914"/>
            <a:ext cx="2139696" cy="15118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2143108" y="357166"/>
            <a:ext cx="5000660" cy="114300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No pain, no gain!</a:t>
            </a:r>
            <a:endParaRPr lang="el-GR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500034" y="1857364"/>
            <a:ext cx="518637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200" i="1" dirty="0" smtClean="0">
                <a:solidFill>
                  <a:srgbClr val="FFFF00"/>
                </a:solidFill>
              </a:rPr>
              <a:t>It means that good things must me earned</a:t>
            </a:r>
            <a:r>
              <a:rPr lang="el-GR" sz="3200" i="1" dirty="0" smtClean="0">
                <a:solidFill>
                  <a:srgbClr val="FFFF00"/>
                </a:solidFill>
              </a:rPr>
              <a:t>!! </a:t>
            </a: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200" i="1" dirty="0" smtClean="0">
                <a:solidFill>
                  <a:srgbClr val="00B050"/>
                </a:solidFill>
              </a:rPr>
              <a:t>Phrases with similar meaning can be found in the writings of Euripides. </a:t>
            </a:r>
            <a:endParaRPr lang="el-GR" sz="3200" i="1" dirty="0" smtClean="0">
              <a:solidFill>
                <a:srgbClr val="00B050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200" i="1" dirty="0" smtClean="0">
                <a:solidFill>
                  <a:srgbClr val="FF0000"/>
                </a:solidFill>
              </a:rPr>
              <a:t>In Greek the phrase </a:t>
            </a:r>
            <a:r>
              <a:rPr lang="el-GR" sz="3200" i="1" dirty="0" smtClean="0">
                <a:solidFill>
                  <a:srgbClr val="FF0000"/>
                </a:solidFill>
              </a:rPr>
              <a:t/>
            </a:r>
            <a:br>
              <a:rPr lang="el-GR" sz="3200" i="1" dirty="0" smtClean="0">
                <a:solidFill>
                  <a:srgbClr val="FF0000"/>
                </a:solidFill>
              </a:rPr>
            </a:br>
            <a:r>
              <a:rPr lang="en-US" sz="3200" i="1" dirty="0" smtClean="0">
                <a:solidFill>
                  <a:srgbClr val="FF0000"/>
                </a:solidFill>
              </a:rPr>
              <a:t>“</a:t>
            </a:r>
            <a:r>
              <a:rPr lang="el-GR" sz="3200" i="1" dirty="0" smtClean="0">
                <a:solidFill>
                  <a:srgbClr val="FF0000"/>
                </a:solidFill>
              </a:rPr>
              <a:t>Τα αγαθά </a:t>
            </a:r>
            <a:r>
              <a:rPr lang="el-GR" sz="3200" i="1" dirty="0" err="1" smtClean="0">
                <a:solidFill>
                  <a:srgbClr val="FF0000"/>
                </a:solidFill>
              </a:rPr>
              <a:t>κόποις</a:t>
            </a:r>
            <a:r>
              <a:rPr lang="el-GR" sz="3200" i="1" dirty="0" smtClean="0">
                <a:solidFill>
                  <a:srgbClr val="FF0000"/>
                </a:solidFill>
              </a:rPr>
              <a:t> κτώνται</a:t>
            </a:r>
            <a:r>
              <a:rPr lang="en-US" sz="3200" i="1" dirty="0" smtClean="0">
                <a:solidFill>
                  <a:srgbClr val="FF0000"/>
                </a:solidFill>
              </a:rPr>
              <a:t>” is used, with a similar meaning</a:t>
            </a:r>
            <a:r>
              <a:rPr lang="el-GR" sz="3200" i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200" i="1" dirty="0" smtClean="0">
                <a:solidFill>
                  <a:srgbClr val="7030A0"/>
                </a:solidFill>
              </a:rPr>
              <a:t>A literal translation in English would be</a:t>
            </a:r>
            <a:br>
              <a:rPr lang="en-US" sz="3200" i="1" dirty="0" smtClean="0">
                <a:solidFill>
                  <a:srgbClr val="7030A0"/>
                </a:solidFill>
              </a:rPr>
            </a:br>
            <a:r>
              <a:rPr lang="en-US" sz="3200" i="1" dirty="0" smtClean="0">
                <a:solidFill>
                  <a:srgbClr val="7030A0"/>
                </a:solidFill>
              </a:rPr>
              <a:t>“</a:t>
            </a:r>
            <a:r>
              <a:rPr lang="en-US" sz="3200" dirty="0" smtClean="0">
                <a:solidFill>
                  <a:srgbClr val="7030A0"/>
                </a:solidFill>
                <a:latin typeface="Algerian" pitchFamily="82" charset="0"/>
              </a:rPr>
              <a:t>Good things come after works</a:t>
            </a:r>
            <a:r>
              <a:rPr lang="en-US" sz="3200" i="1" dirty="0" smtClean="0">
                <a:solidFill>
                  <a:srgbClr val="7030A0"/>
                </a:solidFill>
                <a:latin typeface="Algerian" pitchFamily="82" charset="0"/>
              </a:rPr>
              <a:t>”</a:t>
            </a:r>
            <a:r>
              <a:rPr lang="el-GR" sz="3200" i="1" dirty="0" smtClean="0">
                <a:solidFill>
                  <a:srgbClr val="7030A0"/>
                </a:solidFill>
                <a:latin typeface="Algerian" pitchFamily="82" charset="0"/>
              </a:rPr>
              <a:t>.</a:t>
            </a:r>
            <a:endParaRPr lang="el-GR" sz="3200" dirty="0" smtClean="0">
              <a:solidFill>
                <a:srgbClr val="7030A0"/>
              </a:solidFill>
            </a:endParaRPr>
          </a:p>
        </p:txBody>
      </p:sp>
      <p:pic>
        <p:nvPicPr>
          <p:cNvPr id="6" name="5 - Εικόνα" descr="no pain no gain.jpg"/>
          <p:cNvPicPr>
            <a:picLocks noChangeAspect="1"/>
          </p:cNvPicPr>
          <p:nvPr/>
        </p:nvPicPr>
        <p:blipFill>
          <a:blip r:embed="rId2" cstate="print"/>
          <a:srcRect r="25899"/>
          <a:stretch>
            <a:fillRect/>
          </a:stretch>
        </p:blipFill>
        <p:spPr>
          <a:xfrm>
            <a:off x="6143636" y="1500174"/>
            <a:ext cx="2714644" cy="2357454"/>
          </a:xfrm>
          <a:prstGeom prst="rect">
            <a:avLst/>
          </a:prstGeom>
        </p:spPr>
      </p:pic>
      <p:pic>
        <p:nvPicPr>
          <p:cNvPr id="7" name="6 - Εικόνα" descr="IMG_20200114_110620.jpg"/>
          <p:cNvPicPr>
            <a:picLocks noChangeAspect="1"/>
          </p:cNvPicPr>
          <p:nvPr/>
        </p:nvPicPr>
        <p:blipFill>
          <a:blip r:embed="rId3" cstate="print"/>
          <a:srcRect t="9190" r="2841" b="13303"/>
          <a:stretch>
            <a:fillRect/>
          </a:stretch>
        </p:blipFill>
        <p:spPr>
          <a:xfrm rot="1736531">
            <a:off x="6555106" y="4530146"/>
            <a:ext cx="2205680" cy="13196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500034" y="1428736"/>
            <a:ext cx="5429288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500" i="1" dirty="0" smtClean="0">
                <a:solidFill>
                  <a:srgbClr val="FFFF00"/>
                </a:solidFill>
              </a:rPr>
              <a:t>It means that we should start our day early</a:t>
            </a:r>
            <a:r>
              <a:rPr lang="el-GR" sz="2500" i="1" dirty="0" smtClean="0">
                <a:solidFill>
                  <a:srgbClr val="FFFF00"/>
                </a:solidFill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2500" i="1" dirty="0" smtClean="0">
                <a:solidFill>
                  <a:srgbClr val="FF0000"/>
                </a:solidFill>
              </a:rPr>
              <a:t>In Greek the phrase “</a:t>
            </a:r>
            <a:r>
              <a:rPr lang="el-GR" sz="2500" i="1" dirty="0" smtClean="0">
                <a:solidFill>
                  <a:srgbClr val="FF0000"/>
                </a:solidFill>
              </a:rPr>
              <a:t>Των φρονίμων τα παιδιά πριν πεινάσουν μαγειρεύουν</a:t>
            </a:r>
            <a:r>
              <a:rPr lang="en-US" sz="2500" i="1" dirty="0" smtClean="0">
                <a:solidFill>
                  <a:srgbClr val="FF0000"/>
                </a:solidFill>
              </a:rPr>
              <a:t>” is used, with a similar meaning</a:t>
            </a:r>
            <a:r>
              <a:rPr lang="el-GR" sz="2500" i="1" dirty="0" smtClean="0">
                <a:solidFill>
                  <a:srgbClr val="FF0000"/>
                </a:solidFill>
              </a:rPr>
              <a:t>.</a:t>
            </a: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2500" i="1" dirty="0" smtClean="0">
                <a:solidFill>
                  <a:srgbClr val="7030A0"/>
                </a:solidFill>
              </a:rPr>
              <a:t>A literal translation in English would be “</a:t>
            </a:r>
            <a:r>
              <a:rPr lang="en-US" sz="2500" dirty="0" smtClean="0">
                <a:solidFill>
                  <a:srgbClr val="7030A0"/>
                </a:solidFill>
                <a:latin typeface="Algerian" pitchFamily="82" charset="0"/>
              </a:rPr>
              <a:t>Wise people’s children cook before they get hungry”</a:t>
            </a:r>
            <a:r>
              <a:rPr lang="el-GR" sz="2500" i="1" dirty="0" smtClean="0">
                <a:solidFill>
                  <a:srgbClr val="7030A0"/>
                </a:solidFill>
                <a:latin typeface="Algerian" pitchFamily="82" charset="0"/>
              </a:rPr>
              <a:t>.</a:t>
            </a:r>
            <a:endParaRPr lang="el-GR" sz="2500" dirty="0" smtClean="0">
              <a:solidFill>
                <a:srgbClr val="7030A0"/>
              </a:solidFill>
            </a:endParaRPr>
          </a:p>
        </p:txBody>
      </p:sp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1285852" y="285728"/>
            <a:ext cx="6500858" cy="92869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The early bird catches the worm</a:t>
            </a:r>
            <a:endParaRPr lang="el-GR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8" name="4 - Θέση περιεχομένου" descr="το προινο πουλι π[ιανει το σκουλικι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455793">
            <a:off x="6196552" y="1324045"/>
            <a:ext cx="1791281" cy="2000264"/>
          </a:xfrm>
          <a:prstGeom prst="rect">
            <a:avLst/>
          </a:prstGeom>
        </p:spPr>
      </p:pic>
      <p:pic>
        <p:nvPicPr>
          <p:cNvPr id="9" name="8 - Εικόνα" descr="ρολοι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107133">
            <a:off x="209567" y="5707576"/>
            <a:ext cx="1548395" cy="1045168"/>
          </a:xfrm>
          <a:prstGeom prst="rect">
            <a:avLst/>
          </a:prstGeom>
        </p:spPr>
      </p:pic>
      <p:pic>
        <p:nvPicPr>
          <p:cNvPr id="10" name="9 - Εικόνα" descr="παιδια που μαγειρευουν.jpg"/>
          <p:cNvPicPr>
            <a:picLocks noChangeAspect="1"/>
          </p:cNvPicPr>
          <p:nvPr/>
        </p:nvPicPr>
        <p:blipFill>
          <a:blip r:embed="rId4"/>
          <a:srcRect l="11953"/>
          <a:stretch>
            <a:fillRect/>
          </a:stretch>
        </p:blipFill>
        <p:spPr>
          <a:xfrm>
            <a:off x="5786446" y="4500570"/>
            <a:ext cx="3157278" cy="1785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285720" y="1428736"/>
            <a:ext cx="5786478" cy="514353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600" i="1" dirty="0" smtClean="0">
                <a:solidFill>
                  <a:srgbClr val="FFFF00"/>
                </a:solidFill>
              </a:rPr>
              <a:t>It means we should try hard to succeed</a:t>
            </a:r>
            <a:r>
              <a:rPr lang="el-GR" sz="3600" i="1" dirty="0" smtClean="0">
                <a:solidFill>
                  <a:srgbClr val="FFFF00"/>
                </a:solidFill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600" i="1" dirty="0" smtClean="0">
                <a:solidFill>
                  <a:srgbClr val="FF0000"/>
                </a:solidFill>
              </a:rPr>
              <a:t>In Greek the phrase “</a:t>
            </a:r>
            <a:r>
              <a:rPr lang="el-GR" sz="3600" i="1" dirty="0" smtClean="0">
                <a:solidFill>
                  <a:srgbClr val="FF0000"/>
                </a:solidFill>
              </a:rPr>
              <a:t>Όπου υπάρχει θέληση, υπάρχει τρόπος</a:t>
            </a:r>
            <a:r>
              <a:rPr lang="en-US" sz="3600" i="1" dirty="0" smtClean="0">
                <a:solidFill>
                  <a:srgbClr val="FF0000"/>
                </a:solidFill>
              </a:rPr>
              <a:t>” is used, with the same meaning.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3600" i="1" dirty="0" smtClean="0">
                <a:solidFill>
                  <a:srgbClr val="00B050"/>
                </a:solidFill>
              </a:rPr>
              <a:t>The Greek phrase is a literal translation of the English one!</a:t>
            </a:r>
            <a:endParaRPr lang="el-GR" sz="3600" i="1" dirty="0" smtClean="0">
              <a:solidFill>
                <a:srgbClr val="00B050"/>
              </a:solidFill>
            </a:endParaRP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600" i="1" dirty="0" smtClean="0">
                <a:solidFill>
                  <a:srgbClr val="7030A0"/>
                </a:solidFill>
              </a:rPr>
              <a:t>A similar phrase was published for the first time in </a:t>
            </a:r>
            <a:r>
              <a:rPr lang="el-GR" sz="3600" i="1" dirty="0" smtClean="0">
                <a:solidFill>
                  <a:srgbClr val="7030A0"/>
                </a:solidFill>
              </a:rPr>
              <a:t>1640 </a:t>
            </a:r>
            <a:r>
              <a:rPr lang="en-US" sz="3600" i="1" dirty="0" smtClean="0">
                <a:solidFill>
                  <a:srgbClr val="7030A0"/>
                </a:solidFill>
              </a:rPr>
              <a:t>in “</a:t>
            </a:r>
            <a:r>
              <a:rPr lang="en-US" sz="3600" i="1" dirty="0" err="1" smtClean="0">
                <a:solidFill>
                  <a:srgbClr val="7030A0"/>
                </a:solidFill>
              </a:rPr>
              <a:t>Jacula</a:t>
            </a:r>
            <a:r>
              <a:rPr lang="el-GR" sz="3600" i="1" dirty="0" smtClean="0">
                <a:solidFill>
                  <a:srgbClr val="7030A0"/>
                </a:solidFill>
              </a:rPr>
              <a:t> </a:t>
            </a:r>
            <a:br>
              <a:rPr lang="el-GR" sz="3600" i="1" dirty="0" smtClean="0">
                <a:solidFill>
                  <a:srgbClr val="7030A0"/>
                </a:solidFill>
              </a:rPr>
            </a:br>
            <a:r>
              <a:rPr lang="en-US" sz="3600" i="1" dirty="0" err="1" smtClean="0">
                <a:solidFill>
                  <a:srgbClr val="7030A0"/>
                </a:solidFill>
              </a:rPr>
              <a:t>Prudentusm</a:t>
            </a:r>
            <a:r>
              <a:rPr lang="en-US" sz="3600" i="1" dirty="0" smtClean="0">
                <a:solidFill>
                  <a:srgbClr val="7030A0"/>
                </a:solidFill>
              </a:rPr>
              <a:t>” by</a:t>
            </a:r>
            <a:r>
              <a:rPr lang="el-GR" sz="3600" i="1" dirty="0" smtClean="0">
                <a:solidFill>
                  <a:srgbClr val="7030A0"/>
                </a:solidFill>
              </a:rPr>
              <a:t> </a:t>
            </a:r>
            <a:r>
              <a:rPr lang="en-US" sz="3600" i="1" dirty="0" smtClean="0">
                <a:solidFill>
                  <a:srgbClr val="7030A0"/>
                </a:solidFill>
              </a:rPr>
              <a:t>George Herbert</a:t>
            </a:r>
            <a:r>
              <a:rPr lang="el-GR" sz="3600" i="1" dirty="0" smtClean="0">
                <a:solidFill>
                  <a:srgbClr val="7030A0"/>
                </a:solidFill>
              </a:rPr>
              <a:t>. </a:t>
            </a:r>
            <a:br>
              <a:rPr lang="el-GR" sz="3600" i="1" dirty="0" smtClean="0">
                <a:solidFill>
                  <a:srgbClr val="7030A0"/>
                </a:solidFill>
              </a:rPr>
            </a:br>
            <a:r>
              <a:rPr lang="en-US" sz="3600" i="1" dirty="0" smtClean="0">
                <a:solidFill>
                  <a:srgbClr val="7030A0"/>
                </a:solidFill>
              </a:rPr>
              <a:t>Up to the 1820’s, the phrase had changed to “where there’s a will, there’s a way”. </a:t>
            </a:r>
          </a:p>
        </p:txBody>
      </p:sp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1142976" y="357166"/>
            <a:ext cx="6786610" cy="86201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Where there's a will, there's a way</a:t>
            </a:r>
            <a:endParaRPr lang="el-GR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11" name="4 - Θέση περιεχομένου" descr="ς.jpg"/>
          <p:cNvPicPr>
            <a:picLocks noChangeAspect="1"/>
          </p:cNvPicPr>
          <p:nvPr/>
        </p:nvPicPr>
        <p:blipFill>
          <a:blip r:embed="rId2"/>
          <a:srcRect r="2792" b="5859"/>
          <a:stretch>
            <a:fillRect/>
          </a:stretch>
        </p:blipFill>
        <p:spPr>
          <a:xfrm rot="318034">
            <a:off x="6189683" y="2575511"/>
            <a:ext cx="2632951" cy="260412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142844" y="1357298"/>
            <a:ext cx="6429420" cy="5072098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600" i="1" dirty="0" smtClean="0">
                <a:solidFill>
                  <a:srgbClr val="FFFF00"/>
                </a:solidFill>
              </a:rPr>
              <a:t>It means that when we are </a:t>
            </a:r>
            <a:br>
              <a:rPr lang="en-US" sz="3600" i="1" dirty="0" smtClean="0">
                <a:solidFill>
                  <a:srgbClr val="FFFF00"/>
                </a:solidFill>
              </a:rPr>
            </a:br>
            <a:r>
              <a:rPr lang="en-US" sz="3600" i="1" dirty="0" smtClean="0">
                <a:solidFill>
                  <a:srgbClr val="FFFF00"/>
                </a:solidFill>
              </a:rPr>
              <a:t>given a gift, we shouldn’t look </a:t>
            </a:r>
            <a:br>
              <a:rPr lang="en-US" sz="3600" i="1" dirty="0" smtClean="0">
                <a:solidFill>
                  <a:srgbClr val="FFFF00"/>
                </a:solidFill>
              </a:rPr>
            </a:br>
            <a:r>
              <a:rPr lang="en-US" sz="3600" i="1" dirty="0" smtClean="0">
                <a:solidFill>
                  <a:srgbClr val="FFFF00"/>
                </a:solidFill>
              </a:rPr>
              <a:t>at its value, but receive it and</a:t>
            </a:r>
            <a:br>
              <a:rPr lang="en-US" sz="3600" i="1" dirty="0" smtClean="0">
                <a:solidFill>
                  <a:srgbClr val="FFFF00"/>
                </a:solidFill>
              </a:rPr>
            </a:br>
            <a:r>
              <a:rPr lang="en-US" sz="3600" i="1" dirty="0" smtClean="0">
                <a:solidFill>
                  <a:srgbClr val="FFFF00"/>
                </a:solidFill>
              </a:rPr>
              <a:t> say thank you.</a:t>
            </a:r>
            <a:endParaRPr lang="el-GR" sz="3600" i="1" dirty="0" smtClean="0">
              <a:solidFill>
                <a:srgbClr val="FFFF00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600" i="1" dirty="0" smtClean="0">
                <a:solidFill>
                  <a:srgbClr val="00B050"/>
                </a:solidFill>
              </a:rPr>
              <a:t>It is an advice to be grateful </a:t>
            </a:r>
            <a:br>
              <a:rPr lang="en-US" sz="3600" i="1" dirty="0" smtClean="0">
                <a:solidFill>
                  <a:srgbClr val="00B050"/>
                </a:solidFill>
              </a:rPr>
            </a:br>
            <a:r>
              <a:rPr lang="en-US" sz="3600" i="1" dirty="0" smtClean="0">
                <a:solidFill>
                  <a:srgbClr val="00B050"/>
                </a:solidFill>
              </a:rPr>
              <a:t>for a present, instead of </a:t>
            </a:r>
            <a:br>
              <a:rPr lang="en-US" sz="3600" i="1" dirty="0" smtClean="0">
                <a:solidFill>
                  <a:srgbClr val="00B050"/>
                </a:solidFill>
              </a:rPr>
            </a:br>
            <a:r>
              <a:rPr lang="en-US" sz="3600" i="1" dirty="0" smtClean="0">
                <a:solidFill>
                  <a:srgbClr val="00B050"/>
                </a:solidFill>
              </a:rPr>
              <a:t>trying to find something better. </a:t>
            </a:r>
            <a:endParaRPr lang="el-GR" sz="3600" i="1" dirty="0" smtClean="0">
              <a:solidFill>
                <a:srgbClr val="00B050"/>
              </a:solidFill>
            </a:endParaRPr>
          </a:p>
          <a:p>
            <a:pPr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3600" i="1" dirty="0" smtClean="0">
                <a:solidFill>
                  <a:srgbClr val="FF0000"/>
                </a:solidFill>
              </a:rPr>
              <a:t>In Greek the phrase “</a:t>
            </a:r>
            <a:r>
              <a:rPr lang="el-GR" sz="3600" i="1" dirty="0" smtClean="0">
                <a:solidFill>
                  <a:srgbClr val="FF0000"/>
                </a:solidFill>
              </a:rPr>
              <a:t> Του χάριζαν </a:t>
            </a:r>
            <a:br>
              <a:rPr lang="el-GR" sz="3600" i="1" dirty="0" smtClean="0">
                <a:solidFill>
                  <a:srgbClr val="FF0000"/>
                </a:solidFill>
              </a:rPr>
            </a:br>
            <a:r>
              <a:rPr lang="el-GR" sz="3600" i="1" dirty="0" smtClean="0">
                <a:solidFill>
                  <a:srgbClr val="FF0000"/>
                </a:solidFill>
              </a:rPr>
              <a:t>γάιδαρο και τον κοίταζε </a:t>
            </a:r>
            <a:r>
              <a:rPr lang="en-US" sz="3600" i="1" dirty="0" smtClean="0">
                <a:solidFill>
                  <a:srgbClr val="FF0000"/>
                </a:solidFill>
              </a:rPr>
              <a:t/>
            </a:r>
            <a:br>
              <a:rPr lang="en-US" sz="3600" i="1" dirty="0" smtClean="0">
                <a:solidFill>
                  <a:srgbClr val="FF0000"/>
                </a:solidFill>
              </a:rPr>
            </a:br>
            <a:r>
              <a:rPr lang="el-GR" sz="3600" i="1" dirty="0" smtClean="0">
                <a:solidFill>
                  <a:srgbClr val="FF0000"/>
                </a:solidFill>
              </a:rPr>
              <a:t>στα δόντια</a:t>
            </a:r>
            <a:r>
              <a:rPr lang="en-US" sz="3600" i="1" dirty="0" smtClean="0">
                <a:solidFill>
                  <a:srgbClr val="FF0000"/>
                </a:solidFill>
              </a:rPr>
              <a:t>” is used, with the </a:t>
            </a:r>
            <a:br>
              <a:rPr lang="en-US" sz="3600" i="1" dirty="0" smtClean="0">
                <a:solidFill>
                  <a:srgbClr val="FF0000"/>
                </a:solidFill>
              </a:rPr>
            </a:br>
            <a:r>
              <a:rPr lang="en-US" sz="3600" i="1" dirty="0" smtClean="0">
                <a:solidFill>
                  <a:srgbClr val="FF0000"/>
                </a:solidFill>
              </a:rPr>
              <a:t>same meaning</a:t>
            </a:r>
            <a:r>
              <a:rPr lang="el-GR" sz="3600" i="1" dirty="0" smtClean="0">
                <a:solidFill>
                  <a:srgbClr val="FF0000"/>
                </a:solidFill>
              </a:rPr>
              <a:t>.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en-US" sz="3600" i="1" dirty="0" smtClean="0">
                <a:solidFill>
                  <a:srgbClr val="7030A0"/>
                </a:solidFill>
              </a:rPr>
              <a:t>A literal translation in </a:t>
            </a:r>
            <a:br>
              <a:rPr lang="en-US" sz="3600" i="1" dirty="0" smtClean="0">
                <a:solidFill>
                  <a:srgbClr val="7030A0"/>
                </a:solidFill>
              </a:rPr>
            </a:br>
            <a:r>
              <a:rPr lang="en-US" sz="3600" i="1" dirty="0" smtClean="0">
                <a:solidFill>
                  <a:srgbClr val="7030A0"/>
                </a:solidFill>
              </a:rPr>
              <a:t>English would be</a:t>
            </a:r>
            <a:r>
              <a:rPr lang="el-GR" sz="3600" i="1" dirty="0" smtClean="0">
                <a:solidFill>
                  <a:srgbClr val="7030A0"/>
                </a:solidFill>
              </a:rPr>
              <a:t/>
            </a:r>
            <a:br>
              <a:rPr lang="el-GR" sz="3600" i="1" dirty="0" smtClean="0">
                <a:solidFill>
                  <a:srgbClr val="7030A0"/>
                </a:solidFill>
              </a:rPr>
            </a:br>
            <a:r>
              <a:rPr lang="en-US" sz="3600" i="1" dirty="0" smtClean="0">
                <a:solidFill>
                  <a:srgbClr val="7030A0"/>
                </a:solidFill>
              </a:rPr>
              <a:t>“</a:t>
            </a:r>
            <a:r>
              <a:rPr lang="en-US" sz="3600" dirty="0" smtClean="0">
                <a:solidFill>
                  <a:srgbClr val="7030A0"/>
                </a:solidFill>
                <a:latin typeface="Algerian" pitchFamily="82" charset="0"/>
              </a:rPr>
              <a:t>SOMEONE WAS GIVEN A </a:t>
            </a:r>
            <a:br>
              <a:rPr lang="en-US" sz="3600" dirty="0" smtClean="0">
                <a:solidFill>
                  <a:srgbClr val="7030A0"/>
                </a:solidFill>
                <a:latin typeface="Algerian" pitchFamily="82" charset="0"/>
              </a:rPr>
            </a:br>
            <a:r>
              <a:rPr lang="en-US" sz="3600" dirty="0" smtClean="0">
                <a:solidFill>
                  <a:srgbClr val="7030A0"/>
                </a:solidFill>
                <a:latin typeface="Algerian" pitchFamily="82" charset="0"/>
              </a:rPr>
              <a:t>DONKEY AND HE stared </a:t>
            </a:r>
            <a:br>
              <a:rPr lang="en-US" sz="3600" dirty="0" smtClean="0">
                <a:solidFill>
                  <a:srgbClr val="7030A0"/>
                </a:solidFill>
                <a:latin typeface="Algerian" pitchFamily="82" charset="0"/>
              </a:rPr>
            </a:br>
            <a:r>
              <a:rPr lang="en-US" sz="3600" dirty="0" smtClean="0">
                <a:solidFill>
                  <a:srgbClr val="7030A0"/>
                </a:solidFill>
                <a:latin typeface="Algerian" pitchFamily="82" charset="0"/>
              </a:rPr>
              <a:t>AT ITS TEETH”</a:t>
            </a:r>
            <a:r>
              <a:rPr lang="en-US" sz="3600" i="1" dirty="0" smtClean="0">
                <a:solidFill>
                  <a:srgbClr val="7030A0"/>
                </a:solidFill>
              </a:rPr>
              <a:t>.</a:t>
            </a:r>
          </a:p>
          <a:p>
            <a:pPr algn="ctr">
              <a:spcBef>
                <a:spcPct val="20000"/>
              </a:spcBef>
              <a:buFont typeface="Wingdings" pitchFamily="2" charset="2"/>
              <a:buChar char="v"/>
            </a:pPr>
            <a:endParaRPr lang="el-GR" sz="3200" dirty="0" smtClean="0">
              <a:solidFill>
                <a:srgbClr val="7030A0"/>
              </a:solidFill>
            </a:endParaRPr>
          </a:p>
        </p:txBody>
      </p:sp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1357290" y="214290"/>
            <a:ext cx="6357982" cy="11429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Never look a gift horse in the mouth</a:t>
            </a:r>
            <a:endParaRPr lang="el-GR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6" name="3 - Θέση περιεχομένου" descr="άλογο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1357298"/>
            <a:ext cx="2366664" cy="1504698"/>
          </a:xfrm>
          <a:prstGeom prst="rect">
            <a:avLst/>
          </a:prstGeom>
        </p:spPr>
      </p:pic>
      <p:pic>
        <p:nvPicPr>
          <p:cNvPr id="7" name="6 - Εικόνα" descr="IMG_20200114_110752.jpg"/>
          <p:cNvPicPr>
            <a:picLocks noChangeAspect="1"/>
          </p:cNvPicPr>
          <p:nvPr/>
        </p:nvPicPr>
        <p:blipFill>
          <a:blip r:embed="rId3" cstate="print"/>
          <a:srcRect l="10769" t="6522" r="3076" b="4347"/>
          <a:stretch>
            <a:fillRect/>
          </a:stretch>
        </p:blipFill>
        <p:spPr>
          <a:xfrm>
            <a:off x="4714876" y="3571876"/>
            <a:ext cx="4429124" cy="2928958"/>
          </a:xfrm>
          <a:prstGeom prst="rect">
            <a:avLst/>
          </a:prstGeom>
        </p:spPr>
      </p:pic>
      <p:sp>
        <p:nvSpPr>
          <p:cNvPr id="8" name="7 - Επεξήγηση με σύννεφο"/>
          <p:cNvSpPr/>
          <p:nvPr/>
        </p:nvSpPr>
        <p:spPr>
          <a:xfrm>
            <a:off x="5143504" y="2357430"/>
            <a:ext cx="1357322" cy="1285884"/>
          </a:xfrm>
          <a:prstGeom prst="cloudCallout">
            <a:avLst>
              <a:gd name="adj1" fmla="val -29761"/>
              <a:gd name="adj2" fmla="val 7106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How rude!</a:t>
            </a:r>
            <a:endParaRPr lang="el-GR" dirty="0"/>
          </a:p>
        </p:txBody>
      </p:sp>
      <p:sp>
        <p:nvSpPr>
          <p:cNvPr id="9" name="8 - Επεξήγηση με σύννεφο"/>
          <p:cNvSpPr/>
          <p:nvPr/>
        </p:nvSpPr>
        <p:spPr>
          <a:xfrm>
            <a:off x="3929058" y="5572116"/>
            <a:ext cx="1357322" cy="1285884"/>
          </a:xfrm>
          <a:prstGeom prst="cloudCallout">
            <a:avLst>
              <a:gd name="adj1" fmla="val 66015"/>
              <a:gd name="adj2" fmla="val -7115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Let’s see… is it old?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500034" y="1428736"/>
            <a:ext cx="518637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sz="2500" i="1" dirty="0" smtClean="0">
                <a:solidFill>
                  <a:srgbClr val="FFFF00"/>
                </a:solidFill>
              </a:rPr>
              <a:t>It means that it is better to do something late than not do it at all</a:t>
            </a:r>
            <a:r>
              <a:rPr lang="el-GR" sz="2500" i="1" dirty="0" smtClean="0">
                <a:solidFill>
                  <a:srgbClr val="FFFF00"/>
                </a:solidFill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2500" i="1" dirty="0" smtClean="0">
                <a:solidFill>
                  <a:srgbClr val="FF0000"/>
                </a:solidFill>
              </a:rPr>
              <a:t>In Greek the phrase “</a:t>
            </a:r>
            <a:r>
              <a:rPr lang="el-GR" sz="2500" i="1" dirty="0" smtClean="0">
                <a:solidFill>
                  <a:srgbClr val="FF0000"/>
                </a:solidFill>
              </a:rPr>
              <a:t>Κ</a:t>
            </a:r>
            <a:r>
              <a:rPr lang="el-GR" sz="2500" i="1" smtClean="0">
                <a:solidFill>
                  <a:srgbClr val="FF0000"/>
                </a:solidFill>
              </a:rPr>
              <a:t>άλλιο </a:t>
            </a:r>
            <a:r>
              <a:rPr lang="el-GR" sz="2500" i="1" dirty="0" smtClean="0">
                <a:solidFill>
                  <a:srgbClr val="FF0000"/>
                </a:solidFill>
              </a:rPr>
              <a:t>αργά παρά ποτέ</a:t>
            </a:r>
            <a:r>
              <a:rPr lang="en-US" sz="2500" i="1" dirty="0" smtClean="0">
                <a:solidFill>
                  <a:srgbClr val="FF0000"/>
                </a:solidFill>
              </a:rPr>
              <a:t>” is used, with the same meaning.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en-US" sz="2500" i="1" dirty="0" smtClean="0">
                <a:solidFill>
                  <a:srgbClr val="00B050"/>
                </a:solidFill>
              </a:rPr>
              <a:t>The Greek phrase is a literal translation of the English one!</a:t>
            </a:r>
            <a:endParaRPr lang="el-GR" sz="2500" i="1" dirty="0" smtClean="0">
              <a:solidFill>
                <a:srgbClr val="00B050"/>
              </a:solidFill>
            </a:endParaRPr>
          </a:p>
        </p:txBody>
      </p:sp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785918" y="214290"/>
            <a:ext cx="5357850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US" sz="3600" kern="10" spc="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Better late than never</a:t>
            </a:r>
            <a:endParaRPr lang="el-GR" sz="3600" kern="10" spc="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  <p:pic>
        <p:nvPicPr>
          <p:cNvPr id="6" name="5 - Εικόνα" descr="βεττερ λατε τηαν νεωερ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89164">
            <a:off x="4727582" y="4508919"/>
            <a:ext cx="2351687" cy="1759632"/>
          </a:xfrm>
          <a:prstGeom prst="rect">
            <a:avLst/>
          </a:prstGeom>
        </p:spPr>
      </p:pic>
      <p:pic>
        <p:nvPicPr>
          <p:cNvPr id="7" name="6 - Εικόνα" descr="βεεεετερ λατ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32318">
            <a:off x="6101288" y="1615244"/>
            <a:ext cx="2491025" cy="220359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428596" y="500044"/>
          <a:ext cx="8258204" cy="3863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29102"/>
                <a:gridCol w="4129102"/>
              </a:tblGrid>
              <a:tr h="518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English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Greek</a:t>
                      </a:r>
                      <a:endParaRPr lang="el-GR" dirty="0"/>
                    </a:p>
                  </a:txBody>
                  <a:tcPr/>
                </a:tc>
              </a:tr>
              <a:tr h="518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pain,</a:t>
                      </a:r>
                      <a:r>
                        <a:rPr lang="en-US" baseline="0" dirty="0" smtClean="0"/>
                        <a:t> no gain!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Τα αγαθά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err="1" smtClean="0"/>
                        <a:t>κόποις</a:t>
                      </a:r>
                      <a:r>
                        <a:rPr lang="el-GR" baseline="0" dirty="0" smtClean="0"/>
                        <a:t> κτώνται.</a:t>
                      </a:r>
                      <a:endParaRPr lang="el-GR" dirty="0"/>
                    </a:p>
                  </a:txBody>
                  <a:tcPr/>
                </a:tc>
              </a:tr>
              <a:tr h="8948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The early bird catches the worm.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Των φρονίμων τα παιδιά πριν πεινάσουν μαγειρεύουν.</a:t>
                      </a:r>
                      <a:endParaRPr lang="el-GR" dirty="0"/>
                    </a:p>
                  </a:txBody>
                  <a:tcPr/>
                </a:tc>
              </a:tr>
              <a:tr h="518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When there’s a will, there’s a way.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Όπου υπάρχει θέληση, υπάρχει τρόπος.</a:t>
                      </a:r>
                      <a:endParaRPr lang="el-GR" dirty="0"/>
                    </a:p>
                  </a:txBody>
                  <a:tcPr/>
                </a:tc>
              </a:tr>
              <a:tr h="89489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Never look a gift</a:t>
                      </a:r>
                      <a:r>
                        <a:rPr lang="en-US" baseline="0" dirty="0" smtClean="0"/>
                        <a:t> horse in the mouth.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Του </a:t>
                      </a:r>
                      <a:r>
                        <a:rPr lang="el-GR" dirty="0" smtClean="0"/>
                        <a:t>χάριζαν </a:t>
                      </a:r>
                      <a:r>
                        <a:rPr lang="el-GR" dirty="0" smtClean="0"/>
                        <a:t>γάιδαρο και τον</a:t>
                      </a:r>
                      <a:r>
                        <a:rPr lang="el-GR" baseline="0" dirty="0" smtClean="0"/>
                        <a:t> </a:t>
                      </a:r>
                      <a:r>
                        <a:rPr lang="el-GR" baseline="0" dirty="0" smtClean="0"/>
                        <a:t>κοίταζε </a:t>
                      </a:r>
                      <a:r>
                        <a:rPr lang="el-GR" baseline="0" dirty="0" smtClean="0"/>
                        <a:t>στα δόντια.</a:t>
                      </a:r>
                      <a:endParaRPr lang="el-GR" dirty="0"/>
                    </a:p>
                  </a:txBody>
                  <a:tcPr/>
                </a:tc>
              </a:tr>
              <a:tr h="5184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Better late than never.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Κάλλιο</a:t>
                      </a:r>
                      <a:r>
                        <a:rPr lang="el-GR" baseline="0" dirty="0" smtClean="0"/>
                        <a:t> αργά παρά ποτέ.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4 - Εικόνα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4786322"/>
            <a:ext cx="4038065" cy="1390649"/>
          </a:xfrm>
          <a:prstGeom prst="rect">
            <a:avLst/>
          </a:prstGeom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571472" y="6286520"/>
            <a:ext cx="4071966" cy="28575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rtl="0"/>
            <a:r>
              <a:rPr lang="en-US" sz="3600" b="1" kern="1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/>
              </a:rPr>
              <a:t>5</a:t>
            </a:r>
            <a:r>
              <a:rPr lang="en-US" sz="3600" b="1" kern="10" cap="all" baseline="3000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/>
              </a:rPr>
              <a:t>th</a:t>
            </a:r>
            <a:r>
              <a:rPr lang="en-US" sz="3600" b="1" kern="1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/>
              </a:rPr>
              <a:t> Primary School of </a:t>
            </a:r>
            <a:r>
              <a:rPr lang="en-US" sz="3600" b="1" kern="10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/>
              </a:rPr>
              <a:t>Korydallos</a:t>
            </a:r>
            <a:r>
              <a:rPr lang="en-US" sz="3600" b="1" kern="10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/>
              </a:rPr>
              <a:t> </a:t>
            </a:r>
            <a:endParaRPr lang="el-GR" sz="3600" b="1" kern="1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/>
            </a:endParaRPr>
          </a:p>
        </p:txBody>
      </p:sp>
      <p:pic>
        <p:nvPicPr>
          <p:cNvPr id="7" name="6 - Εικόνα" descr="GREECE_smal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884510">
            <a:off x="4785993" y="5752975"/>
            <a:ext cx="1143240" cy="80775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315</Words>
  <Application>Microsoft Office PowerPoint</Application>
  <PresentationFormat>Προβολή στην οθόνη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26</cp:revision>
  <dcterms:created xsi:type="dcterms:W3CDTF">2020-01-17T08:53:57Z</dcterms:created>
  <dcterms:modified xsi:type="dcterms:W3CDTF">2020-01-21T06:53:53Z</dcterms:modified>
</cp:coreProperties>
</file>