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2" r:id="rId7"/>
    <p:sldId id="276" r:id="rId8"/>
    <p:sldId id="285" r:id="rId9"/>
    <p:sldId id="260" r:id="rId10"/>
    <p:sldId id="279" r:id="rId11"/>
    <p:sldId id="263" r:id="rId12"/>
    <p:sldId id="264" r:id="rId13"/>
    <p:sldId id="265" r:id="rId14"/>
    <p:sldId id="277" r:id="rId15"/>
    <p:sldId id="278" r:id="rId16"/>
    <p:sldId id="280" r:id="rId17"/>
    <p:sldId id="282" r:id="rId18"/>
    <p:sldId id="283" r:id="rId19"/>
    <p:sldId id="281" r:id="rId20"/>
    <p:sldId id="275" r:id="rId21"/>
    <p:sldId id="266" r:id="rId22"/>
    <p:sldId id="267" r:id="rId23"/>
    <p:sldId id="268" r:id="rId24"/>
    <p:sldId id="269" r:id="rId25"/>
    <p:sldId id="274" r:id="rId26"/>
    <p:sldId id="286" r:id="rId27"/>
    <p:sldId id="27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C08A8A-C6A1-426F-B9C8-B252AA1EBA7C}" type="datetimeFigureOut">
              <a:rPr lang="pl-PL" smtClean="0"/>
              <a:pPr/>
              <a:t>10.10.2020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1B8E6A-AB35-497C-B19D-FCEF02B29F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139552"/>
          </a:xfrm>
        </p:spPr>
        <p:txBody>
          <a:bodyPr/>
          <a:lstStyle/>
          <a:p>
            <a:r>
              <a:rPr lang="pl-PL" dirty="0" smtClean="0"/>
              <a:t>ŁÓDŹ</a:t>
            </a:r>
            <a:endParaRPr lang="pl-PL" dirty="0"/>
          </a:p>
        </p:txBody>
      </p:sp>
      <p:sp>
        <p:nvSpPr>
          <p:cNvPr id="23554" name="AutoShape 2" descr="Łódź z lotu pta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9" name="AutoShape 7" descr="Łódź z lotu pta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1" name="AutoShape 9" descr="Łódź z lotu pta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2" name="Picture 10" descr="C:\Users\Olivier\Desktop\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13674" cy="427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11760" y="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Piotrkowska Street</a:t>
            </a:r>
            <a:endParaRPr lang="pl-PL" sz="24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14560" y="50496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Representative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street of Łódź, one of the </a:t>
            </a: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longest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shopping </a:t>
            </a: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streets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in Europe, </a:t>
            </a: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about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4.2 km long, </a:t>
            </a: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running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in a </a:t>
            </a:r>
            <a:r>
              <a:rPr lang="pl-PL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straight</a:t>
            </a:r>
            <a:r>
              <a:rPr lang="pl-PL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line.</a:t>
            </a:r>
            <a:endParaRPr lang="pl-PL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6" name="Google Shape;134;p21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285640" cy="228576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135;p21"/>
          <p:cNvPicPr/>
          <p:nvPr/>
        </p:nvPicPr>
        <p:blipFill>
          <a:blip r:embed="rId3" cstate="print"/>
          <a:stretch/>
        </p:blipFill>
        <p:spPr>
          <a:xfrm>
            <a:off x="3286080" y="153648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136;p21"/>
          <p:cNvPicPr/>
          <p:nvPr/>
        </p:nvPicPr>
        <p:blipFill>
          <a:blip r:embed="rId4" cstate="print"/>
          <a:stretch/>
        </p:blipFill>
        <p:spPr>
          <a:xfrm>
            <a:off x="6260400" y="153648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137;p21"/>
          <p:cNvPicPr/>
          <p:nvPr/>
        </p:nvPicPr>
        <p:blipFill>
          <a:blip r:embed="rId5" cstate="print"/>
          <a:stretch/>
        </p:blipFill>
        <p:spPr>
          <a:xfrm>
            <a:off x="311760" y="4002240"/>
            <a:ext cx="2628720" cy="228576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138;p21"/>
          <p:cNvPicPr/>
          <p:nvPr/>
        </p:nvPicPr>
        <p:blipFill>
          <a:blip r:embed="rId6" cstate="print"/>
          <a:stretch/>
        </p:blipFill>
        <p:spPr>
          <a:xfrm>
            <a:off x="3286080" y="400224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139;p21"/>
          <p:cNvPicPr/>
          <p:nvPr/>
        </p:nvPicPr>
        <p:blipFill>
          <a:blip r:embed="rId7" cstate="print"/>
          <a:stretch/>
        </p:blipFill>
        <p:spPr>
          <a:xfrm>
            <a:off x="6203520" y="4129440"/>
            <a:ext cx="2838240" cy="21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Museum of Art in Łódź</a:t>
            </a:r>
            <a:endParaRPr lang="pl-PL" dirty="0"/>
          </a:p>
        </p:txBody>
      </p:sp>
      <p:pic>
        <p:nvPicPr>
          <p:cNvPr id="32770" name="Picture 2" descr="C:\Users\Olivier\Desktop\sad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20680" cy="458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Łódź </a:t>
            </a:r>
            <a:r>
              <a:rPr lang="pl-PL" dirty="0" err="1" smtClean="0"/>
              <a:t>Hills</a:t>
            </a:r>
            <a:r>
              <a:rPr lang="pl-PL" dirty="0" smtClean="0"/>
              <a:t> </a:t>
            </a:r>
            <a:r>
              <a:rPr lang="pl-PL" dirty="0" err="1" smtClean="0"/>
              <a:t>Landscape</a:t>
            </a:r>
            <a:r>
              <a:rPr lang="pl-PL" dirty="0" smtClean="0"/>
              <a:t> Park</a:t>
            </a:r>
            <a:endParaRPr lang="pl-PL" dirty="0"/>
          </a:p>
        </p:txBody>
      </p:sp>
      <p:pic>
        <p:nvPicPr>
          <p:cNvPr id="33794" name="Picture 2" descr="C:\Users\Olivier\Desktop\a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068055" cy="285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Olivier\Desktop\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678" y="3861048"/>
            <a:ext cx="3777322" cy="252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Izrael </a:t>
            </a:r>
            <a:r>
              <a:rPr lang="pl-PL" dirty="0" err="1" smtClean="0"/>
              <a:t>Poznański's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endParaRPr lang="pl-PL" dirty="0"/>
          </a:p>
        </p:txBody>
      </p:sp>
      <p:pic>
        <p:nvPicPr>
          <p:cNvPr id="34818" name="Picture 2" descr="C:\Users\Olivier\Desktop\saf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4936" cy="47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Manufaktura Shopping Center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Google Shape;111;p19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5358600" cy="189168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12;p19"/>
          <p:cNvPicPr/>
          <p:nvPr/>
        </p:nvPicPr>
        <p:blipFill>
          <a:blip r:embed="rId3" cstate="print"/>
          <a:stretch/>
        </p:blipFill>
        <p:spPr>
          <a:xfrm>
            <a:off x="5984280" y="1536480"/>
            <a:ext cx="2847600" cy="2145600"/>
          </a:xfrm>
          <a:prstGeom prst="rect">
            <a:avLst/>
          </a:prstGeom>
          <a:ln>
            <a:noFill/>
          </a:ln>
        </p:spPr>
      </p:pic>
      <p:pic>
        <p:nvPicPr>
          <p:cNvPr id="113" name="Google Shape;113;p19"/>
          <p:cNvPicPr/>
          <p:nvPr/>
        </p:nvPicPr>
        <p:blipFill>
          <a:blip r:embed="rId4" cstate="print"/>
          <a:stretch/>
        </p:blipFill>
        <p:spPr>
          <a:xfrm>
            <a:off x="311760" y="3945600"/>
            <a:ext cx="2857320" cy="2145600"/>
          </a:xfrm>
          <a:prstGeom prst="rect">
            <a:avLst/>
          </a:prstGeom>
          <a:ln>
            <a:noFill/>
          </a:ln>
        </p:spPr>
      </p:pic>
      <p:pic>
        <p:nvPicPr>
          <p:cNvPr id="114" name="Google Shape;114;p19"/>
          <p:cNvPicPr/>
          <p:nvPr/>
        </p:nvPicPr>
        <p:blipFill>
          <a:blip r:embed="rId5" cstate="print"/>
          <a:stretch/>
        </p:blipFill>
        <p:spPr>
          <a:xfrm>
            <a:off x="3408120" y="3608640"/>
            <a:ext cx="2466720" cy="2475840"/>
          </a:xfrm>
          <a:prstGeom prst="rect">
            <a:avLst/>
          </a:prstGeom>
          <a:ln>
            <a:noFill/>
          </a:ln>
        </p:spPr>
      </p:pic>
      <p:pic>
        <p:nvPicPr>
          <p:cNvPr id="115" name="Google Shape;115;p19"/>
          <p:cNvPicPr/>
          <p:nvPr/>
        </p:nvPicPr>
        <p:blipFill>
          <a:blip r:embed="rId6" cstate="print"/>
          <a:stretch/>
        </p:blipFill>
        <p:spPr>
          <a:xfrm>
            <a:off x="6260400" y="3862560"/>
            <a:ext cx="2571480" cy="22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11760" y="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pl-PL" sz="32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Księży Młyn (English: </a:t>
            </a:r>
            <a:r>
              <a:rPr lang="pl-PL" sz="32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Priest’s</a:t>
            </a:r>
            <a:r>
              <a:rPr lang="pl-PL" sz="32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Mill) </a:t>
            </a:r>
            <a:endParaRPr lang="pl-PL" sz="32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Google Shape;122;p20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857320" cy="2145600"/>
          </a:xfrm>
          <a:prstGeom prst="rect">
            <a:avLst/>
          </a:prstGeom>
          <a:ln>
            <a:noFill/>
          </a:ln>
        </p:spPr>
      </p:pic>
      <p:pic>
        <p:nvPicPr>
          <p:cNvPr id="119" name="Google Shape;123;p20"/>
          <p:cNvPicPr/>
          <p:nvPr/>
        </p:nvPicPr>
        <p:blipFill>
          <a:blip r:embed="rId3" cstate="print"/>
          <a:stretch/>
        </p:blipFill>
        <p:spPr>
          <a:xfrm>
            <a:off x="3615120" y="1536480"/>
            <a:ext cx="2857320" cy="2145600"/>
          </a:xfrm>
          <a:prstGeom prst="rect">
            <a:avLst/>
          </a:prstGeom>
          <a:ln>
            <a:noFill/>
          </a:ln>
        </p:spPr>
      </p:pic>
      <p:pic>
        <p:nvPicPr>
          <p:cNvPr id="120" name="Google Shape;124;p20"/>
          <p:cNvPicPr/>
          <p:nvPr/>
        </p:nvPicPr>
        <p:blipFill>
          <a:blip r:embed="rId4" cstate="print"/>
          <a:stretch/>
        </p:blipFill>
        <p:spPr>
          <a:xfrm>
            <a:off x="311760" y="4034400"/>
            <a:ext cx="2971440" cy="2056800"/>
          </a:xfrm>
          <a:prstGeom prst="rect">
            <a:avLst/>
          </a:prstGeom>
          <a:ln>
            <a:noFill/>
          </a:ln>
        </p:spPr>
      </p:pic>
      <p:pic>
        <p:nvPicPr>
          <p:cNvPr id="121" name="Google Shape;125;p20"/>
          <p:cNvPicPr/>
          <p:nvPr/>
        </p:nvPicPr>
        <p:blipFill>
          <a:blip r:embed="rId5" cstate="print"/>
          <a:stretch/>
        </p:blipFill>
        <p:spPr>
          <a:xfrm>
            <a:off x="3710160" y="3792960"/>
            <a:ext cx="2666520" cy="229824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126;p20"/>
          <p:cNvPicPr/>
          <p:nvPr/>
        </p:nvPicPr>
        <p:blipFill>
          <a:blip r:embed="rId6" cstate="print"/>
          <a:stretch/>
        </p:blipFill>
        <p:spPr>
          <a:xfrm>
            <a:off x="6562800" y="2671200"/>
            <a:ext cx="2580840" cy="228576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311760" y="698880"/>
            <a:ext cx="8151480" cy="5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 group of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textile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factories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(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mainly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cotton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spinning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mills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) and associated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facilities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,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have </a:t>
            </a:r>
            <a:r>
              <a:rPr lang="pl-PL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been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built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in Łódź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since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1824.</a:t>
            </a:r>
            <a:endParaRPr lang="pl-PL" sz="2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Palm </a:t>
            </a:r>
            <a:r>
              <a:rPr lang="pl-PL" sz="3600" b="1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H</a:t>
            </a: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ouse 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in Łódź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oogle Shape;146;p22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47;p22"/>
          <p:cNvPicPr/>
          <p:nvPr/>
        </p:nvPicPr>
        <p:blipFill>
          <a:blip r:embed="rId3" cstate="print"/>
          <a:stretch/>
        </p:blipFill>
        <p:spPr>
          <a:xfrm>
            <a:off x="3429000" y="1536480"/>
            <a:ext cx="2285640" cy="22857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48;p22"/>
          <p:cNvPicPr/>
          <p:nvPr/>
        </p:nvPicPr>
        <p:blipFill>
          <a:blip r:embed="rId4" cstate="print"/>
          <a:stretch/>
        </p:blipFill>
        <p:spPr>
          <a:xfrm>
            <a:off x="6589800" y="2429760"/>
            <a:ext cx="1380600" cy="27681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49;p22"/>
          <p:cNvPicPr/>
          <p:nvPr/>
        </p:nvPicPr>
        <p:blipFill>
          <a:blip r:embed="rId5" cstate="print"/>
          <a:stretch/>
        </p:blipFill>
        <p:spPr>
          <a:xfrm>
            <a:off x="311760" y="4002240"/>
            <a:ext cx="2285640" cy="2285760"/>
          </a:xfrm>
          <a:prstGeom prst="rect">
            <a:avLst/>
          </a:prstGeom>
          <a:ln>
            <a:noFill/>
          </a:ln>
        </p:spPr>
      </p:pic>
      <p:pic>
        <p:nvPicPr>
          <p:cNvPr id="138" name="Google Shape;150;p22"/>
          <p:cNvPicPr/>
          <p:nvPr/>
        </p:nvPicPr>
        <p:blipFill>
          <a:blip r:embed="rId6" cstate="print"/>
          <a:stretch/>
        </p:blipFill>
        <p:spPr>
          <a:xfrm>
            <a:off x="3445920" y="4002240"/>
            <a:ext cx="2295000" cy="22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0" y="332656"/>
            <a:ext cx="936468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Science 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and Technology </a:t>
            </a:r>
            <a:r>
              <a:rPr lang="pl-PL" sz="3600" b="1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C</a:t>
            </a: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enter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Google Shape;168;p24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857320" cy="2133120"/>
          </a:xfrm>
          <a:prstGeom prst="rect">
            <a:avLst/>
          </a:prstGeom>
          <a:ln>
            <a:noFill/>
          </a:ln>
        </p:spPr>
      </p:pic>
      <p:pic>
        <p:nvPicPr>
          <p:cNvPr id="149" name="Google Shape;169;p24"/>
          <p:cNvPicPr/>
          <p:nvPr/>
        </p:nvPicPr>
        <p:blipFill>
          <a:blip r:embed="rId3" cstate="print"/>
          <a:stretch/>
        </p:blipFill>
        <p:spPr>
          <a:xfrm>
            <a:off x="311760" y="4334880"/>
            <a:ext cx="2638080" cy="2323680"/>
          </a:xfrm>
          <a:prstGeom prst="rect">
            <a:avLst/>
          </a:prstGeom>
          <a:ln>
            <a:noFill/>
          </a:ln>
        </p:spPr>
      </p:pic>
      <p:pic>
        <p:nvPicPr>
          <p:cNvPr id="150" name="Google Shape;170;p24"/>
          <p:cNvPicPr/>
          <p:nvPr/>
        </p:nvPicPr>
        <p:blipFill>
          <a:blip r:embed="rId4" cstate="print"/>
          <a:stretch/>
        </p:blipFill>
        <p:spPr>
          <a:xfrm>
            <a:off x="3260160" y="1536480"/>
            <a:ext cx="5571720" cy="495264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97200" y="695520"/>
            <a:ext cx="8735040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11760" y="129600"/>
            <a:ext cx="8520120" cy="122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pl-PL" sz="3600" b="1" strike="noStrike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Archcathedral</a:t>
            </a: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Basilica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of St. </a:t>
            </a: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Stanislaus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Kostka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11760" y="1536480"/>
            <a:ext cx="62481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pl-PL" sz="24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 </a:t>
            </a:r>
            <a:r>
              <a:rPr lang="pl-PL" sz="24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monumental</a:t>
            </a:r>
            <a:r>
              <a:rPr lang="pl-PL" sz="24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Roman </a:t>
            </a:r>
            <a:r>
              <a:rPr lang="pl-PL" sz="24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Catholic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parish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church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built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in 1901–1912, </a:t>
            </a:r>
            <a:r>
              <a:rPr lang="pl-PL" sz="24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located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at</a:t>
            </a:r>
            <a:r>
              <a:rPr lang="pl-PL" sz="24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Piotrkowska Street in Łódź.</a:t>
            </a:r>
            <a:endParaRPr lang="pl-PL" sz="2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4" name="Google Shape;178;p25"/>
          <p:cNvPicPr/>
          <p:nvPr/>
        </p:nvPicPr>
        <p:blipFill>
          <a:blip r:embed="rId2" cstate="print"/>
          <a:stretch/>
        </p:blipFill>
        <p:spPr>
          <a:xfrm>
            <a:off x="311760" y="3429120"/>
            <a:ext cx="1533240" cy="273024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179;p25"/>
          <p:cNvPicPr/>
          <p:nvPr/>
        </p:nvPicPr>
        <p:blipFill>
          <a:blip r:embed="rId3" cstate="print"/>
          <a:stretch/>
        </p:blipFill>
        <p:spPr>
          <a:xfrm>
            <a:off x="6559920" y="1520640"/>
            <a:ext cx="2668320" cy="5337120"/>
          </a:xfrm>
          <a:prstGeom prst="rect">
            <a:avLst/>
          </a:prstGeom>
          <a:ln>
            <a:noFill/>
          </a:ln>
        </p:spPr>
      </p:pic>
      <p:pic>
        <p:nvPicPr>
          <p:cNvPr id="156" name="Google Shape;180;p25"/>
          <p:cNvPicPr/>
          <p:nvPr/>
        </p:nvPicPr>
        <p:blipFill>
          <a:blip r:embed="rId4" cstate="print"/>
          <a:stretch/>
        </p:blipFill>
        <p:spPr>
          <a:xfrm>
            <a:off x="2620800" y="3594240"/>
            <a:ext cx="3333240" cy="25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Piano of Rubinstein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Google Shape;157;p23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609640" cy="231072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58;p23"/>
          <p:cNvPicPr/>
          <p:nvPr/>
        </p:nvPicPr>
        <p:blipFill>
          <a:blip r:embed="rId3" cstate="print"/>
          <a:stretch/>
        </p:blipFill>
        <p:spPr>
          <a:xfrm>
            <a:off x="3231720" y="1530240"/>
            <a:ext cx="2323800" cy="232368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59;p23"/>
          <p:cNvPicPr/>
          <p:nvPr/>
        </p:nvPicPr>
        <p:blipFill>
          <a:blip r:embed="rId4" cstate="print"/>
          <a:stretch/>
        </p:blipFill>
        <p:spPr>
          <a:xfrm>
            <a:off x="330840" y="413712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160;p23"/>
          <p:cNvPicPr/>
          <p:nvPr/>
        </p:nvPicPr>
        <p:blipFill>
          <a:blip r:embed="rId5" cstate="print"/>
          <a:stretch/>
        </p:blipFill>
        <p:spPr>
          <a:xfrm>
            <a:off x="5866200" y="0"/>
            <a:ext cx="3283560" cy="654000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161;p23"/>
          <p:cNvPicPr/>
          <p:nvPr/>
        </p:nvPicPr>
        <p:blipFill>
          <a:blip r:embed="rId6" cstate="print"/>
          <a:stretch/>
        </p:blipFill>
        <p:spPr>
          <a:xfrm>
            <a:off x="3151080" y="4137120"/>
            <a:ext cx="2466720" cy="247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4176464" cy="1215008"/>
          </a:xfrm>
        </p:spPr>
        <p:txBody>
          <a:bodyPr>
            <a:noAutofit/>
          </a:bodyPr>
          <a:lstStyle/>
          <a:p>
            <a:r>
              <a:rPr lang="pl-PL" sz="3600" dirty="0" smtClean="0"/>
              <a:t>Łódź </a:t>
            </a:r>
            <a:r>
              <a:rPr lang="en-US" sz="3600" b="0" dirty="0" smtClean="0"/>
              <a:t>is the third-largest city in Poland and a former industrial</a:t>
            </a:r>
            <a:r>
              <a:rPr lang="pl-PL" sz="3600" b="0" dirty="0" smtClean="0"/>
              <a:t> </a:t>
            </a:r>
            <a:r>
              <a:rPr lang="pl-PL" sz="3600" b="0" dirty="0" err="1" smtClean="0"/>
              <a:t>centre</a:t>
            </a:r>
            <a:r>
              <a:rPr lang="pl-PL" sz="3600" b="0" dirty="0" smtClean="0"/>
              <a:t> (</a:t>
            </a:r>
            <a:r>
              <a:rPr lang="pl-PL" sz="3600" b="0" dirty="0" err="1" smtClean="0"/>
              <a:t>fabric</a:t>
            </a:r>
            <a:r>
              <a:rPr lang="pl-PL" sz="3600" b="0" dirty="0" smtClean="0"/>
              <a:t> industry).</a:t>
            </a:r>
            <a:endParaRPr lang="pl-PL" sz="3600" dirty="0"/>
          </a:p>
        </p:txBody>
      </p:sp>
      <p:pic>
        <p:nvPicPr>
          <p:cNvPr id="26626" name="Picture 2" descr="C:\Users\Olivier\Desktop\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8665086" cy="2286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Olivier\Desktop\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896170" cy="260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23528" y="332656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2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There are many </a:t>
            </a:r>
            <a:r>
              <a:rPr lang="pl-PL" sz="3200" b="1" strike="noStrike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other</a:t>
            </a:r>
            <a:r>
              <a:rPr lang="pl-PL" sz="32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3200" b="1" strike="noStrike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monuments</a:t>
            </a:r>
            <a:r>
              <a:rPr lang="pl-PL" sz="32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             in Łódź.</a:t>
            </a:r>
            <a:r>
              <a:rPr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l-PL" sz="32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93;p17"/>
          <p:cNvPicPr/>
          <p:nvPr/>
        </p:nvPicPr>
        <p:blipFill>
          <a:blip r:embed="rId2" cstate="print"/>
          <a:stretch/>
        </p:blipFill>
        <p:spPr>
          <a:xfrm>
            <a:off x="311760" y="1536480"/>
            <a:ext cx="2571480" cy="2285760"/>
          </a:xfrm>
          <a:prstGeom prst="rect">
            <a:avLst/>
          </a:prstGeom>
          <a:ln>
            <a:noFill/>
          </a:ln>
        </p:spPr>
      </p:pic>
      <p:pic>
        <p:nvPicPr>
          <p:cNvPr id="102" name="Google Shape;94;p17"/>
          <p:cNvPicPr/>
          <p:nvPr/>
        </p:nvPicPr>
        <p:blipFill>
          <a:blip r:embed="rId3" cstate="print"/>
          <a:stretch/>
        </p:blipFill>
        <p:spPr>
          <a:xfrm>
            <a:off x="3138480" y="1536480"/>
            <a:ext cx="2580840" cy="2285760"/>
          </a:xfrm>
          <a:prstGeom prst="rect">
            <a:avLst/>
          </a:prstGeom>
          <a:ln>
            <a:noFill/>
          </a:ln>
        </p:spPr>
      </p:pic>
      <p:pic>
        <p:nvPicPr>
          <p:cNvPr id="103" name="Google Shape;95;p17"/>
          <p:cNvPicPr/>
          <p:nvPr/>
        </p:nvPicPr>
        <p:blipFill>
          <a:blip r:embed="rId4" cstate="print"/>
          <a:stretch/>
        </p:blipFill>
        <p:spPr>
          <a:xfrm>
            <a:off x="5974920" y="1606560"/>
            <a:ext cx="2857320" cy="214560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248040" y="4032000"/>
            <a:ext cx="3172320" cy="9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Julian Tuwim “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bench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”.</a:t>
            </a:r>
            <a:endParaRPr lang="pl-PL" sz="2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863320" y="4002240"/>
            <a:ext cx="3519720" cy="5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Manufacturers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pl-PL" sz="2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222360" y="3999360"/>
            <a:ext cx="2404080" cy="9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Jarcz’s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armchair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l-PL" sz="2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Famous people from Łódź</a:t>
            </a:r>
            <a:endParaRPr lang="pl-PL" dirty="0"/>
          </a:p>
        </p:txBody>
      </p:sp>
      <p:pic>
        <p:nvPicPr>
          <p:cNvPr id="35842" name="Picture 2" descr="C:\Users\Olivier\Desktop\Lodz_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08762"/>
            <a:ext cx="6696744" cy="446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Julian Tuwim</a:t>
            </a:r>
            <a:br>
              <a:rPr lang="pl-PL" dirty="0" smtClean="0"/>
            </a:br>
            <a:r>
              <a:rPr lang="pl-PL" dirty="0" err="1" smtClean="0"/>
              <a:t>Poet</a:t>
            </a:r>
            <a:endParaRPr lang="pl-PL" dirty="0"/>
          </a:p>
        </p:txBody>
      </p:sp>
      <p:pic>
        <p:nvPicPr>
          <p:cNvPr id="36866" name="Picture 2" descr="C:\Users\Olivier\Desktop\474px-Julian_Tuwim-237x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604369" cy="456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Marcin Gortat</a:t>
            </a:r>
            <a:br>
              <a:rPr lang="pl-PL" dirty="0" smtClean="0"/>
            </a:br>
            <a:r>
              <a:rPr lang="pl-PL" dirty="0" smtClean="0"/>
              <a:t>Basketball player</a:t>
            </a:r>
            <a:endParaRPr lang="pl-PL" dirty="0"/>
          </a:p>
        </p:txBody>
      </p:sp>
      <p:pic>
        <p:nvPicPr>
          <p:cNvPr id="37890" name="Picture 2" descr="C:\Users\Olivier\Desktop\marcin-gor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528392" cy="482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Michał Wiśniewski</a:t>
            </a:r>
            <a:br>
              <a:rPr lang="pl-PL" dirty="0" smtClean="0"/>
            </a:br>
            <a:r>
              <a:rPr lang="pl-PL" dirty="0" smtClean="0"/>
              <a:t>Singer</a:t>
            </a:r>
            <a:endParaRPr lang="pl-PL" dirty="0"/>
          </a:p>
        </p:txBody>
      </p:sp>
      <p:pic>
        <p:nvPicPr>
          <p:cNvPr id="38914" name="Picture 2" descr="C:\Users\Olivier\Desktop\s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947643" cy="50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Jerzy Janowicz</a:t>
            </a:r>
          </a:p>
          <a:p>
            <a:pPr>
              <a:lnSpc>
                <a:spcPct val="100000"/>
              </a:lnSpc>
            </a:pPr>
            <a:r>
              <a:rPr lang="pl-PL" sz="3600" b="1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Tennis</a:t>
            </a:r>
            <a:r>
              <a:rPr lang="pl-PL" sz="3600" b="1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player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Google Shape;83;p16"/>
          <p:cNvPicPr/>
          <p:nvPr/>
        </p:nvPicPr>
        <p:blipFill>
          <a:blip r:embed="rId2" cstate="print"/>
          <a:stretch/>
        </p:blipFill>
        <p:spPr>
          <a:xfrm>
            <a:off x="4499992" y="1412776"/>
            <a:ext cx="2664296" cy="36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6"/>
          <p:cNvPicPr/>
          <p:nvPr/>
        </p:nvPicPr>
        <p:blipFill>
          <a:blip r:embed="rId2" cstate="print"/>
          <a:stretch/>
        </p:blipFill>
        <p:spPr>
          <a:xfrm>
            <a:off x="5796136" y="1772816"/>
            <a:ext cx="2520280" cy="2088232"/>
          </a:xfrm>
          <a:prstGeom prst="rect">
            <a:avLst/>
          </a:prstGeom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55576" y="1412776"/>
            <a:ext cx="4572000" cy="1959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pl-PL" sz="3600" b="1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Jerzy Skolimowski </a:t>
            </a: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pl-PL" sz="3600" b="1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– a </a:t>
            </a:r>
            <a:r>
              <a:rPr lang="pl-PL" sz="3600" b="1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famous</a:t>
            </a:r>
            <a:r>
              <a:rPr lang="pl-PL" sz="3600" b="1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3600" b="1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screenwriter</a:t>
            </a:r>
            <a:endParaRPr lang="pl-PL" sz="3600" b="1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3600" dirty="0" smtClean="0"/>
              <a:t>Thank you for your attention</a:t>
            </a:r>
            <a:r>
              <a:rPr lang="pl-PL" sz="3600" dirty="0" smtClean="0"/>
              <a:t>!</a:t>
            </a:r>
            <a:br>
              <a:rPr lang="pl-PL" sz="36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Pictures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 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available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 from the 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following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 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sites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:</a:t>
            </a: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-Google Grafika/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Photos</a:t>
            </a: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-Wikipedia</a:t>
            </a: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Multimedia 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presentation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 was </a:t>
            </a:r>
            <a:r>
              <a:rPr lang="pl-PL" sz="2000" spc="-1" dirty="0" err="1" smtClean="0">
                <a:solidFill>
                  <a:schemeClr val="tx1"/>
                </a:solidFill>
                <a:ea typeface="Arial"/>
              </a:rPr>
              <a:t>made</a:t>
            </a:r>
            <a:r>
              <a:rPr lang="pl-PL" sz="2000" spc="-1" dirty="0" smtClean="0">
                <a:solidFill>
                  <a:schemeClr val="tx1"/>
                </a:solidFill>
                <a:ea typeface="Arial"/>
              </a:rPr>
              <a:t> by Wiktor Lacek and </a:t>
            </a:r>
            <a:r>
              <a:rPr lang="pl-PL" sz="2000" spc="-1" dirty="0" smtClean="0">
                <a:solidFill>
                  <a:schemeClr val="tx1"/>
                </a:solidFill>
              </a:rPr>
              <a:t/>
            </a:r>
            <a:br>
              <a:rPr lang="pl-PL" sz="2000" spc="-1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Oliwier Urbański 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Located in the central part of the country, it has a population of </a:t>
            </a:r>
            <a:r>
              <a:rPr lang="en-US" b="0" dirty="0" smtClean="0"/>
              <a:t>682,679</a:t>
            </a:r>
            <a:r>
              <a:rPr lang="pl-PL" b="0" dirty="0" smtClean="0"/>
              <a:t> </a:t>
            </a:r>
            <a:r>
              <a:rPr lang="pl-PL" b="0" dirty="0" err="1" smtClean="0"/>
              <a:t>inhabitants</a:t>
            </a:r>
            <a:r>
              <a:rPr lang="pl-PL" b="0" dirty="0" smtClean="0"/>
              <a:t>.</a:t>
            </a:r>
            <a:endParaRPr lang="pl-PL" dirty="0"/>
          </a:p>
        </p:txBody>
      </p:sp>
      <p:pic>
        <p:nvPicPr>
          <p:cNvPr id="25602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501407" cy="36676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51520" y="18864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200" b="1" strike="noStrike" spc="-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Location</a:t>
            </a:r>
            <a:r>
              <a:rPr lang="pl-PL" sz="3200" b="1" strike="noStrike" spc="-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of Łódź on the map of Poland</a:t>
            </a:r>
            <a:endParaRPr lang="pl-PL" sz="32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75;p15"/>
          <p:cNvPicPr/>
          <p:nvPr/>
        </p:nvPicPr>
        <p:blipFill>
          <a:blip r:embed="rId2" cstate="print"/>
          <a:stretch/>
        </p:blipFill>
        <p:spPr>
          <a:xfrm>
            <a:off x="857160" y="2031360"/>
            <a:ext cx="2762640" cy="3564960"/>
          </a:xfrm>
          <a:prstGeom prst="rect">
            <a:avLst/>
          </a:prstGeom>
          <a:ln>
            <a:noFill/>
          </a:ln>
        </p:spPr>
      </p:pic>
      <p:pic>
        <p:nvPicPr>
          <p:cNvPr id="92" name="Google Shape;76;p15"/>
          <p:cNvPicPr/>
          <p:nvPr/>
        </p:nvPicPr>
        <p:blipFill>
          <a:blip r:embed="rId3" cstate="print"/>
          <a:stretch/>
        </p:blipFill>
        <p:spPr>
          <a:xfrm>
            <a:off x="5591520" y="2034240"/>
            <a:ext cx="2758680" cy="3559200"/>
          </a:xfrm>
          <a:prstGeom prst="rect">
            <a:avLst/>
          </a:prstGeom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395536" y="98072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The city is </a:t>
            </a: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located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 in the central part of the country.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It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 is the capital of Łódź </a:t>
            </a: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Voivodeship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, and is </a:t>
            </a: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located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approximately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 120 km </a:t>
            </a: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south-west</a:t>
            </a:r>
            <a:r>
              <a:rPr lang="pl-PL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</a:rPr>
              <a:t> of Warsaw.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city's coat of arms is an example of canting, as it depicts a boat (</a:t>
            </a:r>
            <a:r>
              <a:rPr lang="en-US" b="0" i="1" dirty="0" err="1" smtClean="0"/>
              <a:t>łódź</a:t>
            </a:r>
            <a:r>
              <a:rPr lang="en-US" b="0" dirty="0" smtClean="0"/>
              <a:t> in Polish)</a:t>
            </a:r>
            <a:r>
              <a:rPr lang="pl-PL" b="0" dirty="0" smtClean="0"/>
              <a:t>.</a:t>
            </a:r>
            <a:endParaRPr lang="pl-PL" dirty="0"/>
          </a:p>
        </p:txBody>
      </p:sp>
      <p:pic>
        <p:nvPicPr>
          <p:cNvPr id="28675" name="Picture 3" descr="C:\Users\Olivier\Desktop\400px-Lodz1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384376" cy="3511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C:\Users\Olivier\Desktop\z12596321Q,herb-Lod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16470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1619672" y="59492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1577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60212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2020</a:t>
            </a:r>
            <a:endParaRPr lang="pl-PL" sz="28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The most important places in </a:t>
            </a:r>
            <a:r>
              <a:rPr lang="en-US" b="0" dirty="0" err="1" smtClean="0"/>
              <a:t>Łódź</a:t>
            </a:r>
            <a:endParaRPr lang="pl-PL" dirty="0"/>
          </a:p>
        </p:txBody>
      </p:sp>
      <p:pic>
        <p:nvPicPr>
          <p:cNvPr id="31748" name="Picture 4" descr="C:\Users\Olivier\Desktop\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5055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During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your </a:t>
            </a: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stay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you should </a:t>
            </a: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visit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3600" b="1" strike="noStrike" spc="-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these</a:t>
            </a:r>
            <a:r>
              <a:rPr lang="pl-PL" sz="3600" b="1" strike="noStrike" spc="-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places:</a:t>
            </a:r>
            <a:endParaRPr lang="pl-PL" sz="3600" b="1" strike="noStrike" spc="-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23528" y="1988840"/>
            <a:ext cx="8520120" cy="520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Manufaktura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Shopping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Center                                                                    - </a:t>
            </a:r>
            <a:r>
              <a:rPr lang="pl-PL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Museum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of Art. In Łódź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Księży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Młyn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English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: </a:t>
            </a:r>
            <a:r>
              <a:rPr lang="pl-PL" sz="2000" b="1" strike="noStrike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Priest’s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Mill</a:t>
            </a:r>
            <a:endParaRPr lang="pl-PL" sz="2000" b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Piotrkowska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Street 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        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Palm 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H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ouse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in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Łódź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    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Monument of the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Piano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of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Rubinstein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Modern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Science </a:t>
            </a:r>
            <a:r>
              <a:rPr lang="pl-PL" sz="2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and Technology center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EC1</a:t>
            </a:r>
            <a:r>
              <a:rPr lang="pl-PL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</a:t>
            </a:r>
            <a:r>
              <a:rPr lang="pl-PL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- </a:t>
            </a:r>
            <a:r>
              <a:rPr lang="en-US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Archcathedral</a:t>
            </a:r>
            <a:r>
              <a:rPr lang="en-US" sz="20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Basilica of St. Stanislaus </a:t>
            </a:r>
            <a:r>
              <a:rPr lang="en-US" sz="2000" b="1" strike="noStrike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Kostka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</a:rPr>
              <a:t>                                         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City Hall of Łódź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Izrael </a:t>
            </a:r>
            <a:r>
              <a:rPr lang="pl-PL" sz="20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Poznański’s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Palace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Łódź </a:t>
            </a:r>
            <a:r>
              <a:rPr lang="pl-PL" sz="20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Hills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Landscape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Many </a:t>
            </a:r>
            <a:r>
              <a:rPr lang="pl-PL" sz="20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</a:t>
            </a:r>
            <a:r>
              <a:rPr lang="pl-PL" sz="20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interesting </a:t>
            </a:r>
            <a:r>
              <a:rPr lang="pl-PL" sz="2000" b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monuments</a:t>
            </a:r>
            <a:endParaRPr lang="pl-PL" sz="2000" b="1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pl-PL" sz="2000" b="1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2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;p14"/>
          <p:cNvPicPr/>
          <p:nvPr/>
        </p:nvPicPr>
        <p:blipFill>
          <a:blip r:embed="rId2" cstate="print"/>
          <a:stretch/>
        </p:blipFill>
        <p:spPr>
          <a:xfrm>
            <a:off x="3333960" y="1768320"/>
            <a:ext cx="5571720" cy="4396800"/>
          </a:xfrm>
          <a:prstGeom prst="rect">
            <a:avLst/>
          </a:prstGeom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39552" y="764704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Hall of </a:t>
            </a:r>
            <a:r>
              <a:rPr lang="pl-PL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Łodź</a:t>
            </a:r>
            <a:r>
              <a:rPr lang="pl-P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seat </a:t>
            </a:r>
          </a:p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local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authorities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3456384" cy="2928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Piotrkowska Street</a:t>
            </a:r>
            <a:endParaRPr lang="pl-PL" dirty="0"/>
          </a:p>
        </p:txBody>
      </p:sp>
      <p:pic>
        <p:nvPicPr>
          <p:cNvPr id="29698" name="Picture 2" descr="C:\Users\Olivier\Desktop\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608512" cy="311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Olivier\Desktop\lodz-ulica-piotrkow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15023"/>
            <a:ext cx="5904656" cy="304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302</Words>
  <Application>Microsoft Office PowerPoint</Application>
  <PresentationFormat>Pokaz na ekranie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Wierzchołek</vt:lpstr>
      <vt:lpstr>ŁÓDŹ</vt:lpstr>
      <vt:lpstr>Łódź is the third-largest city in Poland and a former industrial centre (fabric industry).</vt:lpstr>
      <vt:lpstr>Located in the central part of the country, it has a population of 682,679 inhabitants.</vt:lpstr>
      <vt:lpstr>Slajd 4</vt:lpstr>
      <vt:lpstr>The city's coat of arms is an example of canting, as it depicts a boat (łódź in Polish).</vt:lpstr>
      <vt:lpstr> The most important places in Łódź</vt:lpstr>
      <vt:lpstr>Slajd 7</vt:lpstr>
      <vt:lpstr>Slajd 8</vt:lpstr>
      <vt:lpstr>Piotrkowska Street</vt:lpstr>
      <vt:lpstr>Slajd 10</vt:lpstr>
      <vt:lpstr>Museum of Art in Łódź</vt:lpstr>
      <vt:lpstr>Łódź Hills Landscape Park</vt:lpstr>
      <vt:lpstr>Izrael Poznański's Palace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Famous people from Łódź</vt:lpstr>
      <vt:lpstr>Julian Tuwim Poet</vt:lpstr>
      <vt:lpstr>Marcin Gortat Basketball player</vt:lpstr>
      <vt:lpstr>Michał Wiśniewski Singer</vt:lpstr>
      <vt:lpstr>Slajd 25</vt:lpstr>
      <vt:lpstr>Slajd 26</vt:lpstr>
      <vt:lpstr>       Thank you for your attention!     Pictures available from the following sites: -Google Grafika/Photos -Wikipedia   Multimedia presentation was made by Wiktor Lacek and  Oliwier Urbański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48694524619</cp:lastModifiedBy>
  <cp:revision>19</cp:revision>
  <dcterms:created xsi:type="dcterms:W3CDTF">2020-06-12T07:13:41Z</dcterms:created>
  <dcterms:modified xsi:type="dcterms:W3CDTF">2020-10-10T20:13:04Z</dcterms:modified>
</cp:coreProperties>
</file>