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Kocwin" initials="AK" lastIdx="1" clrIdx="0">
    <p:extLst>
      <p:ext uri="{19B8F6BF-5375-455C-9EA6-DF929625EA0E}">
        <p15:presenceInfo xmlns="" xmlns:p15="http://schemas.microsoft.com/office/powerpoint/2012/main" userId="S::aleksandra.kocwin@cemex.com::0f44a93c-9d7f-4f89-b844-bb1245455e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427388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278096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417035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28848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72580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327012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 name="Date Placeholder 1"/>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11" name="Footer Placeholder 10"/>
          <p:cNvSpPr>
            <a:spLocks noGrp="1"/>
          </p:cNvSpPr>
          <p:nvPr>
            <p:ph type="ftr" sz="quarter" idx="11"/>
          </p:nvPr>
        </p:nvSpPr>
        <p:spPr/>
        <p:txBody>
          <a:bodyPr/>
          <a:lstStyle/>
          <a:p>
            <a:endParaRPr lang="pl-PL"/>
          </a:p>
        </p:txBody>
      </p:sp>
      <p:sp>
        <p:nvSpPr>
          <p:cNvPr id="12" name="Slide Number Placeholder 11"/>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425179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2" name="Date Placeholder 1"/>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7" name="Footer Placeholder 6"/>
          <p:cNvSpPr>
            <a:spLocks noGrp="1"/>
          </p:cNvSpPr>
          <p:nvPr>
            <p:ph type="ftr" sz="quarter" idx="11"/>
          </p:nvPr>
        </p:nvSpPr>
        <p:spPr/>
        <p:txBody>
          <a:bodyPr/>
          <a:lstStyle/>
          <a:p>
            <a:endParaRPr lang="pl-PL"/>
          </a:p>
        </p:txBody>
      </p:sp>
      <p:sp>
        <p:nvSpPr>
          <p:cNvPr id="8" name="Slide Number Placeholder 7"/>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24741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246471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l-PL"/>
              <a:t>Kliknij, aby edytować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8" name="Date Placeholder 7"/>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3541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l-PL"/>
              <a:t>Kliknij, aby edytować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8" name="Date Placeholder 7"/>
          <p:cNvSpPr>
            <a:spLocks noGrp="1"/>
          </p:cNvSpPr>
          <p:nvPr>
            <p:ph type="dt" sz="half" idx="10"/>
          </p:nvPr>
        </p:nvSpPr>
        <p:spPr/>
        <p:txBody>
          <a:bodyPr/>
          <a:lstStyle/>
          <a:p>
            <a:fld id="{786B6B5C-A9FE-4CCE-9E90-B682F70A0D2F}" type="datetimeFigureOut">
              <a:rPr lang="pl-PL" smtClean="0"/>
              <a:pPr/>
              <a:t>10.10.2020</a:t>
            </a:fld>
            <a:endParaRPr lang="pl-PL"/>
          </a:p>
        </p:txBody>
      </p:sp>
      <p:sp>
        <p:nvSpPr>
          <p:cNvPr id="9" name="Footer Placeholder 8"/>
          <p:cNvSpPr>
            <a:spLocks noGrp="1"/>
          </p:cNvSpPr>
          <p:nvPr>
            <p:ph type="ftr" sz="quarter" idx="11"/>
          </p:nvPr>
        </p:nvSpPr>
        <p:spPr>
          <a:xfrm>
            <a:off x="3499101" y="6356350"/>
            <a:ext cx="5911517" cy="365125"/>
          </a:xfrm>
        </p:spPr>
        <p:txBody>
          <a:bodyPr/>
          <a:lstStyle/>
          <a:p>
            <a:endParaRPr lang="pl-PL"/>
          </a:p>
        </p:txBody>
      </p:sp>
      <p:sp>
        <p:nvSpPr>
          <p:cNvPr id="10" name="Slide Number Placeholder 9"/>
          <p:cNvSpPr>
            <a:spLocks noGrp="1"/>
          </p:cNvSpPr>
          <p:nvPr>
            <p:ph type="sldNum" sz="quarter" idx="12"/>
          </p:nvPr>
        </p:nvSpPr>
        <p:spPr/>
        <p:txBody>
          <a:body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7557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86B6B5C-A9FE-4CCE-9E90-B682F70A0D2F}" type="datetimeFigureOut">
              <a:rPr lang="pl-PL" smtClean="0"/>
              <a:pPr/>
              <a:t>10.10.2020</a:t>
            </a:fld>
            <a:endParaRPr lang="pl-PL"/>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C401909-D756-4A32-89E8-629DE8F7903F}" type="slidenum">
              <a:rPr lang="pl-PL" smtClean="0"/>
              <a:pPr/>
              <a:t>‹#›</a:t>
            </a:fld>
            <a:endParaRPr lang="pl-PL"/>
          </a:p>
        </p:txBody>
      </p:sp>
    </p:spTree>
    <p:extLst>
      <p:ext uri="{BB962C8B-B14F-4D97-AF65-F5344CB8AC3E}">
        <p14:creationId xmlns="" xmlns:p14="http://schemas.microsoft.com/office/powerpoint/2010/main" val="1365343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50EF497-0D7C-441C-AD56-390D26C62600}"/>
              </a:ext>
            </a:extLst>
          </p:cNvPr>
          <p:cNvSpPr>
            <a:spLocks noGrp="1"/>
          </p:cNvSpPr>
          <p:nvPr>
            <p:ph type="ctrTitle"/>
          </p:nvPr>
        </p:nvSpPr>
        <p:spPr/>
        <p:txBody>
          <a:bodyPr/>
          <a:lstStyle/>
          <a:p>
            <a:r>
              <a:rPr lang="pl-PL" dirty="0"/>
              <a:t>Best </a:t>
            </a:r>
            <a:r>
              <a:rPr lang="pl-PL" dirty="0" err="1"/>
              <a:t>places</a:t>
            </a:r>
            <a:r>
              <a:rPr lang="pl-PL" dirty="0"/>
              <a:t> in </a:t>
            </a:r>
            <a:r>
              <a:rPr lang="pl-PL" dirty="0" err="1"/>
              <a:t>Warsaw</a:t>
            </a:r>
            <a:endParaRPr lang="pl-PL" dirty="0"/>
          </a:p>
        </p:txBody>
      </p:sp>
      <p:sp>
        <p:nvSpPr>
          <p:cNvPr id="3" name="Podtytuł 2">
            <a:extLst>
              <a:ext uri="{FF2B5EF4-FFF2-40B4-BE49-F238E27FC236}">
                <a16:creationId xmlns="" xmlns:a16="http://schemas.microsoft.com/office/drawing/2014/main" id="{16D8295F-4EAF-49FB-9D9D-BC5888A5DCB1}"/>
              </a:ext>
            </a:extLst>
          </p:cNvPr>
          <p:cNvSpPr>
            <a:spLocks noGrp="1"/>
          </p:cNvSpPr>
          <p:nvPr>
            <p:ph type="subTitle" idx="1"/>
          </p:nvPr>
        </p:nvSpPr>
        <p:spPr/>
        <p:txBody>
          <a:bodyPr/>
          <a:lstStyle/>
          <a:p>
            <a:r>
              <a:rPr lang="pl-PL" dirty="0" err="1" smtClean="0"/>
              <a:t>Locations</a:t>
            </a:r>
            <a:r>
              <a:rPr lang="pl-PL" dirty="0" smtClean="0"/>
              <a:t> </a:t>
            </a:r>
            <a:r>
              <a:rPr lang="pl-PL" dirty="0" err="1" smtClean="0"/>
              <a:t>that</a:t>
            </a:r>
            <a:r>
              <a:rPr lang="pl-PL" dirty="0" smtClean="0"/>
              <a:t> </a:t>
            </a:r>
            <a:r>
              <a:rPr lang="pl-PL" dirty="0" err="1" smtClean="0"/>
              <a:t>combine</a:t>
            </a:r>
            <a:r>
              <a:rPr lang="pl-PL" dirty="0" smtClean="0"/>
              <a:t> past and </a:t>
            </a:r>
            <a:r>
              <a:rPr lang="pl-PL" dirty="0" err="1" smtClean="0"/>
              <a:t>present</a:t>
            </a:r>
            <a:r>
              <a:rPr lang="pl-PL" dirty="0" smtClean="0"/>
              <a:t> of </a:t>
            </a:r>
            <a:r>
              <a:rPr lang="pl-PL" dirty="0" err="1" smtClean="0"/>
              <a:t>our</a:t>
            </a:r>
            <a:r>
              <a:rPr lang="pl-PL" dirty="0" smtClean="0"/>
              <a:t> capital city.</a:t>
            </a:r>
            <a:endParaRPr lang="pl-PL" dirty="0"/>
          </a:p>
        </p:txBody>
      </p:sp>
      <p:pic>
        <p:nvPicPr>
          <p:cNvPr id="1026" name="Picture 2" descr="C:\Users\malwina\AppData\Local\Microsoft\Windows\Temporary Internet Files\Content.IE5\THOAK7UU\Panorama_of_Warsaw_by_night_(cropped)[1].jpg"/>
          <p:cNvPicPr>
            <a:picLocks noChangeAspect="1" noChangeArrowheads="1"/>
          </p:cNvPicPr>
          <p:nvPr/>
        </p:nvPicPr>
        <p:blipFill>
          <a:blip r:embed="rId2" cstate="print"/>
          <a:srcRect/>
          <a:stretch>
            <a:fillRect/>
          </a:stretch>
        </p:blipFill>
        <p:spPr bwMode="auto">
          <a:xfrm>
            <a:off x="9308498" y="1541418"/>
            <a:ext cx="2726747" cy="1789659"/>
          </a:xfrm>
          <a:prstGeom prst="rect">
            <a:avLst/>
          </a:prstGeom>
          <a:noFill/>
        </p:spPr>
      </p:pic>
      <p:pic>
        <p:nvPicPr>
          <p:cNvPr id="1027" name="Picture 3" descr="C:\Users\malwina\AppData\Local\Microsoft\Windows\Temporary Internet Files\Content.IE5\WBUUF0VA\1200px-Dzwonnica_kosciol_sw_anny[1].jpg"/>
          <p:cNvPicPr>
            <a:picLocks noChangeAspect="1" noChangeArrowheads="1"/>
          </p:cNvPicPr>
          <p:nvPr/>
        </p:nvPicPr>
        <p:blipFill>
          <a:blip r:embed="rId3" cstate="print"/>
          <a:srcRect/>
          <a:stretch>
            <a:fillRect/>
          </a:stretch>
        </p:blipFill>
        <p:spPr bwMode="auto">
          <a:xfrm>
            <a:off x="9282289" y="3944983"/>
            <a:ext cx="2714187" cy="1802673"/>
          </a:xfrm>
          <a:prstGeom prst="rect">
            <a:avLst/>
          </a:prstGeom>
          <a:noFill/>
        </p:spPr>
      </p:pic>
    </p:spTree>
    <p:extLst>
      <p:ext uri="{BB962C8B-B14F-4D97-AF65-F5344CB8AC3E}">
        <p14:creationId xmlns="" xmlns:p14="http://schemas.microsoft.com/office/powerpoint/2010/main" val="1849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A2F7B1C-E3AC-45E0-9F58-9D0A622B8B00}"/>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 xmlns:a16="http://schemas.microsoft.com/office/drawing/2014/main" id="{22348B9B-9C61-4893-BD24-6BB798665BD2}"/>
              </a:ext>
            </a:extLst>
          </p:cNvPr>
          <p:cNvSpPr>
            <a:spLocks noGrp="1"/>
          </p:cNvSpPr>
          <p:nvPr>
            <p:ph idx="1"/>
          </p:nvPr>
        </p:nvSpPr>
        <p:spPr/>
        <p:txBody>
          <a:bodyPr>
            <a:normAutofit/>
          </a:bodyPr>
          <a:lstStyle/>
          <a:p>
            <a:r>
              <a:rPr lang="pl-PL" sz="1800" b="1" dirty="0" err="1" smtClean="0"/>
              <a:t>Sources</a:t>
            </a:r>
            <a:r>
              <a:rPr lang="pl-PL" sz="1800" b="1" dirty="0" smtClean="0"/>
              <a:t>:</a:t>
            </a:r>
            <a:endParaRPr lang="pl-PL" sz="1800" b="1" dirty="0"/>
          </a:p>
          <a:p>
            <a:pPr marL="0" indent="0">
              <a:buNone/>
            </a:pPr>
            <a:r>
              <a:rPr lang="pl-PL" sz="1800" b="1" dirty="0"/>
              <a:t>- wikipedia.org</a:t>
            </a:r>
          </a:p>
          <a:p>
            <a:pPr>
              <a:buFontTx/>
              <a:buChar char="-"/>
            </a:pPr>
            <a:r>
              <a:rPr lang="pl-PL" sz="1800" b="1" dirty="0"/>
              <a:t>google.com</a:t>
            </a:r>
          </a:p>
          <a:p>
            <a:pPr>
              <a:buFontTx/>
              <a:buChar char="-"/>
            </a:pPr>
            <a:endParaRPr lang="pl-PL" sz="1800" b="1" dirty="0"/>
          </a:p>
          <a:p>
            <a:pPr>
              <a:buFontTx/>
              <a:buChar char="-"/>
            </a:pPr>
            <a:endParaRPr lang="pl-PL" sz="1800" b="1" dirty="0"/>
          </a:p>
          <a:p>
            <a:pPr lvl="8">
              <a:buNone/>
            </a:pPr>
            <a:r>
              <a:rPr lang="pl-PL" sz="1800" b="1" dirty="0" err="1" smtClean="0"/>
              <a:t>Made</a:t>
            </a:r>
            <a:r>
              <a:rPr lang="pl-PL" sz="1800" b="1" dirty="0" smtClean="0"/>
              <a:t> by:</a:t>
            </a:r>
            <a:endParaRPr lang="pl-PL" sz="1800" b="1" dirty="0"/>
          </a:p>
          <a:p>
            <a:pPr lvl="8">
              <a:buFontTx/>
              <a:buChar char="-"/>
            </a:pPr>
            <a:r>
              <a:rPr lang="pl-PL" sz="1800" b="1" dirty="0"/>
              <a:t>Mateusz </a:t>
            </a:r>
            <a:r>
              <a:rPr lang="pl-PL" sz="1800" b="1" dirty="0" smtClean="0"/>
              <a:t>Koćwin ,</a:t>
            </a:r>
            <a:r>
              <a:rPr lang="pl-PL" sz="1800" b="1" dirty="0" err="1" smtClean="0"/>
              <a:t>grade</a:t>
            </a:r>
            <a:r>
              <a:rPr lang="pl-PL" sz="1800" b="1" dirty="0" smtClean="0"/>
              <a:t> 8th</a:t>
            </a:r>
            <a:endParaRPr lang="pl-PL" sz="1800" b="1" dirty="0"/>
          </a:p>
        </p:txBody>
      </p:sp>
      <p:pic>
        <p:nvPicPr>
          <p:cNvPr id="2050" name="Picture 2" descr="C:\Users\malwina\AppData\Local\Microsoft\Windows\Temporary Internet Files\Content.IE5\THOAK7UU\Pałac_Na_Wyspie_w_Warszawie,_widok_na_elewację_południową[1].jpg"/>
          <p:cNvPicPr>
            <a:picLocks noChangeAspect="1" noChangeArrowheads="1"/>
          </p:cNvPicPr>
          <p:nvPr/>
        </p:nvPicPr>
        <p:blipFill>
          <a:blip r:embed="rId2" cstate="print"/>
          <a:srcRect/>
          <a:stretch>
            <a:fillRect/>
          </a:stretch>
        </p:blipFill>
        <p:spPr bwMode="auto">
          <a:xfrm>
            <a:off x="335280" y="1312817"/>
            <a:ext cx="2743200" cy="1828800"/>
          </a:xfrm>
          <a:prstGeom prst="rect">
            <a:avLst/>
          </a:prstGeom>
          <a:noFill/>
        </p:spPr>
      </p:pic>
      <p:pic>
        <p:nvPicPr>
          <p:cNvPr id="2051" name="Picture 3" descr="C:\Users\malwina\AppData\Local\Microsoft\Windows\Temporary Internet Files\Content.IE5\THOAK7UU\Warsaw_National_Theater_-_panoramio_-_ekeidar[1].jpg"/>
          <p:cNvPicPr>
            <a:picLocks noChangeAspect="1" noChangeArrowheads="1"/>
          </p:cNvPicPr>
          <p:nvPr/>
        </p:nvPicPr>
        <p:blipFill>
          <a:blip r:embed="rId3" cstate="print"/>
          <a:srcRect/>
          <a:stretch>
            <a:fillRect/>
          </a:stretch>
        </p:blipFill>
        <p:spPr bwMode="auto">
          <a:xfrm>
            <a:off x="426721" y="3602081"/>
            <a:ext cx="2616926" cy="1962695"/>
          </a:xfrm>
          <a:prstGeom prst="rect">
            <a:avLst/>
          </a:prstGeom>
          <a:noFill/>
        </p:spPr>
      </p:pic>
    </p:spTree>
    <p:extLst>
      <p:ext uri="{BB962C8B-B14F-4D97-AF65-F5344CB8AC3E}">
        <p14:creationId xmlns="" xmlns:p14="http://schemas.microsoft.com/office/powerpoint/2010/main" val="18207723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FFB99CF-C97F-4B74-AC40-6ACCD7A8DCFB}"/>
              </a:ext>
            </a:extLst>
          </p:cNvPr>
          <p:cNvSpPr>
            <a:spLocks noGrp="1"/>
          </p:cNvSpPr>
          <p:nvPr>
            <p:ph type="title"/>
          </p:nvPr>
        </p:nvSpPr>
        <p:spPr/>
        <p:txBody>
          <a:bodyPr/>
          <a:lstStyle/>
          <a:p>
            <a:r>
              <a:rPr lang="pl-PL" b="1" dirty="0" err="1"/>
              <a:t>Royal</a:t>
            </a:r>
            <a:r>
              <a:rPr lang="pl-PL" b="1" dirty="0"/>
              <a:t> </a:t>
            </a:r>
            <a:r>
              <a:rPr lang="pl-PL" b="1" dirty="0" err="1"/>
              <a:t>Castle</a:t>
            </a:r>
            <a:r>
              <a:rPr lang="pl-PL" b="1" dirty="0"/>
              <a:t> in </a:t>
            </a:r>
            <a:r>
              <a:rPr lang="pl-PL" b="1" dirty="0" err="1"/>
              <a:t>Warsaw</a:t>
            </a:r>
            <a:endParaRPr lang="pl-PL" b="1" dirty="0"/>
          </a:p>
        </p:txBody>
      </p:sp>
      <p:pic>
        <p:nvPicPr>
          <p:cNvPr id="2052" name="Picture 4" descr="Warsaw: Skip The Line Royal Castle Guided Tour - Warsaw, Poland ...">
            <a:extLst>
              <a:ext uri="{FF2B5EF4-FFF2-40B4-BE49-F238E27FC236}">
                <a16:creationId xmlns="" xmlns:a16="http://schemas.microsoft.com/office/drawing/2014/main" id="{B7750B3C-7F63-4C53-936F-0BA402FB2342}"/>
              </a:ext>
            </a:extLst>
          </p:cNvPr>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7790801" y="3577591"/>
            <a:ext cx="3594962" cy="18902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ymbol zastępczy zawartości 6">
            <a:extLst>
              <a:ext uri="{FF2B5EF4-FFF2-40B4-BE49-F238E27FC236}">
                <a16:creationId xmlns="" xmlns:a16="http://schemas.microsoft.com/office/drawing/2014/main" id="{EC1D5368-BD92-42E4-A845-64CC635D7647}"/>
              </a:ext>
            </a:extLst>
          </p:cNvPr>
          <p:cNvSpPr>
            <a:spLocks noGrp="1"/>
          </p:cNvSpPr>
          <p:nvPr>
            <p:ph sz="half" idx="2"/>
          </p:nvPr>
        </p:nvSpPr>
        <p:spPr>
          <a:xfrm>
            <a:off x="3989071" y="3424428"/>
            <a:ext cx="3474720" cy="2731770"/>
          </a:xfrm>
        </p:spPr>
        <p:txBody>
          <a:bodyPr/>
          <a:lstStyle/>
          <a:p>
            <a:r>
              <a:rPr lang="en-US" dirty="0"/>
              <a:t>The </a:t>
            </a:r>
            <a:r>
              <a:rPr lang="en-US" b="1" dirty="0"/>
              <a:t>Royal Castle in Warsaw</a:t>
            </a:r>
            <a:r>
              <a:rPr lang="en-US" dirty="0"/>
              <a:t> is a castle residency that formerly served throughout the centuries as the official residence of the Polish monarchs. It is located in the Castle Square, at the entrance to the Warsaw Old Town.</a:t>
            </a:r>
            <a:endParaRPr lang="pl-PL" dirty="0"/>
          </a:p>
        </p:txBody>
      </p:sp>
      <p:pic>
        <p:nvPicPr>
          <p:cNvPr id="2050" name="Picture 2" descr="Royal Castle, Warsaw - Wikipedia">
            <a:extLst>
              <a:ext uri="{FF2B5EF4-FFF2-40B4-BE49-F238E27FC236}">
                <a16:creationId xmlns="" xmlns:a16="http://schemas.microsoft.com/office/drawing/2014/main" id="{D4C0BF68-5C4D-40E2-80B3-66AB4D1CA4B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69268" y="864108"/>
            <a:ext cx="3373411" cy="224485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Obraz 4">
            <a:extLst>
              <a:ext uri="{FF2B5EF4-FFF2-40B4-BE49-F238E27FC236}">
                <a16:creationId xmlns="" xmlns:a16="http://schemas.microsoft.com/office/drawing/2014/main" id="{614A05B7-426E-4B45-8523-BFC93950951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96922" y="1048893"/>
            <a:ext cx="3982720" cy="2060067"/>
          </a:xfrm>
          <a:prstGeom prst="rect">
            <a:avLst/>
          </a:prstGeom>
        </p:spPr>
      </p:pic>
    </p:spTree>
    <p:extLst>
      <p:ext uri="{BB962C8B-B14F-4D97-AF65-F5344CB8AC3E}">
        <p14:creationId xmlns="" xmlns:p14="http://schemas.microsoft.com/office/powerpoint/2010/main" val="12998300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93951E0-15FE-4135-B13A-373B7A74B60E}"/>
              </a:ext>
            </a:extLst>
          </p:cNvPr>
          <p:cNvSpPr>
            <a:spLocks noGrp="1"/>
          </p:cNvSpPr>
          <p:nvPr>
            <p:ph type="title"/>
          </p:nvPr>
        </p:nvSpPr>
        <p:spPr/>
        <p:txBody>
          <a:bodyPr/>
          <a:lstStyle/>
          <a:p>
            <a:r>
              <a:rPr lang="pl-PL" b="1" dirty="0" err="1"/>
              <a:t>Royal</a:t>
            </a:r>
            <a:r>
              <a:rPr lang="pl-PL" b="1" dirty="0"/>
              <a:t> </a:t>
            </a:r>
            <a:r>
              <a:rPr lang="pl-PL" b="1" dirty="0" err="1"/>
              <a:t>Baths</a:t>
            </a:r>
            <a:r>
              <a:rPr lang="pl-PL" b="1" dirty="0"/>
              <a:t> Park</a:t>
            </a:r>
            <a:endParaRPr lang="pl-PL" dirty="0"/>
          </a:p>
        </p:txBody>
      </p:sp>
      <p:pic>
        <p:nvPicPr>
          <p:cNvPr id="7" name="Symbol zastępczy zawartości 6">
            <a:extLst>
              <a:ext uri="{FF2B5EF4-FFF2-40B4-BE49-F238E27FC236}">
                <a16:creationId xmlns="" xmlns:a16="http://schemas.microsoft.com/office/drawing/2014/main" id="{46259F0C-7DE0-44F5-9FBE-2892904B681D}"/>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654451" y="2830830"/>
            <a:ext cx="2986085" cy="1986280"/>
          </a:xfrm>
        </p:spPr>
      </p:pic>
      <p:sp>
        <p:nvSpPr>
          <p:cNvPr id="5" name="Symbol zastępczy zawartości 4">
            <a:extLst>
              <a:ext uri="{FF2B5EF4-FFF2-40B4-BE49-F238E27FC236}">
                <a16:creationId xmlns="" xmlns:a16="http://schemas.microsoft.com/office/drawing/2014/main" id="{B86DCD08-125F-4AEC-88C5-C386688B1B8A}"/>
              </a:ext>
            </a:extLst>
          </p:cNvPr>
          <p:cNvSpPr>
            <a:spLocks noGrp="1"/>
          </p:cNvSpPr>
          <p:nvPr>
            <p:ph sz="half" idx="2"/>
          </p:nvPr>
        </p:nvSpPr>
        <p:spPr>
          <a:xfrm>
            <a:off x="7338762" y="3562350"/>
            <a:ext cx="3474720" cy="1874520"/>
          </a:xfrm>
        </p:spPr>
        <p:txBody>
          <a:bodyPr>
            <a:normAutofit lnSpcReduction="10000"/>
          </a:bodyPr>
          <a:lstStyle/>
          <a:p>
            <a:r>
              <a:rPr lang="pl-PL" b="1" dirty="0"/>
              <a:t>Łazienki Park</a:t>
            </a:r>
            <a:r>
              <a:rPr lang="pl-PL" dirty="0"/>
              <a:t> </a:t>
            </a:r>
            <a:r>
              <a:rPr lang="pl-PL" dirty="0" err="1"/>
              <a:t>or</a:t>
            </a:r>
            <a:r>
              <a:rPr lang="pl-PL" dirty="0"/>
              <a:t> </a:t>
            </a:r>
            <a:r>
              <a:rPr lang="pl-PL" b="1" dirty="0"/>
              <a:t>Royal </a:t>
            </a:r>
            <a:r>
              <a:rPr lang="pl-PL" b="1" dirty="0" err="1"/>
              <a:t>Baths</a:t>
            </a:r>
            <a:r>
              <a:rPr lang="pl-PL" b="1" dirty="0"/>
              <a:t> Park</a:t>
            </a:r>
            <a:r>
              <a:rPr lang="pl-PL" dirty="0"/>
              <a:t> is the </a:t>
            </a:r>
            <a:r>
              <a:rPr lang="pl-PL" dirty="0" err="1"/>
              <a:t>largest</a:t>
            </a:r>
            <a:r>
              <a:rPr lang="pl-PL" dirty="0"/>
              <a:t> park in Warsaw, Poland, </a:t>
            </a:r>
            <a:r>
              <a:rPr lang="pl-PL" dirty="0" err="1"/>
              <a:t>occupying</a:t>
            </a:r>
            <a:r>
              <a:rPr lang="pl-PL" dirty="0"/>
              <a:t> 76 </a:t>
            </a:r>
            <a:r>
              <a:rPr lang="pl-PL" dirty="0" err="1"/>
              <a:t>hectares</a:t>
            </a:r>
            <a:r>
              <a:rPr lang="pl-PL" dirty="0"/>
              <a:t> of the city </a:t>
            </a:r>
            <a:r>
              <a:rPr lang="pl-PL" dirty="0" smtClean="0"/>
              <a:t>center. </a:t>
            </a:r>
            <a:r>
              <a:rPr lang="pl-PL" dirty="0" err="1" smtClean="0"/>
              <a:t>It</a:t>
            </a:r>
            <a:r>
              <a:rPr lang="pl-PL" dirty="0" smtClean="0"/>
              <a:t> is </a:t>
            </a:r>
            <a:r>
              <a:rPr lang="pl-PL" dirty="0" err="1" smtClean="0"/>
              <a:t>filled</a:t>
            </a:r>
            <a:r>
              <a:rPr lang="pl-PL" dirty="0" smtClean="0"/>
              <a:t> with </a:t>
            </a:r>
            <a:r>
              <a:rPr lang="pl-PL" dirty="0" err="1" smtClean="0"/>
              <a:t>beautiful</a:t>
            </a:r>
            <a:r>
              <a:rPr lang="pl-PL" dirty="0" smtClean="0"/>
              <a:t> </a:t>
            </a:r>
            <a:r>
              <a:rPr lang="pl-PL" dirty="0" err="1" smtClean="0"/>
              <a:t>monuments</a:t>
            </a:r>
            <a:r>
              <a:rPr lang="pl-PL" dirty="0" smtClean="0"/>
              <a:t>, </a:t>
            </a:r>
            <a:r>
              <a:rPr lang="pl-PL" dirty="0" err="1" smtClean="0"/>
              <a:t>museums</a:t>
            </a:r>
            <a:r>
              <a:rPr lang="pl-PL" dirty="0" smtClean="0"/>
              <a:t> and </a:t>
            </a:r>
            <a:r>
              <a:rPr lang="pl-PL" dirty="0" err="1" smtClean="0"/>
              <a:t>nature</a:t>
            </a:r>
            <a:r>
              <a:rPr lang="pl-PL" dirty="0" smtClean="0"/>
              <a:t> </a:t>
            </a:r>
            <a:r>
              <a:rPr lang="pl-PL" dirty="0" err="1" smtClean="0"/>
              <a:t>wonders</a:t>
            </a:r>
            <a:r>
              <a:rPr lang="pl-PL" dirty="0" smtClean="0"/>
              <a:t>.</a:t>
            </a:r>
            <a:endParaRPr lang="pl-PL" dirty="0"/>
          </a:p>
        </p:txBody>
      </p:sp>
      <p:pic>
        <p:nvPicPr>
          <p:cNvPr id="15" name="Obraz 14">
            <a:extLst>
              <a:ext uri="{FF2B5EF4-FFF2-40B4-BE49-F238E27FC236}">
                <a16:creationId xmlns="" xmlns:a16="http://schemas.microsoft.com/office/drawing/2014/main" id="{F8AF23A9-2987-4740-B1EB-019B9D83D82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93054" y="868680"/>
            <a:ext cx="2947482" cy="1892300"/>
          </a:xfrm>
          <a:prstGeom prst="rect">
            <a:avLst/>
          </a:prstGeom>
        </p:spPr>
      </p:pic>
      <p:pic>
        <p:nvPicPr>
          <p:cNvPr id="17" name="Obraz 16">
            <a:extLst>
              <a:ext uri="{FF2B5EF4-FFF2-40B4-BE49-F238E27FC236}">
                <a16:creationId xmlns="" xmlns:a16="http://schemas.microsoft.com/office/drawing/2014/main" id="{8C9DC907-F93E-4371-A45A-C9F871694CA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6390" y="1079999"/>
            <a:ext cx="2707092" cy="1788614"/>
          </a:xfrm>
          <a:prstGeom prst="rect">
            <a:avLst/>
          </a:prstGeom>
        </p:spPr>
      </p:pic>
    </p:spTree>
    <p:extLst>
      <p:ext uri="{BB962C8B-B14F-4D97-AF65-F5344CB8AC3E}">
        <p14:creationId xmlns="" xmlns:p14="http://schemas.microsoft.com/office/powerpoint/2010/main" val="172344061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FD6F4D9-C560-4AB4-A71E-5DE8796F0215}"/>
              </a:ext>
            </a:extLst>
          </p:cNvPr>
          <p:cNvSpPr>
            <a:spLocks noGrp="1"/>
          </p:cNvSpPr>
          <p:nvPr>
            <p:ph type="title"/>
          </p:nvPr>
        </p:nvSpPr>
        <p:spPr/>
        <p:txBody>
          <a:bodyPr/>
          <a:lstStyle/>
          <a:p>
            <a:r>
              <a:rPr lang="en-US" b="1" dirty="0"/>
              <a:t>Palace of Culture and Science</a:t>
            </a:r>
            <a:endParaRPr lang="pl-PL" b="1" dirty="0"/>
          </a:p>
        </p:txBody>
      </p:sp>
      <p:pic>
        <p:nvPicPr>
          <p:cNvPr id="7" name="Symbol zastępczy zawartości 6">
            <a:extLst>
              <a:ext uri="{FF2B5EF4-FFF2-40B4-BE49-F238E27FC236}">
                <a16:creationId xmlns="" xmlns:a16="http://schemas.microsoft.com/office/drawing/2014/main" id="{C63D3C19-F5F8-4D55-8B2C-534F501839EF}"/>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907790" y="516061"/>
            <a:ext cx="3475038" cy="2371478"/>
          </a:xfrm>
        </p:spPr>
      </p:pic>
      <p:sp>
        <p:nvSpPr>
          <p:cNvPr id="5" name="Symbol zastępczy zawartości 4">
            <a:extLst>
              <a:ext uri="{FF2B5EF4-FFF2-40B4-BE49-F238E27FC236}">
                <a16:creationId xmlns="" xmlns:a16="http://schemas.microsoft.com/office/drawing/2014/main" id="{463F6794-ECF3-4480-8988-17D9EADB3CC2}"/>
              </a:ext>
            </a:extLst>
          </p:cNvPr>
          <p:cNvSpPr>
            <a:spLocks noGrp="1"/>
          </p:cNvSpPr>
          <p:nvPr>
            <p:ph sz="half" idx="2"/>
          </p:nvPr>
        </p:nvSpPr>
        <p:spPr>
          <a:xfrm>
            <a:off x="7186773" y="3428999"/>
            <a:ext cx="4578507" cy="2981325"/>
          </a:xfrm>
        </p:spPr>
        <p:txBody>
          <a:bodyPr>
            <a:normAutofit/>
          </a:bodyPr>
          <a:lstStyle/>
          <a:p>
            <a:r>
              <a:rPr lang="en-US" b="1" dirty="0"/>
              <a:t>Palace of Culture and Science</a:t>
            </a:r>
            <a:r>
              <a:rPr lang="en-US" dirty="0"/>
              <a:t> is a notable high-rise building in central Warsaw, Poland. With a total height of 237 </a:t>
            </a:r>
            <a:r>
              <a:rPr lang="en-US" dirty="0" err="1"/>
              <a:t>metres</a:t>
            </a:r>
            <a:r>
              <a:rPr lang="en-US" dirty="0"/>
              <a:t> (778 ft) it is the tallest building in Poland, the 5th-tallest building in the European Union (including </a:t>
            </a:r>
            <a:r>
              <a:rPr lang="pl-PL" dirty="0" err="1" smtClean="0"/>
              <a:t>its</a:t>
            </a:r>
            <a:r>
              <a:rPr lang="pl-PL" dirty="0" smtClean="0"/>
              <a:t> </a:t>
            </a:r>
            <a:r>
              <a:rPr lang="en-US" dirty="0" smtClean="0"/>
              <a:t>spire</a:t>
            </a:r>
            <a:r>
              <a:rPr lang="en-US" dirty="0"/>
              <a:t>) and one of the tallest on the European continent.</a:t>
            </a:r>
            <a:endParaRPr lang="pl-PL" dirty="0"/>
          </a:p>
        </p:txBody>
      </p:sp>
      <p:pic>
        <p:nvPicPr>
          <p:cNvPr id="9" name="Obraz 8">
            <a:extLst>
              <a:ext uri="{FF2B5EF4-FFF2-40B4-BE49-F238E27FC236}">
                <a16:creationId xmlns="" xmlns:a16="http://schemas.microsoft.com/office/drawing/2014/main" id="{51CBC75B-7F57-4A45-AA37-F09450D50C9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0564" y="3156660"/>
            <a:ext cx="2124556" cy="3185279"/>
          </a:xfrm>
          <a:prstGeom prst="rect">
            <a:avLst/>
          </a:prstGeom>
        </p:spPr>
      </p:pic>
      <p:pic>
        <p:nvPicPr>
          <p:cNvPr id="11" name="Obraz 10">
            <a:extLst>
              <a:ext uri="{FF2B5EF4-FFF2-40B4-BE49-F238E27FC236}">
                <a16:creationId xmlns="" xmlns:a16="http://schemas.microsoft.com/office/drawing/2014/main" id="{F98D99CD-7B0F-4623-8A32-C139D809B95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59213" y="516061"/>
            <a:ext cx="4106067" cy="2736710"/>
          </a:xfrm>
          <a:prstGeom prst="rect">
            <a:avLst/>
          </a:prstGeom>
        </p:spPr>
      </p:pic>
    </p:spTree>
    <p:extLst>
      <p:ext uri="{BB962C8B-B14F-4D97-AF65-F5344CB8AC3E}">
        <p14:creationId xmlns="" xmlns:p14="http://schemas.microsoft.com/office/powerpoint/2010/main" val="407592187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EA34617D-4779-44AE-9D96-78890AB8C96B}"/>
              </a:ext>
            </a:extLst>
          </p:cNvPr>
          <p:cNvSpPr>
            <a:spLocks noGrp="1"/>
          </p:cNvSpPr>
          <p:nvPr>
            <p:ph type="title"/>
          </p:nvPr>
        </p:nvSpPr>
        <p:spPr/>
        <p:txBody>
          <a:bodyPr/>
          <a:lstStyle/>
          <a:p>
            <a:r>
              <a:rPr lang="en-US" b="1" dirty="0"/>
              <a:t>Old Town Market Square Warsaw</a:t>
            </a:r>
            <a:endParaRPr lang="pl-PL" b="1" dirty="0"/>
          </a:p>
        </p:txBody>
      </p:sp>
      <p:pic>
        <p:nvPicPr>
          <p:cNvPr id="9" name="Symbol zastępczy zawartości 8">
            <a:extLst>
              <a:ext uri="{FF2B5EF4-FFF2-40B4-BE49-F238E27FC236}">
                <a16:creationId xmlns="" xmlns:a16="http://schemas.microsoft.com/office/drawing/2014/main" id="{E17BFE7B-523E-41B2-B066-52548F4BD97C}"/>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771741" y="665657"/>
            <a:ext cx="3475038" cy="2316126"/>
          </a:xfrm>
        </p:spPr>
      </p:pic>
      <p:sp>
        <p:nvSpPr>
          <p:cNvPr id="6" name="Symbol zastępczy zawartości 5">
            <a:extLst>
              <a:ext uri="{FF2B5EF4-FFF2-40B4-BE49-F238E27FC236}">
                <a16:creationId xmlns="" xmlns:a16="http://schemas.microsoft.com/office/drawing/2014/main" id="{8AD0E14F-8089-4B84-80B2-7EFCAC9D1263}"/>
              </a:ext>
            </a:extLst>
          </p:cNvPr>
          <p:cNvSpPr>
            <a:spLocks noGrp="1"/>
          </p:cNvSpPr>
          <p:nvPr>
            <p:ph sz="half" idx="2"/>
          </p:nvPr>
        </p:nvSpPr>
        <p:spPr>
          <a:xfrm>
            <a:off x="8280400" y="3231119"/>
            <a:ext cx="3474720" cy="3083955"/>
          </a:xfrm>
        </p:spPr>
        <p:txBody>
          <a:bodyPr>
            <a:normAutofit lnSpcReduction="10000"/>
          </a:bodyPr>
          <a:lstStyle/>
          <a:p>
            <a:r>
              <a:rPr lang="en-US" dirty="0"/>
              <a:t>Warsaw's </a:t>
            </a:r>
            <a:r>
              <a:rPr lang="en-US" b="1" dirty="0"/>
              <a:t>Old Town Market Place</a:t>
            </a:r>
            <a:r>
              <a:rPr lang="en-US" dirty="0"/>
              <a:t> is the center and oldest part of the Old Town of Warsaw, capital of Poland. Immediately after the Warsaw Uprising, it was systematically blown up by the German Army.</a:t>
            </a:r>
            <a:r>
              <a:rPr lang="pl-PL" baseline="30000" dirty="0"/>
              <a:t> </a:t>
            </a:r>
            <a:r>
              <a:rPr lang="en-US" dirty="0"/>
              <a:t>After World War II, the Old Town Market Place was restored to its prewar appearance</a:t>
            </a:r>
            <a:endParaRPr lang="pl-PL" dirty="0"/>
          </a:p>
        </p:txBody>
      </p:sp>
      <p:pic>
        <p:nvPicPr>
          <p:cNvPr id="11" name="Obraz 10">
            <a:extLst>
              <a:ext uri="{FF2B5EF4-FFF2-40B4-BE49-F238E27FC236}">
                <a16:creationId xmlns="" xmlns:a16="http://schemas.microsoft.com/office/drawing/2014/main" id="{18C9B588-E516-4C8C-84BC-49ED9C49B7E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1741" y="3231119"/>
            <a:ext cx="4403076" cy="2934667"/>
          </a:xfrm>
          <a:prstGeom prst="rect">
            <a:avLst/>
          </a:prstGeom>
        </p:spPr>
      </p:pic>
      <p:pic>
        <p:nvPicPr>
          <p:cNvPr id="13" name="Obraz 12">
            <a:extLst>
              <a:ext uri="{FF2B5EF4-FFF2-40B4-BE49-F238E27FC236}">
                <a16:creationId xmlns="" xmlns:a16="http://schemas.microsoft.com/office/drawing/2014/main" id="{5C90D882-B8F3-4469-86ED-B83220F882D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01250" y="277884"/>
            <a:ext cx="4053870" cy="2703899"/>
          </a:xfrm>
          <a:prstGeom prst="rect">
            <a:avLst/>
          </a:prstGeom>
        </p:spPr>
      </p:pic>
    </p:spTree>
    <p:extLst>
      <p:ext uri="{BB962C8B-B14F-4D97-AF65-F5344CB8AC3E}">
        <p14:creationId xmlns="" xmlns:p14="http://schemas.microsoft.com/office/powerpoint/2010/main" val="222234567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DB4B5CFA-F6EF-4654-A00E-B11871535B44}"/>
              </a:ext>
            </a:extLst>
          </p:cNvPr>
          <p:cNvSpPr>
            <a:spLocks noGrp="1"/>
          </p:cNvSpPr>
          <p:nvPr>
            <p:ph type="title"/>
          </p:nvPr>
        </p:nvSpPr>
        <p:spPr/>
        <p:txBody>
          <a:bodyPr/>
          <a:lstStyle/>
          <a:p>
            <a:r>
              <a:rPr lang="pl-PL" b="1" dirty="0"/>
              <a:t>Copernicus Science Centre</a:t>
            </a:r>
            <a:endParaRPr lang="pl-PL" dirty="0"/>
          </a:p>
        </p:txBody>
      </p:sp>
      <p:pic>
        <p:nvPicPr>
          <p:cNvPr id="8" name="Symbol zastępczy zawartości 7">
            <a:extLst>
              <a:ext uri="{FF2B5EF4-FFF2-40B4-BE49-F238E27FC236}">
                <a16:creationId xmlns="" xmlns:a16="http://schemas.microsoft.com/office/drawing/2014/main" id="{41486A0B-9E8E-4CE7-8506-646C58E3E1EF}"/>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886915" y="796892"/>
            <a:ext cx="3320891" cy="2203864"/>
          </a:xfrm>
        </p:spPr>
      </p:pic>
      <p:sp>
        <p:nvSpPr>
          <p:cNvPr id="6" name="Symbol zastępczy zawartości 5">
            <a:extLst>
              <a:ext uri="{FF2B5EF4-FFF2-40B4-BE49-F238E27FC236}">
                <a16:creationId xmlns="" xmlns:a16="http://schemas.microsoft.com/office/drawing/2014/main" id="{963F3F8F-92B8-4DEF-87F3-1147FFD4B51E}"/>
              </a:ext>
            </a:extLst>
          </p:cNvPr>
          <p:cNvSpPr>
            <a:spLocks noGrp="1"/>
          </p:cNvSpPr>
          <p:nvPr>
            <p:ph sz="half" idx="2"/>
          </p:nvPr>
        </p:nvSpPr>
        <p:spPr>
          <a:xfrm>
            <a:off x="7894320" y="3676650"/>
            <a:ext cx="3474720" cy="2753220"/>
          </a:xfrm>
        </p:spPr>
        <p:txBody>
          <a:bodyPr>
            <a:normAutofit lnSpcReduction="10000"/>
          </a:bodyPr>
          <a:lstStyle/>
          <a:p>
            <a:r>
              <a:rPr lang="en-US" b="1" dirty="0"/>
              <a:t>Copernicus Science Centre</a:t>
            </a:r>
            <a:r>
              <a:rPr lang="en-US" dirty="0"/>
              <a:t> is a science museum standing on the bank of the Vistula River in Warsaw, Poland. It contains over 450 interactive exhibits that enable visitors to single-handedly carry out experiments and discover the laws of science for themselves.</a:t>
            </a:r>
            <a:endParaRPr lang="pl-PL" dirty="0"/>
          </a:p>
        </p:txBody>
      </p:sp>
      <p:pic>
        <p:nvPicPr>
          <p:cNvPr id="10" name="Obraz 9">
            <a:extLst>
              <a:ext uri="{FF2B5EF4-FFF2-40B4-BE49-F238E27FC236}">
                <a16:creationId xmlns="" xmlns:a16="http://schemas.microsoft.com/office/drawing/2014/main" id="{13C0C057-0A2C-4D3B-BDBE-DB173D409BA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86914" y="3566160"/>
            <a:ext cx="3326597" cy="2494948"/>
          </a:xfrm>
          <a:prstGeom prst="rect">
            <a:avLst/>
          </a:prstGeom>
        </p:spPr>
      </p:pic>
      <p:pic>
        <p:nvPicPr>
          <p:cNvPr id="12" name="Obraz 11">
            <a:extLst>
              <a:ext uri="{FF2B5EF4-FFF2-40B4-BE49-F238E27FC236}">
                <a16:creationId xmlns="" xmlns:a16="http://schemas.microsoft.com/office/drawing/2014/main" id="{E3DF0B7C-3DCE-4338-83EB-8BF346222B2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79664" y="796893"/>
            <a:ext cx="3006495" cy="2203864"/>
          </a:xfrm>
          <a:prstGeom prst="rect">
            <a:avLst/>
          </a:prstGeom>
        </p:spPr>
      </p:pic>
    </p:spTree>
    <p:extLst>
      <p:ext uri="{BB962C8B-B14F-4D97-AF65-F5344CB8AC3E}">
        <p14:creationId xmlns="" xmlns:p14="http://schemas.microsoft.com/office/powerpoint/2010/main" val="3972225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19D44D0-05A4-4F4C-9D91-18FE77E2B5C8}"/>
              </a:ext>
            </a:extLst>
          </p:cNvPr>
          <p:cNvSpPr>
            <a:spLocks noGrp="1"/>
          </p:cNvSpPr>
          <p:nvPr>
            <p:ph type="title"/>
          </p:nvPr>
        </p:nvSpPr>
        <p:spPr/>
        <p:txBody>
          <a:bodyPr/>
          <a:lstStyle/>
          <a:p>
            <a:r>
              <a:rPr lang="pl-PL" b="1" dirty="0" smtClean="0"/>
              <a:t>The </a:t>
            </a:r>
            <a:r>
              <a:rPr lang="pl-PL" b="1" dirty="0" err="1" smtClean="0"/>
              <a:t>Museum</a:t>
            </a:r>
            <a:r>
              <a:rPr lang="pl-PL" b="1" dirty="0" smtClean="0"/>
              <a:t> of Polish </a:t>
            </a:r>
            <a:r>
              <a:rPr lang="pl-PL" b="1" dirty="0" err="1" smtClean="0"/>
              <a:t>Army</a:t>
            </a:r>
            <a:endParaRPr lang="pl-PL" b="1" dirty="0"/>
          </a:p>
        </p:txBody>
      </p:sp>
      <p:pic>
        <p:nvPicPr>
          <p:cNvPr id="7" name="Symbol zastępczy zawartości 6">
            <a:extLst>
              <a:ext uri="{FF2B5EF4-FFF2-40B4-BE49-F238E27FC236}">
                <a16:creationId xmlns="" xmlns:a16="http://schemas.microsoft.com/office/drawing/2014/main" id="{F0F42E74-9E15-41B8-9498-DBE3E7377205}"/>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449604" y="3856175"/>
            <a:ext cx="3998121" cy="2750820"/>
          </a:xfrm>
        </p:spPr>
      </p:pic>
      <p:sp>
        <p:nvSpPr>
          <p:cNvPr id="5" name="Symbol zastępczy zawartości 4">
            <a:extLst>
              <a:ext uri="{FF2B5EF4-FFF2-40B4-BE49-F238E27FC236}">
                <a16:creationId xmlns="" xmlns:a16="http://schemas.microsoft.com/office/drawing/2014/main" id="{AFD4F98C-F408-43FD-970D-9B871886AE8C}"/>
              </a:ext>
            </a:extLst>
          </p:cNvPr>
          <p:cNvSpPr>
            <a:spLocks noGrp="1"/>
          </p:cNvSpPr>
          <p:nvPr>
            <p:ph sz="half" idx="2"/>
          </p:nvPr>
        </p:nvSpPr>
        <p:spPr>
          <a:xfrm>
            <a:off x="3972687" y="763905"/>
            <a:ext cx="3474720" cy="2750820"/>
          </a:xfrm>
        </p:spPr>
        <p:txBody>
          <a:bodyPr/>
          <a:lstStyle/>
          <a:p>
            <a:r>
              <a:rPr lang="en-US" b="1" dirty="0"/>
              <a:t>Museum of the Polish Army</a:t>
            </a:r>
            <a:r>
              <a:rPr lang="en-US" dirty="0"/>
              <a:t> is a museum in Warsaw documenting the military aspects of the history of Poland. Created in 1920, it occupies a wing of the building of the Polish National Museum as well as several branches in Poland.</a:t>
            </a:r>
            <a:endParaRPr lang="pl-PL" dirty="0"/>
          </a:p>
        </p:txBody>
      </p:sp>
      <p:pic>
        <p:nvPicPr>
          <p:cNvPr id="9" name="Obraz 8">
            <a:extLst>
              <a:ext uri="{FF2B5EF4-FFF2-40B4-BE49-F238E27FC236}">
                <a16:creationId xmlns="" xmlns:a16="http://schemas.microsoft.com/office/drawing/2014/main" id="{AEE78C98-0938-4C92-8A7A-BFC1F827D33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88250" y="899160"/>
            <a:ext cx="4229100" cy="2750820"/>
          </a:xfrm>
          <a:prstGeom prst="rect">
            <a:avLst/>
          </a:prstGeom>
        </p:spPr>
      </p:pic>
      <p:pic>
        <p:nvPicPr>
          <p:cNvPr id="11" name="Obraz 10">
            <a:extLst>
              <a:ext uri="{FF2B5EF4-FFF2-40B4-BE49-F238E27FC236}">
                <a16:creationId xmlns="" xmlns:a16="http://schemas.microsoft.com/office/drawing/2014/main" id="{9F58AE0D-B127-4016-B871-A47833F6D5B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17778" y="3804989"/>
            <a:ext cx="4105910" cy="2802006"/>
          </a:xfrm>
          <a:prstGeom prst="rect">
            <a:avLst/>
          </a:prstGeom>
        </p:spPr>
      </p:pic>
    </p:spTree>
    <p:extLst>
      <p:ext uri="{BB962C8B-B14F-4D97-AF65-F5344CB8AC3E}">
        <p14:creationId xmlns="" xmlns:p14="http://schemas.microsoft.com/office/powerpoint/2010/main" val="3663163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1D28EF38-B16B-4A1D-BC36-71ED80681DB5}"/>
              </a:ext>
            </a:extLst>
          </p:cNvPr>
          <p:cNvSpPr>
            <a:spLocks noGrp="1"/>
          </p:cNvSpPr>
          <p:nvPr>
            <p:ph type="title"/>
          </p:nvPr>
        </p:nvSpPr>
        <p:spPr/>
        <p:txBody>
          <a:bodyPr/>
          <a:lstStyle/>
          <a:p>
            <a:r>
              <a:rPr lang="en-US" b="1" dirty="0" smtClean="0"/>
              <a:t>Jewish </a:t>
            </a:r>
            <a:r>
              <a:rPr lang="en-US" b="1" dirty="0"/>
              <a:t>Cemetery</a:t>
            </a:r>
            <a:endParaRPr lang="pl-PL" b="1" dirty="0"/>
          </a:p>
        </p:txBody>
      </p:sp>
      <p:sp>
        <p:nvSpPr>
          <p:cNvPr id="5" name="Symbol zastępczy zawartości 4">
            <a:extLst>
              <a:ext uri="{FF2B5EF4-FFF2-40B4-BE49-F238E27FC236}">
                <a16:creationId xmlns="" xmlns:a16="http://schemas.microsoft.com/office/drawing/2014/main" id="{C08A15DC-7BEB-41A5-8EC6-F8473A6BC4D2}"/>
              </a:ext>
            </a:extLst>
          </p:cNvPr>
          <p:cNvSpPr>
            <a:spLocks noGrp="1"/>
          </p:cNvSpPr>
          <p:nvPr>
            <p:ph sz="half" idx="1"/>
          </p:nvPr>
        </p:nvSpPr>
        <p:spPr>
          <a:xfrm>
            <a:off x="3620262" y="3781425"/>
            <a:ext cx="3474720" cy="2207895"/>
          </a:xfrm>
        </p:spPr>
        <p:txBody>
          <a:bodyPr>
            <a:normAutofit fontScale="92500" lnSpcReduction="10000"/>
          </a:bodyPr>
          <a:lstStyle/>
          <a:p>
            <a:r>
              <a:rPr lang="en-US" dirty="0" err="1"/>
              <a:t>Okopowa</a:t>
            </a:r>
            <a:r>
              <a:rPr lang="en-US" dirty="0"/>
              <a:t> Street Jewish Cemetery is one of the largest Jewish cemeteries in Europe. Located </a:t>
            </a:r>
            <a:r>
              <a:rPr lang="pl-PL" dirty="0" smtClean="0"/>
              <a:t>i</a:t>
            </a:r>
            <a:r>
              <a:rPr lang="en-US" dirty="0" smtClean="0"/>
              <a:t>n </a:t>
            </a:r>
            <a:r>
              <a:rPr lang="en-US" dirty="0" err="1"/>
              <a:t>Okopowa</a:t>
            </a:r>
            <a:r>
              <a:rPr lang="en-US" dirty="0"/>
              <a:t> street and </a:t>
            </a:r>
            <a:r>
              <a:rPr lang="pl-PL" dirty="0" err="1" smtClean="0"/>
              <a:t>bordering</a:t>
            </a:r>
            <a:r>
              <a:rPr lang="pl-PL" dirty="0" smtClean="0"/>
              <a:t> with</a:t>
            </a:r>
            <a:r>
              <a:rPr lang="en-US" dirty="0" smtClean="0"/>
              <a:t> </a:t>
            </a:r>
            <a:r>
              <a:rPr lang="en-US" dirty="0"/>
              <a:t>the </a:t>
            </a:r>
            <a:r>
              <a:rPr lang="en-US" dirty="0" err="1" smtClean="0"/>
              <a:t>Pow</a:t>
            </a:r>
            <a:r>
              <a:rPr lang="pl-PL" dirty="0" smtClean="0"/>
              <a:t>a</a:t>
            </a:r>
            <a:r>
              <a:rPr lang="en-US" dirty="0" err="1" smtClean="0"/>
              <a:t>zki</a:t>
            </a:r>
            <a:r>
              <a:rPr lang="en-US" dirty="0" smtClean="0"/>
              <a:t> </a:t>
            </a:r>
            <a:r>
              <a:rPr lang="en-US" dirty="0"/>
              <a:t>Cemetery, the Jewish Cemetery was established in 1806 and occupies 33 hectares (83 acres) of land.</a:t>
            </a:r>
            <a:endParaRPr lang="pl-PL" dirty="0"/>
          </a:p>
        </p:txBody>
      </p:sp>
      <p:pic>
        <p:nvPicPr>
          <p:cNvPr id="8" name="Symbol zastępczy zawartości 7">
            <a:extLst>
              <a:ext uri="{FF2B5EF4-FFF2-40B4-BE49-F238E27FC236}">
                <a16:creationId xmlns="" xmlns:a16="http://schemas.microsoft.com/office/drawing/2014/main" id="{E42B1233-E082-400A-A7C7-1A17EED33C24}"/>
              </a:ext>
            </a:extLst>
          </p:cNvPr>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694748" y="814290"/>
            <a:ext cx="3475037" cy="2610138"/>
          </a:xfrm>
        </p:spPr>
      </p:pic>
      <p:pic>
        <p:nvPicPr>
          <p:cNvPr id="10" name="Obraz 9">
            <a:extLst>
              <a:ext uri="{FF2B5EF4-FFF2-40B4-BE49-F238E27FC236}">
                <a16:creationId xmlns="" xmlns:a16="http://schemas.microsoft.com/office/drawing/2014/main" id="{1670B244-5A74-4DA4-BD32-C981810F889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48550" y="676321"/>
            <a:ext cx="4229100" cy="2886075"/>
          </a:xfrm>
          <a:prstGeom prst="rect">
            <a:avLst/>
          </a:prstGeom>
        </p:spPr>
      </p:pic>
      <p:pic>
        <p:nvPicPr>
          <p:cNvPr id="12" name="Obraz 11">
            <a:extLst>
              <a:ext uri="{FF2B5EF4-FFF2-40B4-BE49-F238E27FC236}">
                <a16:creationId xmlns="" xmlns:a16="http://schemas.microsoft.com/office/drawing/2014/main" id="{9A3C8B9E-6641-4EB0-A2D4-AD3A9CFA557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87245" y="3781425"/>
            <a:ext cx="4151709" cy="2771185"/>
          </a:xfrm>
          <a:prstGeom prst="rect">
            <a:avLst/>
          </a:prstGeom>
        </p:spPr>
      </p:pic>
    </p:spTree>
    <p:extLst>
      <p:ext uri="{BB962C8B-B14F-4D97-AF65-F5344CB8AC3E}">
        <p14:creationId xmlns="" xmlns:p14="http://schemas.microsoft.com/office/powerpoint/2010/main" val="38407992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9D685504-4D67-4F44-9757-62E26363E14D}"/>
              </a:ext>
            </a:extLst>
          </p:cNvPr>
          <p:cNvSpPr>
            <a:spLocks noGrp="1"/>
          </p:cNvSpPr>
          <p:nvPr>
            <p:ph type="title"/>
          </p:nvPr>
        </p:nvSpPr>
        <p:spPr/>
        <p:txBody>
          <a:bodyPr/>
          <a:lstStyle/>
          <a:p>
            <a:r>
              <a:rPr lang="en-US" b="1" dirty="0"/>
              <a:t>Warsaw Old Town</a:t>
            </a:r>
            <a:endParaRPr lang="pl-PL" dirty="0"/>
          </a:p>
        </p:txBody>
      </p:sp>
      <p:pic>
        <p:nvPicPr>
          <p:cNvPr id="8" name="Symbol zastępczy zawartości 7">
            <a:extLst>
              <a:ext uri="{FF2B5EF4-FFF2-40B4-BE49-F238E27FC236}">
                <a16:creationId xmlns="" xmlns:a16="http://schemas.microsoft.com/office/drawing/2014/main" id="{F29B364F-9E7F-442F-89B1-032C233935D9}"/>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771741" y="3601613"/>
            <a:ext cx="3475038" cy="2486980"/>
          </a:xfrm>
        </p:spPr>
      </p:pic>
      <p:sp>
        <p:nvSpPr>
          <p:cNvPr id="6" name="Symbol zastępczy zawartości 5">
            <a:extLst>
              <a:ext uri="{FF2B5EF4-FFF2-40B4-BE49-F238E27FC236}">
                <a16:creationId xmlns="" xmlns:a16="http://schemas.microsoft.com/office/drawing/2014/main" id="{1226EF12-86E4-474D-B896-88CB89D4AE9A}"/>
              </a:ext>
            </a:extLst>
          </p:cNvPr>
          <p:cNvSpPr>
            <a:spLocks noGrp="1"/>
          </p:cNvSpPr>
          <p:nvPr>
            <p:ph sz="half" idx="2"/>
          </p:nvPr>
        </p:nvSpPr>
        <p:spPr>
          <a:xfrm>
            <a:off x="7899400" y="739408"/>
            <a:ext cx="3474720" cy="2685020"/>
          </a:xfrm>
        </p:spPr>
        <p:txBody>
          <a:bodyPr/>
          <a:lstStyle/>
          <a:p>
            <a:r>
              <a:rPr lang="en-US" b="1" dirty="0"/>
              <a:t>Warsaw Old Town</a:t>
            </a:r>
            <a:r>
              <a:rPr lang="en-US" dirty="0"/>
              <a:t> is the oldest part of Warsaw, the capital city of Poland. It is bounded by the </a:t>
            </a:r>
            <a:r>
              <a:rPr lang="en-US" i="1" dirty="0" err="1"/>
              <a:t>Wybrzeże</a:t>
            </a:r>
            <a:r>
              <a:rPr lang="en-US" i="1" dirty="0"/>
              <a:t> </a:t>
            </a:r>
            <a:r>
              <a:rPr lang="en-US" i="1" dirty="0" err="1"/>
              <a:t>Gdańskie</a:t>
            </a:r>
            <a:r>
              <a:rPr lang="en-US" dirty="0"/>
              <a:t> (</a:t>
            </a:r>
            <a:r>
              <a:rPr lang="en-US" dirty="0" err="1"/>
              <a:t>Gdańsk</a:t>
            </a:r>
            <a:r>
              <a:rPr lang="en-US" dirty="0"/>
              <a:t> Boulevards), along with the bank of the Vistula river, </a:t>
            </a:r>
            <a:r>
              <a:rPr lang="en-US" i="1" dirty="0" err="1"/>
              <a:t>Grodzka</a:t>
            </a:r>
            <a:r>
              <a:rPr lang="en-US" dirty="0"/>
              <a:t>, </a:t>
            </a:r>
            <a:r>
              <a:rPr lang="en-US" i="1" dirty="0" err="1"/>
              <a:t>Mostowa</a:t>
            </a:r>
            <a:r>
              <a:rPr lang="en-US" dirty="0"/>
              <a:t> and </a:t>
            </a:r>
            <a:r>
              <a:rPr lang="en-US" i="1" dirty="0" err="1"/>
              <a:t>Podwale</a:t>
            </a:r>
            <a:r>
              <a:rPr lang="en-US" dirty="0"/>
              <a:t> Streets.</a:t>
            </a:r>
            <a:endParaRPr lang="pl-PL" dirty="0"/>
          </a:p>
        </p:txBody>
      </p:sp>
      <p:pic>
        <p:nvPicPr>
          <p:cNvPr id="10" name="Obraz 9">
            <a:extLst>
              <a:ext uri="{FF2B5EF4-FFF2-40B4-BE49-F238E27FC236}">
                <a16:creationId xmlns="" xmlns:a16="http://schemas.microsoft.com/office/drawing/2014/main" id="{804F77F4-E91A-47BA-BD31-7BD434CA9DB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1742" y="773124"/>
            <a:ext cx="3475038" cy="2326918"/>
          </a:xfrm>
          <a:prstGeom prst="rect">
            <a:avLst/>
          </a:prstGeom>
        </p:spPr>
      </p:pic>
      <p:pic>
        <p:nvPicPr>
          <p:cNvPr id="12" name="Obraz 11">
            <a:extLst>
              <a:ext uri="{FF2B5EF4-FFF2-40B4-BE49-F238E27FC236}">
                <a16:creationId xmlns="" xmlns:a16="http://schemas.microsoft.com/office/drawing/2014/main" id="{707422C9-6433-4744-B9EA-D45F8E89194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30146" y="3515026"/>
            <a:ext cx="4413228" cy="3075037"/>
          </a:xfrm>
          <a:prstGeom prst="rect">
            <a:avLst/>
          </a:prstGeom>
        </p:spPr>
      </p:pic>
    </p:spTree>
    <p:extLst>
      <p:ext uri="{BB962C8B-B14F-4D97-AF65-F5344CB8AC3E}">
        <p14:creationId xmlns="" xmlns:p14="http://schemas.microsoft.com/office/powerpoint/2010/main" val="28537858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theme/theme1.xml><?xml version="1.0" encoding="utf-8"?>
<a:theme xmlns:a="http://schemas.openxmlformats.org/drawingml/2006/main" name="Ramka">
  <a:themeElements>
    <a:clrScheme name="Ramka">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amka">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mk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TM03457475[[fn=Ramka]]</Template>
  <TotalTime>77</TotalTime>
  <Words>389</Words>
  <Application>Microsoft Office PowerPoint</Application>
  <PresentationFormat>Niestandardowy</PresentationFormat>
  <Paragraphs>25</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Ramka</vt:lpstr>
      <vt:lpstr>Best places in Warsaw</vt:lpstr>
      <vt:lpstr>Royal Castle in Warsaw</vt:lpstr>
      <vt:lpstr>Royal Baths Park</vt:lpstr>
      <vt:lpstr>Palace of Culture and Science</vt:lpstr>
      <vt:lpstr>Old Town Market Square Warsaw</vt:lpstr>
      <vt:lpstr>Copernicus Science Centre</vt:lpstr>
      <vt:lpstr>The Museum of Polish Army</vt:lpstr>
      <vt:lpstr>Jewish Cemetery</vt:lpstr>
      <vt:lpstr>Warsaw Old Town</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places in Warsaw</dc:title>
  <dc:creator>Aleksandra Kocwin</dc:creator>
  <cp:lastModifiedBy>48694524619</cp:lastModifiedBy>
  <cp:revision>12</cp:revision>
  <dcterms:created xsi:type="dcterms:W3CDTF">2020-06-18T12:42:48Z</dcterms:created>
  <dcterms:modified xsi:type="dcterms:W3CDTF">2020-10-10T20:14:11Z</dcterms:modified>
</cp:coreProperties>
</file>