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0535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385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76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24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98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0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78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281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37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2843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11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 Antiqua"/>
              <a:buNone/>
              <a:defRPr sz="4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 rot="-185960">
            <a:off x="1779080" y="450465"/>
            <a:ext cx="5486400" cy="3626214"/>
          </a:xfrm>
          <a:prstGeom prst="rect">
            <a:avLst/>
          </a:prstGeom>
          <a:solidFill>
            <a:srgbClr val="ECECEC"/>
          </a:solidFill>
          <a:ln w="38100" cap="sq" cmpd="sng">
            <a:solidFill>
              <a:srgbClr val="FDFDF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88900" dist="25400" dir="5400000" sx="101000" sy="101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765175" y="5443538"/>
            <a:ext cx="761206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ilder med bildtext">
  <p:cSld name="2 bilder med bild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3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608946" y="2084389"/>
            <a:ext cx="3250360" cy="393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4495800" y="63563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1967426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79" name="Google Shape;79;p12"/>
          <p:cNvSpPr>
            <a:spLocks noGrp="1"/>
          </p:cNvSpPr>
          <p:nvPr>
            <p:ph type="pic" idx="2"/>
          </p:nvPr>
        </p:nvSpPr>
        <p:spPr>
          <a:xfrm rot="307655">
            <a:off x="4082874" y="3187732"/>
            <a:ext cx="4141140" cy="2881378"/>
          </a:xfrm>
          <a:prstGeom prst="rect">
            <a:avLst/>
          </a:prstGeom>
          <a:solidFill>
            <a:srgbClr val="ECECEC"/>
          </a:solidFill>
          <a:ln w="38100" cap="sq" cmpd="sng">
            <a:solidFill>
              <a:srgbClr val="FDFDF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88900" dist="25400" dir="7200000" sx="101000" sy="101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035050" marR="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20850" marR="0" lvl="4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pic" idx="3"/>
          </p:nvPr>
        </p:nvSpPr>
        <p:spPr>
          <a:xfrm rot="-185248">
            <a:off x="4623469" y="338031"/>
            <a:ext cx="4141140" cy="2881378"/>
          </a:xfrm>
          <a:prstGeom prst="rect">
            <a:avLst/>
          </a:prstGeom>
          <a:solidFill>
            <a:srgbClr val="ECECEC"/>
          </a:solidFill>
          <a:ln w="38100" cap="sq" cmpd="sng">
            <a:solidFill>
              <a:srgbClr val="FDFDF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88900" dist="25400" dir="5400000" sx="101000" sy="101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035050" marR="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20850" marR="0" lvl="4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2480190" y="355831"/>
            <a:ext cx="4182035" cy="76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 rot="5400000">
            <a:off x="5463428" y="2613772"/>
            <a:ext cx="5810250" cy="149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848519" y="105570"/>
            <a:ext cx="5810250" cy="651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65175" y="2084388"/>
            <a:ext cx="36576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719637" y="2084388"/>
            <a:ext cx="36576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med bildobjekt">
  <p:cSld name="Rubrikbild med bildobjek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pic" idx="2"/>
          </p:nvPr>
        </p:nvSpPr>
        <p:spPr>
          <a:xfrm rot="504148">
            <a:off x="4493544" y="555043"/>
            <a:ext cx="4142460" cy="3085398"/>
          </a:xfrm>
          <a:prstGeom prst="rect">
            <a:avLst/>
          </a:prstGeom>
          <a:solidFill>
            <a:srgbClr val="ECECEC"/>
          </a:solidFill>
          <a:ln w="38100" cap="sq" cmpd="sng">
            <a:solidFill>
              <a:srgbClr val="FDFDF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37500" dir="7560000" sy="98000" kx="110000" ky="11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035050" marR="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20850" marR="0" lvl="4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765174" y="2649071"/>
            <a:ext cx="3657600" cy="360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719637" y="1687512"/>
            <a:ext cx="3657600" cy="90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719637" y="2649071"/>
            <a:ext cx="3657600" cy="360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3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4495800" y="381000"/>
            <a:ext cx="4149725" cy="588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08946" y="2084389"/>
            <a:ext cx="3250360" cy="393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4495800" y="63563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967426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None/>
              <a:defRPr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Book Antiqua"/>
              <a:buNone/>
            </a:pPr>
            <a:r>
              <a:rPr lang="sv-SE" sz="432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BIFROST IN SWEDISH </a:t>
            </a:r>
            <a:br>
              <a:rPr lang="sv-SE" sz="432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sv-SE" sz="432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IS RAINBOW</a:t>
            </a:r>
            <a:endParaRPr sz="432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762000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8928992" cy="130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Book Antiqua"/>
              <a:buNone/>
            </a:pPr>
            <a:r>
              <a:rPr lang="sv-SE" sz="4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Some of the themes over the years</a:t>
            </a:r>
            <a:br>
              <a:rPr lang="sv-SE" sz="4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sv-SE" sz="4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2002 - 2017</a:t>
            </a:r>
            <a:endParaRPr sz="4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95525" y="1828800"/>
            <a:ext cx="57093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Circus								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Around the World in 80 days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Heaven´s on fire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Hello China - Ni Hao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Thousand and one night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lvl="0" indent="-342900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 Antiqua"/>
              <a:buChar char="●"/>
            </a:pPr>
            <a:r>
              <a:rPr lang="sv-SE"/>
              <a:t>From fire (in Swedish ELD) to LED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Back to the Middle Ages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H.C Andersen - the king of fairy tales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5715050" y="1497100"/>
            <a:ext cx="2635500" cy="23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Fair Play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lvl="0" indent="-342900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Year of Light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lvl="0" indent="-342900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 Antiqua"/>
              <a:buChar char="●"/>
            </a:pPr>
            <a:r>
              <a:rPr lang="sv-SE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Nobel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23528" y="79468"/>
            <a:ext cx="8424936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Book Antiqua"/>
              <a:buNone/>
            </a:pPr>
            <a:r>
              <a:rPr lang="sv-SE"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Roadtrip    2017-2018</a:t>
            </a:r>
            <a:br>
              <a:rPr lang="sv-SE"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sv-SE" sz="20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We are going for a virtual roadtrip to our ten countries in this project</a:t>
            </a:r>
            <a:endParaRPr sz="20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sv-SE" sz="3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Gift and mission for the summer: </a:t>
            </a:r>
            <a:endParaRPr sz="30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Pack a bag with five important things for a trip (pictures and photos of the things)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passport to fill in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ticket to bring to the Experience Day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Make them curious and wondering what the new theme is going to be about</a:t>
            </a:r>
            <a:b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65175" y="79468"/>
            <a:ext cx="6831162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Book Antiqua"/>
              <a:buNone/>
            </a:pPr>
            <a:r>
              <a:rPr lang="sv-SE"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What does this mean?</a:t>
            </a:r>
            <a:endParaRPr sz="48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work of the school runs in all the colours of the rainbow to combi</a:t>
            </a:r>
            <a:r>
              <a:rPr lang="sv-SE"/>
              <a:t>n</a:t>
            </a: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 emotions, knowledge and fantasy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work of the children should be colourful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goal is for the children to evolve into individuals who have both knowledge and reflect over it and have the courage to be engaged in a dynamic and creative way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children should get the best from us and each other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6" name="Google Shape;106;p16" descr="IMG_00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304800"/>
            <a:ext cx="1143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07504" y="79468"/>
            <a:ext cx="8856984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Book Antiqua"/>
              <a:buNone/>
            </a:pPr>
            <a:r>
              <a:rPr lang="sv-SE" sz="432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We want to hear the rainbow dance</a:t>
            </a:r>
            <a:endParaRPr sz="432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content of the education is an important source for the development of the childrens: 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Knowledge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Thoughts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Envisions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Feelings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Interests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Skills and approaches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13" name="Google Shape;113;p17" descr="IMG_026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2743200"/>
            <a:ext cx="2895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-324544" y="188640"/>
            <a:ext cx="6965032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Book Antiqua"/>
              <a:buNone/>
            </a:pPr>
            <a:r>
              <a:rPr lang="sv-SE" sz="432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The theme’s workflow for the educators</a:t>
            </a:r>
            <a:endParaRPr sz="432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95536" y="2084388"/>
            <a:ext cx="4027239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●"/>
            </a:pPr>
            <a:r>
              <a:rPr lang="sv-SE" sz="1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educators deside on a theme </a:t>
            </a:r>
            <a:endParaRPr sz="19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●"/>
            </a:pPr>
            <a:r>
              <a:rPr lang="sv-SE" sz="1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All educators meet to write down the goals and purpose, roughtly plan the first experience, think broadly about content within the theme.</a:t>
            </a:r>
            <a:endParaRPr sz="19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●"/>
            </a:pPr>
            <a:r>
              <a:rPr lang="sv-SE" sz="1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 inspirational day for the educators with some new input or further training 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</a:pPr>
            <a:r>
              <a:rPr lang="sv-SE"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Experience day (first day of school)</a:t>
            </a:r>
            <a:endParaRPr/>
          </a:p>
          <a:p>
            <a:pPr marL="342900" marR="0" lvl="0" indent="-222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None/>
            </a:pPr>
            <a:endParaRPr sz="19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4719637" y="2084388"/>
            <a:ext cx="36576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Noto Sans Symbols"/>
              <a:buChar char="●"/>
            </a:pPr>
            <a:r>
              <a:rPr lang="sv-SE" sz="185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After the students brainstorm, workshops, courses and goals are planned.</a:t>
            </a:r>
            <a:endParaRPr sz="185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Noto Sans Symbols"/>
              <a:buChar char="●"/>
            </a:pPr>
            <a:r>
              <a:rPr lang="sv-SE" sz="185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Work implementation planning are done in each work team.</a:t>
            </a:r>
            <a:endParaRPr sz="185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Noto Sans Symbols"/>
              <a:buChar char="●"/>
            </a:pPr>
            <a:r>
              <a:rPr lang="sv-SE" sz="185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Theme endning in May/June</a:t>
            </a:r>
            <a:endParaRPr sz="185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Noto Sans Symbols"/>
              <a:buChar char="●"/>
            </a:pPr>
            <a:r>
              <a:rPr lang="sv-SE" sz="185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Evaluation of the theme.</a:t>
            </a:r>
            <a:endParaRPr sz="185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Noto Sans Symbols"/>
              <a:buChar char="●"/>
            </a:pPr>
            <a:r>
              <a:rPr lang="sv-SE" sz="185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Continuing documentation in GAFE</a:t>
            </a:r>
            <a:endParaRPr sz="185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22542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Noto Sans Symbols"/>
              <a:buNone/>
            </a:pPr>
            <a:endParaRPr sz="185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690" y="23414"/>
            <a:ext cx="2843808" cy="2048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Book Antiqua"/>
              <a:buNone/>
            </a:pPr>
            <a:r>
              <a:rPr lang="sv-SE"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Workflow for the students </a:t>
            </a:r>
            <a:endParaRPr sz="48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765175" y="1679331"/>
            <a:ext cx="5030961" cy="491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Experience day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Discussions( brainstorm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Courses.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theme is integrated in most subjects in some way.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Workshops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Presentations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Theme endning 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Continuing  evaluation and documentation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96" y="1844824"/>
            <a:ext cx="3063630" cy="45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Book Antiqua"/>
              <a:buNone/>
            </a:pPr>
            <a:r>
              <a:rPr lang="sv-SE"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Work shops</a:t>
            </a:r>
            <a:endParaRPr sz="48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This way of working increases the cooperation between teachers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Reduces the sizes of the student groups 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Gives the educators a chance to organise the work so the students can get a broader understanding of a subject, an overview in a wider context 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Give the students an influence over their work and make them feel more involved in and take responsability for their education.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Book Antiqua"/>
              <a:buNone/>
            </a:pPr>
            <a:r>
              <a:rPr lang="sv-SE"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Experience day</a:t>
            </a:r>
            <a:endParaRPr sz="48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Joint asssembly - first day of school after summer holiday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often start with some kind of play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Walk around at different stations that will reflect the theme in different ways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Joint conclusion when we reveal the theme name for the first time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Book Antiqua"/>
              <a:buNone/>
            </a:pPr>
            <a:r>
              <a:rPr lang="sv-SE"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Work shops </a:t>
            </a:r>
            <a:endParaRPr sz="48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180 min/week (3 x 60 min)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From Swedish, natural- and social science. art, craft and technology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Studio: art, craft (textiles, woodwork and metalwork)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Reading  and writing: Different ways of gathering data and the producing a written work (essay, facts, artcle, news item… ) 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Char char="●"/>
            </a:pPr>
            <a:r>
              <a:rPr lang="sv-SE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Laboratory: natural science in different ways, programming</a:t>
            </a: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20193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None/>
            </a:pP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Book Antiqua"/>
              <a:buNone/>
            </a:pPr>
            <a:r>
              <a:rPr lang="sv-SE" sz="4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Organisation</a:t>
            </a:r>
            <a:endParaRPr sz="48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Mixed ages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            Six and seven-year-olds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            Eight and nine-year-olds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            Ten, eleven and t</a:t>
            </a:r>
            <a:r>
              <a:rPr lang="sv-SE"/>
              <a:t>welve</a:t>
            </a: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-year-olds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lang="sv-SE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12-17 students and one educator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1905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ljö">
  <a:themeElements>
    <a:clrScheme name="Miljö">
      <a:dk1>
        <a:srgbClr val="000000"/>
      </a:dk1>
      <a:lt1>
        <a:srgbClr val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On-screen Show (4:3)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Book Antiqua</vt:lpstr>
      <vt:lpstr>Noto Sans Symbols</vt:lpstr>
      <vt:lpstr>Arial</vt:lpstr>
      <vt:lpstr>Miljö</vt:lpstr>
      <vt:lpstr>BIFROST IN SWEDISH  IS RAINBOW</vt:lpstr>
      <vt:lpstr>What does this mean?</vt:lpstr>
      <vt:lpstr>We want to hear the rainbow dance</vt:lpstr>
      <vt:lpstr>The theme’s workflow for the educators</vt:lpstr>
      <vt:lpstr>Workflow for the students </vt:lpstr>
      <vt:lpstr>Work shops</vt:lpstr>
      <vt:lpstr>Experience day</vt:lpstr>
      <vt:lpstr>Work shops </vt:lpstr>
      <vt:lpstr>Organisation</vt:lpstr>
      <vt:lpstr>Some of the themes over the years 2002 - 2017</vt:lpstr>
      <vt:lpstr>Roadtrip    2017-2018 We are going for a virtual roadtrip to our ten countries in this project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BIFROST IN SWEDISH  IS RAINBOW</dc:title>
  <dc:creator>Adam Hawkins</dc:creator>
  <cp:lastModifiedBy>Adam Hawkins</cp:lastModifiedBy>
  <cp:revision>1</cp:revision>
  <dcterms:modified xsi:type="dcterms:W3CDTF">2018-07-30T10:23:13Z</dcterms:modified>
</cp:coreProperties>
</file>