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2" r:id="rId2"/>
    <p:sldId id="273" r:id="rId3"/>
    <p:sldId id="274" r:id="rId4"/>
    <p:sldId id="275" r:id="rId5"/>
    <p:sldId id="276" r:id="rId6"/>
    <p:sldId id="277" r:id="rId7"/>
    <p:sldId id="282" r:id="rId8"/>
    <p:sldId id="278" r:id="rId9"/>
    <p:sldId id="281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9/24/2019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2015/09/stem-pedagogy-journal-club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ogbyben.com/2018/05/the-microbit-adorably-functional-mini.html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1489" y="1910862"/>
            <a:ext cx="10468864" cy="2086707"/>
          </a:xfrm>
        </p:spPr>
        <p:txBody>
          <a:bodyPr>
            <a:normAutofit/>
          </a:bodyPr>
          <a:lstStyle/>
          <a:p>
            <a:r>
              <a:rPr lang="bg-BG" dirty="0" smtClean="0"/>
              <a:t>122</a:t>
            </a:r>
            <a:r>
              <a:rPr lang="en-US" baseline="30000" dirty="0" smtClean="0"/>
              <a:t>nd</a:t>
            </a:r>
            <a:r>
              <a:rPr lang="en-US" dirty="0" smtClean="0"/>
              <a:t> Primary school </a:t>
            </a:r>
            <a:br>
              <a:rPr lang="en-US" dirty="0" smtClean="0"/>
            </a:br>
            <a:r>
              <a:rPr lang="en-US" dirty="0" smtClean="0"/>
              <a:t>““Nikolay Liliev</a:t>
            </a:r>
            <a:r>
              <a:rPr lang="bg-BG" dirty="0" smtClean="0"/>
              <a:t>“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59536" y="4747845"/>
            <a:ext cx="10472928" cy="1252905"/>
          </a:xfrm>
        </p:spPr>
        <p:txBody>
          <a:bodyPr/>
          <a:lstStyle/>
          <a:p>
            <a:r>
              <a:rPr lang="en-US" sz="3200" dirty="0" smtClean="0"/>
              <a:t>STEAM</a:t>
            </a:r>
            <a:r>
              <a:rPr lang="bg-BG" dirty="0" smtClean="0"/>
              <a:t> </a:t>
            </a:r>
            <a:r>
              <a:rPr lang="en-US" dirty="0" smtClean="0"/>
              <a:t>training, application and more</a:t>
            </a:r>
            <a:endParaRPr lang="bg-BG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E0FAF6F0-C493-435F-9845-85636E531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5" y="361951"/>
            <a:ext cx="2329878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5B520-48D3-4F85-845F-EB1BA60C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Бъдещи планове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04BB62-1971-4574-81BF-89263E895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dirty="0"/>
              <a:t>Иновацията на училището е свързана с Роботиката и приложното програмиране</a:t>
            </a:r>
            <a:r>
              <a:rPr lang="en-US" dirty="0"/>
              <a:t>, </a:t>
            </a:r>
            <a:r>
              <a:rPr lang="bg-BG" dirty="0"/>
              <a:t>като учениците от 2. клас имат предмет Роботика и приложно програмиране</a:t>
            </a:r>
            <a:r>
              <a:rPr lang="en-US" dirty="0"/>
              <a:t>, </a:t>
            </a:r>
            <a:r>
              <a:rPr lang="bg-BG" dirty="0"/>
              <a:t>където 2 часа в седмицата работят с млади иновативни учители и тепърва изграждат и развиват своите познания в тази област.</a:t>
            </a:r>
          </a:p>
          <a:p>
            <a:pPr algn="just"/>
            <a:r>
              <a:rPr lang="bg-BG" dirty="0"/>
              <a:t>Целта е да се увеличи иновативният екип на училището и всяко едно дете да има възможност да се потопи в света на </a:t>
            </a:r>
            <a:r>
              <a:rPr lang="en-US" dirty="0"/>
              <a:t>STEAM.</a:t>
            </a:r>
          </a:p>
          <a:p>
            <a:pPr algn="just"/>
            <a:r>
              <a:rPr lang="bg-BG" dirty="0"/>
              <a:t>Посещения на повече събития и споделяне на добри практики.</a:t>
            </a:r>
          </a:p>
          <a:p>
            <a:pPr algn="just"/>
            <a:r>
              <a:rPr lang="bg-BG" dirty="0"/>
              <a:t>Внедряване на </a:t>
            </a:r>
            <a:r>
              <a:rPr lang="en-US" dirty="0"/>
              <a:t>3D </a:t>
            </a:r>
            <a:r>
              <a:rPr lang="bg-BG" dirty="0"/>
              <a:t>моделиране и печат в училище</a:t>
            </a:r>
            <a:r>
              <a:rPr lang="en-US" dirty="0"/>
              <a:t>, </a:t>
            </a:r>
            <a:r>
              <a:rPr lang="bg-BG" dirty="0"/>
              <a:t>където децата сами ще създават свои </a:t>
            </a:r>
            <a:r>
              <a:rPr lang="en-US" dirty="0"/>
              <a:t>3D </a:t>
            </a:r>
            <a:r>
              <a:rPr lang="bg-BG" dirty="0"/>
              <a:t>модели</a:t>
            </a:r>
            <a:r>
              <a:rPr lang="en-US" dirty="0"/>
              <a:t>, </a:t>
            </a:r>
            <a:r>
              <a:rPr lang="bg-BG" dirty="0"/>
              <a:t>след което ще се разпечатат на 3</a:t>
            </a:r>
            <a:r>
              <a:rPr lang="en-US" dirty="0"/>
              <a:t>D</a:t>
            </a:r>
            <a:r>
              <a:rPr lang="bg-BG" dirty="0"/>
              <a:t> принтер.</a:t>
            </a:r>
          </a:p>
        </p:txBody>
      </p:sp>
    </p:spTree>
    <p:extLst>
      <p:ext uri="{BB962C8B-B14F-4D97-AF65-F5344CB8AC3E}">
        <p14:creationId xmlns:p14="http://schemas.microsoft.com/office/powerpoint/2010/main" val="41236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769" y="704088"/>
            <a:ext cx="10972800" cy="1143000"/>
          </a:xfrm>
        </p:spPr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3475" y="2145030"/>
            <a:ext cx="10972800" cy="4389120"/>
          </a:xfrm>
        </p:spPr>
        <p:txBody>
          <a:bodyPr/>
          <a:lstStyle/>
          <a:p>
            <a:r>
              <a:rPr lang="en-US" dirty="0" smtClean="0"/>
              <a:t>What is</a:t>
            </a:r>
            <a:r>
              <a:rPr lang="bg-BG" dirty="0" smtClean="0"/>
              <a:t> </a:t>
            </a:r>
            <a:r>
              <a:rPr lang="bg-BG" dirty="0"/>
              <a:t>е </a:t>
            </a:r>
            <a:r>
              <a:rPr lang="en-US" dirty="0"/>
              <a:t>STEAM? </a:t>
            </a:r>
            <a:r>
              <a:rPr lang="en-US" dirty="0" smtClean="0"/>
              <a:t>Benefits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 smtClean="0"/>
              <a:t>Our school.</a:t>
            </a:r>
            <a:endParaRPr lang="en-US" dirty="0"/>
          </a:p>
          <a:p>
            <a:r>
              <a:rPr lang="en-US" dirty="0" smtClean="0"/>
              <a:t>Application of</a:t>
            </a:r>
            <a:r>
              <a:rPr lang="bg-BG" dirty="0" smtClean="0"/>
              <a:t> </a:t>
            </a:r>
            <a:r>
              <a:rPr lang="en-US" dirty="0"/>
              <a:t>STEAM </a:t>
            </a:r>
            <a:r>
              <a:rPr lang="en-US" dirty="0" smtClean="0"/>
              <a:t>at school.</a:t>
            </a:r>
            <a:endParaRPr lang="en-US" dirty="0"/>
          </a:p>
          <a:p>
            <a:r>
              <a:rPr lang="en-US" dirty="0" smtClean="0"/>
              <a:t>Future plans.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6074158-3772-46D3-AA02-28BBD0562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2366" y="2485274"/>
            <a:ext cx="4963909" cy="38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STEAM</a:t>
            </a:r>
            <a:r>
              <a:rPr lang="en-US" dirty="0">
                <a:latin typeface="+mn-lt"/>
              </a:rPr>
              <a:t>? </a:t>
            </a:r>
            <a:r>
              <a:rPr lang="en-US" dirty="0" smtClean="0">
                <a:latin typeface="+mn-lt"/>
              </a:rPr>
              <a:t>Benefits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11215456" cy="43891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STEM</a:t>
            </a:r>
            <a:r>
              <a:rPr lang="ru-RU" sz="2400" dirty="0"/>
              <a:t> /Science, Technology, Engineering, Math</a:t>
            </a:r>
            <a:r>
              <a:rPr lang="ru-RU" sz="2400" dirty="0" smtClean="0"/>
              <a:t>/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/>
              <a:t>However, the STEM approach is much more than "sticking" the concepts </a:t>
            </a:r>
            <a:r>
              <a:rPr lang="en-US" sz="2400" dirty="0" smtClean="0"/>
              <a:t>together</a:t>
            </a:r>
            <a:r>
              <a:rPr lang="en-US" sz="2400" dirty="0"/>
              <a:t>. It is a philosophy of education that encompasses teaching skills and subjects in a way that resembles real life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A variant of </a:t>
            </a:r>
            <a:r>
              <a:rPr lang="en-US" sz="2400" dirty="0"/>
              <a:t>STEM </a:t>
            </a:r>
            <a:r>
              <a:rPr lang="en-US" sz="2400" dirty="0" smtClean="0"/>
              <a:t>is </a:t>
            </a:r>
            <a:r>
              <a:rPr lang="en-US" sz="2400" dirty="0"/>
              <a:t>STEAM, which includes A / Arts </a:t>
            </a:r>
            <a:r>
              <a:rPr lang="en-US" sz="2400" dirty="0" smtClean="0"/>
              <a:t>/ - Arts</a:t>
            </a:r>
            <a:r>
              <a:rPr lang="en-US" sz="2400" dirty="0"/>
              <a:t>, Design. </a:t>
            </a:r>
            <a:r>
              <a:rPr lang="en-US" sz="2400" dirty="0" smtClean="0"/>
              <a:t>Artistic Design and Arts are </a:t>
            </a:r>
            <a:r>
              <a:rPr lang="en-US" sz="2400" dirty="0"/>
              <a:t>important part of STEM-based education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STEAM? </a:t>
            </a:r>
            <a:r>
              <a:rPr lang="en-US" dirty="0" smtClean="0"/>
              <a:t>Benefits</a:t>
            </a:r>
            <a:r>
              <a:rPr lang="bg-BG" dirty="0" smtClean="0"/>
              <a:t>.</a:t>
            </a:r>
            <a:r>
              <a:rPr lang="en-US" dirty="0" smtClean="0"/>
              <a:t> </a:t>
            </a:r>
            <a:r>
              <a:rPr lang="en-US" dirty="0"/>
              <a:t>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Through </a:t>
            </a:r>
            <a:r>
              <a:rPr lang="en-US" dirty="0"/>
              <a:t>integrating STEM activities into children's learning areas, opportunities are </a:t>
            </a:r>
            <a:r>
              <a:rPr lang="en-US" dirty="0" smtClean="0"/>
              <a:t>provided </a:t>
            </a:r>
            <a:r>
              <a:rPr lang="en-US" dirty="0"/>
              <a:t>to develop the skills needed to adapt to a dynamic pragmatic and technological environment. </a:t>
            </a:r>
            <a:endParaRPr lang="en-US" dirty="0" smtClean="0"/>
          </a:p>
          <a:p>
            <a:pPr algn="just"/>
            <a:r>
              <a:rPr lang="en-US" dirty="0"/>
              <a:t>The skills developed through STEM provide them </a:t>
            </a:r>
            <a:r>
              <a:rPr lang="en-US" dirty="0" smtClean="0"/>
              <a:t>a solid </a:t>
            </a:r>
            <a:r>
              <a:rPr lang="en-US" dirty="0"/>
              <a:t>foundation for success, both in school and in real life. Students develop key skills such as</a:t>
            </a:r>
            <a:r>
              <a:rPr lang="en-US" dirty="0" smtClean="0"/>
              <a:t>:</a:t>
            </a:r>
          </a:p>
          <a:p>
            <a:pPr algn="just"/>
            <a:endParaRPr lang="en-US" dirty="0" smtClean="0"/>
          </a:p>
          <a:p>
            <a:r>
              <a:rPr lang="en-US" dirty="0" smtClean="0"/>
              <a:t>Creative thinking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/>
              <a:t>critical </a:t>
            </a:r>
            <a:r>
              <a:rPr lang="en-US" dirty="0" smtClean="0"/>
              <a:t>analysis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 smtClean="0"/>
              <a:t>Team work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 smtClean="0"/>
              <a:t>Initiative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 smtClean="0"/>
              <a:t>Communication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/>
              <a:t>Mathematical </a:t>
            </a:r>
            <a:r>
              <a:rPr lang="en-US" dirty="0" smtClean="0"/>
              <a:t>Literacy</a:t>
            </a:r>
            <a:r>
              <a:rPr lang="ru-RU" dirty="0" smtClean="0"/>
              <a:t>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514352"/>
            <a:ext cx="631202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4800" dirty="0" smtClean="0"/>
              <a:t>Our school</a:t>
            </a:r>
            <a:endParaRPr lang="en-US" sz="4800" dirty="0"/>
          </a:p>
        </p:txBody>
      </p:sp>
      <p:pic>
        <p:nvPicPr>
          <p:cNvPr id="5" name="Picture 4" descr="A large brick building&#10;&#10;Description automatically generated">
            <a:extLst>
              <a:ext uri="{FF2B5EF4-FFF2-40B4-BE49-F238E27FC236}">
                <a16:creationId xmlns="" xmlns:a16="http://schemas.microsoft.com/office/drawing/2014/main" id="{03A995E7-7696-47C3-B80D-7C85016AA2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558"/>
          <a:stretch/>
        </p:blipFill>
        <p:spPr>
          <a:xfrm>
            <a:off x="4766733" y="1676400"/>
            <a:ext cx="6815667" cy="4572000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8C0DDF94-1E8B-4BA7-8357-10BBA08719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90953" y="1887415"/>
            <a:ext cx="3586579" cy="4360984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On September </a:t>
            </a:r>
            <a:r>
              <a:rPr lang="en-US" sz="1600" dirty="0" smtClean="0"/>
              <a:t>1st, </a:t>
            </a:r>
            <a:r>
              <a:rPr lang="en-US" sz="1600" dirty="0"/>
              <a:t>1962, the school received the status of primary school number </a:t>
            </a:r>
            <a:r>
              <a:rPr lang="en-US" sz="1600" dirty="0" smtClean="0"/>
              <a:t>122.  </a:t>
            </a:r>
            <a:endParaRPr lang="ru-RU" sz="1600" dirty="0"/>
          </a:p>
          <a:p>
            <a:pPr algn="just"/>
            <a:r>
              <a:rPr lang="en-US" sz="1600" dirty="0"/>
              <a:t>The school year 1963/1964 begins in the new </a:t>
            </a:r>
            <a:r>
              <a:rPr lang="en-US" sz="1600" dirty="0" smtClean="0"/>
              <a:t>sunny building.</a:t>
            </a:r>
            <a:endParaRPr lang="en-US" sz="1600" dirty="0"/>
          </a:p>
          <a:p>
            <a:pPr algn="just"/>
            <a:r>
              <a:rPr lang="en-US" sz="1600" dirty="0" smtClean="0"/>
              <a:t>Today our school headmistress is Mrs.Iveta Germanova</a:t>
            </a:r>
            <a:r>
              <a:rPr lang="bg-BG" sz="1600" dirty="0" smtClean="0"/>
              <a:t>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The school has acquired the status of Innovative School in Robotics and Applied Programming. The school uses modern teaching methods and has STEM lessons in the classroom. </a:t>
            </a:r>
            <a:r>
              <a:rPr lang="en-US" sz="1600" dirty="0" smtClean="0"/>
              <a:t>During these lessons are used </a:t>
            </a:r>
            <a:r>
              <a:rPr lang="en-US" sz="1600" dirty="0"/>
              <a:t>virtual reality goggles, </a:t>
            </a:r>
            <a:r>
              <a:rPr lang="en-US" sz="1600" dirty="0" smtClean="0"/>
              <a:t>Mozabook (creating </a:t>
            </a:r>
            <a:r>
              <a:rPr lang="en-US" sz="1600" dirty="0"/>
              <a:t>easy and convenient tutorial content), electronic notebooks and more to look at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STEAM application at </a:t>
            </a:r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15662"/>
            <a:ext cx="10972800" cy="41089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At our school, we strive to use STEAM whenever and wherever we can. First of all, STEAM is applied in the compulsory classes of children in different ways / For example, in Geography class, students go around Antarctica using VR glasses and special software to simulate the environment </a:t>
            </a:r>
            <a:r>
              <a:rPr lang="en-US" dirty="0" smtClean="0"/>
              <a:t>/.</a:t>
            </a:r>
          </a:p>
          <a:p>
            <a:pPr algn="just"/>
            <a:r>
              <a:rPr lang="en-US" dirty="0"/>
              <a:t>Most of the classrooms in </a:t>
            </a:r>
            <a:r>
              <a:rPr lang="en-US" dirty="0" smtClean="0"/>
              <a:t>our </a:t>
            </a:r>
            <a:r>
              <a:rPr lang="en-US" dirty="0"/>
              <a:t>school have an electronic board equipped with Mozabook </a:t>
            </a:r>
            <a:r>
              <a:rPr lang="en-US" dirty="0" smtClean="0"/>
              <a:t>software, through </a:t>
            </a:r>
            <a:r>
              <a:rPr lang="en-US" dirty="0"/>
              <a:t>which students create electronic notebooks and receive them in a user-friendly format, and teachers create interesting and interactive exercises.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floor&#10;&#10;Description automatically generated">
            <a:extLst>
              <a:ext uri="{FF2B5EF4-FFF2-40B4-BE49-F238E27FC236}">
                <a16:creationId xmlns="" xmlns:a16="http://schemas.microsoft.com/office/drawing/2014/main" id="{E9B72E45-F01F-49F3-9DA5-B9514A4A1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15" y="3534694"/>
            <a:ext cx="4431075" cy="332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="" xmlns:a16="http://schemas.microsoft.com/office/drawing/2014/main" id="{BF3C51AB-F552-4BE0-A12D-107654B28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1997" y="3541657"/>
            <a:ext cx="3871421" cy="330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="" xmlns:a16="http://schemas.microsoft.com/office/drawing/2014/main" id="{7CF86753-6ECC-435A-8438-32B2C885F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43" y="302466"/>
            <a:ext cx="4816784" cy="361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13C647AB-CC88-4B3D-89F9-32076621F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25" y="43633"/>
            <a:ext cx="5161895" cy="387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erson standing in front of a cake&#10;&#10;Description automatically generated">
            <a:extLst>
              <a:ext uri="{FF2B5EF4-FFF2-40B4-BE49-F238E27FC236}">
                <a16:creationId xmlns="" xmlns:a16="http://schemas.microsoft.com/office/drawing/2014/main" id="{F648E4B9-2D2C-4A00-B282-DCC4330416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05" y="3587846"/>
            <a:ext cx="5161895" cy="387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icture containing indoor, table, sitting, object&#10;&#10;Description automatically generated">
            <a:extLst>
              <a:ext uri="{FF2B5EF4-FFF2-40B4-BE49-F238E27FC236}">
                <a16:creationId xmlns="" xmlns:a16="http://schemas.microsoft.com/office/drawing/2014/main" id="{24E42C8F-5647-4EFF-B866-165A22449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066089" y="322351"/>
            <a:ext cx="3309383" cy="346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41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STEAM application at </a:t>
            </a:r>
            <a:r>
              <a:rPr lang="en-US" dirty="0" smtClean="0"/>
              <a:t>school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32184"/>
            <a:ext cx="10972800" cy="379241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Robotics and Applied Programming Club, with students from grades 5 to 7 participating. </a:t>
            </a:r>
            <a:r>
              <a:rPr lang="en-US" dirty="0" smtClean="0"/>
              <a:t>Micro:bit </a:t>
            </a:r>
            <a:r>
              <a:rPr lang="en-US" dirty="0"/>
              <a:t>microcontrollers are used, </a:t>
            </a:r>
            <a:r>
              <a:rPr lang="en-US" dirty="0" smtClean="0"/>
              <a:t>and there are </a:t>
            </a:r>
            <a:r>
              <a:rPr lang="en-US" dirty="0"/>
              <a:t>dozens of projects created by students with them </a:t>
            </a:r>
            <a:r>
              <a:rPr lang="en-US" dirty="0" smtClean="0"/>
              <a:t>/e.g. compass</a:t>
            </a:r>
            <a:r>
              <a:rPr lang="en-US" dirty="0"/>
              <a:t>, thermometer, games - sea chess, snake, etc.</a:t>
            </a:r>
          </a:p>
          <a:p>
            <a:pPr algn="just"/>
            <a:r>
              <a:rPr lang="en-US" dirty="0"/>
              <a:t>Participation in STEAM school-related events such as #MicrosoftEDU, Tech4Kids, HackingSTEM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Khan Academy lessons </a:t>
            </a:r>
            <a:r>
              <a:rPr lang="en-US" dirty="0" smtClean="0"/>
              <a:t>connected with </a:t>
            </a:r>
            <a:r>
              <a:rPr lang="en-US" dirty="0"/>
              <a:t>programming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Thanks to Microsoft, students use STEAM kits to learn about </a:t>
            </a:r>
            <a:r>
              <a:rPr lang="en-US" dirty="0" smtClean="0"/>
              <a:t>life of sharks or how human brain works.</a:t>
            </a:r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="" xmlns:a16="http://schemas.microsoft.com/office/drawing/2014/main" id="{D8030041-7484-4C1F-8FB1-E181A5DD7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23" y="923279"/>
            <a:ext cx="4503936" cy="337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erson sitting at a table with a computer and smiling at the camera&#10;&#10;Description automatically generated">
            <a:extLst>
              <a:ext uri="{FF2B5EF4-FFF2-40B4-BE49-F238E27FC236}">
                <a16:creationId xmlns="" xmlns:a16="http://schemas.microsoft.com/office/drawing/2014/main" id="{6975A944-A1E1-42F5-9345-35BF38587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34" y="3576780"/>
            <a:ext cx="4657817" cy="349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desk with a computer on a table&#10;&#10;Description automatically generated">
            <a:extLst>
              <a:ext uri="{FF2B5EF4-FFF2-40B4-BE49-F238E27FC236}">
                <a16:creationId xmlns="" xmlns:a16="http://schemas.microsoft.com/office/drawing/2014/main" id="{5C3B36E6-5653-46C8-A693-41F223895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38" y="3628287"/>
            <a:ext cx="4657817" cy="349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young boy sitting at a table in front of a window&#10;&#10;Description automatically generated">
            <a:extLst>
              <a:ext uri="{FF2B5EF4-FFF2-40B4-BE49-F238E27FC236}">
                <a16:creationId xmlns="" xmlns:a16="http://schemas.microsoft.com/office/drawing/2014/main" id="{7F172A23-C51F-4FEE-81C3-FB440D831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27" y="445643"/>
            <a:ext cx="4657817" cy="349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desk with a computer on a table&#10;&#10;Description automatically generated">
            <a:extLst>
              <a:ext uri="{FF2B5EF4-FFF2-40B4-BE49-F238E27FC236}">
                <a16:creationId xmlns="" xmlns:a16="http://schemas.microsoft.com/office/drawing/2014/main" id="{E53708D3-B073-430F-A614-3C0B77F27F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65" y="557996"/>
            <a:ext cx="4410972" cy="330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3415B8E8-266B-4784-A5CE-C32A4B168E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09" y="3095439"/>
            <a:ext cx="3160291" cy="44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456</Words>
  <Application>Microsoft Office PowerPoint</Application>
  <PresentationFormat>Widescreen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Palatino Linotype</vt:lpstr>
      <vt:lpstr>Wingdings 2</vt:lpstr>
      <vt:lpstr>Presentation on brainstorming</vt:lpstr>
      <vt:lpstr>122nd Primary school  ““Nikolay Liliev“</vt:lpstr>
      <vt:lpstr>Content</vt:lpstr>
      <vt:lpstr>What is STEAM? Benefits.</vt:lpstr>
      <vt:lpstr>What is STEAM? Benefits. (2)</vt:lpstr>
      <vt:lpstr>Our school</vt:lpstr>
      <vt:lpstr>STEAM application at school</vt:lpstr>
      <vt:lpstr>PowerPoint Presentation</vt:lpstr>
      <vt:lpstr>STEAM application at school (2)</vt:lpstr>
      <vt:lpstr>PowerPoint Presentation</vt:lpstr>
      <vt:lpstr>Бъдещи планове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122. Основно училище „Николай Лилиев“</dc:title>
  <dc:creator>Атанас Терзиев</dc:creator>
  <cp:lastModifiedBy>Adam Hawkins</cp:lastModifiedBy>
  <cp:revision>19</cp:revision>
  <dcterms:created xsi:type="dcterms:W3CDTF">2019-09-22T15:46:44Z</dcterms:created>
  <dcterms:modified xsi:type="dcterms:W3CDTF">2019-09-24T19:49:11Z</dcterms:modified>
</cp:coreProperties>
</file>