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0" r:id="rId4"/>
    <p:sldId id="257" r:id="rId5"/>
    <p:sldId id="259" r:id="rId6"/>
    <p:sldId id="262" r:id="rId7"/>
    <p:sldId id="258" r:id="rId8"/>
    <p:sldId id="263" r:id="rId9"/>
    <p:sldId id="264" r:id="rId10"/>
    <p:sldId id="265" r:id="rId11"/>
    <p:sldId id="273" r:id="rId12"/>
    <p:sldId id="266" r:id="rId13"/>
    <p:sldId id="268" r:id="rId14"/>
    <p:sldId id="270" r:id="rId15"/>
    <p:sldId id="271" r:id="rId16"/>
    <p:sldId id="267" r:id="rId17"/>
    <p:sldId id="274" r:id="rId18"/>
    <p:sldId id="276" r:id="rId19"/>
    <p:sldId id="277" r:id="rId20"/>
    <p:sldId id="269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14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27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3381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3183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8225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416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220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625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56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94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47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132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00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58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29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87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51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5FAAE-CA58-41A8-B84A-D1B9267EDA87}" type="datetimeFigureOut">
              <a:rPr lang="pl-PL" smtClean="0"/>
              <a:t>02.05.2020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A5824-91FC-462A-BB60-5631AF365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171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dk-UHIO-fY" TargetMode="External"/><Relationship Id="rId2" Type="http://schemas.openxmlformats.org/officeDocument/2006/relationships/hyperlink" Target="https://www.youtube.com/watch?v=QjbewExPM_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qBq_mcrbC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audio-lingual+method&amp;&amp;view=detail&amp;mid=3303B6B50E69A5D51C433303B6B50E69A5D51C43&amp;&amp;FORM=VRDGAR&amp;ru=%2Fvideos%2Fsearch%3Fq%3Daudio-lingual%2Bmethod%26FORM%3DHDRSC3" TargetMode="External"/><Relationship Id="rId2" Type="http://schemas.openxmlformats.org/officeDocument/2006/relationships/hyperlink" Target="https://www.bing.com/videos/search?q=audio-lingual+method&amp;ru=%2fvideos%2fsearch%3fq%3daudio-lingual%2bmethod%26FORM%3dHDRSC3&amp;view=detail&amp;mid=9ED50EE963DC8F873F859ED50EE963DC8F873F85&amp;&amp;FORM=VDRVR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g.com/search?q=audio-lingual+method&amp;form=ANSPH1&amp;refig=31f68fe769ca48b8f0ea194e01ca15df&amp;sp=1&amp;qs=HS&amp;pq=au&amp;sk=PRES1&amp;sc=8-2&amp;cvid=31f68fe769ca48b8f0ea194e01ca15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EB3BD3-3EA1-4836-B14D-F8C160EFC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16375"/>
          </a:xfrm>
        </p:spPr>
        <p:txBody>
          <a:bodyPr>
            <a:noAutofit/>
          </a:bodyPr>
          <a:lstStyle/>
          <a:p>
            <a:r>
              <a:rPr lang="pl-PL" sz="12300" b="1" dirty="0"/>
              <a:t>The Audio-</a:t>
            </a:r>
            <a:r>
              <a:rPr lang="pl-PL" sz="12300" b="1" dirty="0" err="1"/>
              <a:t>lingual</a:t>
            </a:r>
            <a:r>
              <a:rPr lang="pl-PL" sz="12300" b="1" dirty="0"/>
              <a:t> Method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5AC1C9E-EE73-4A57-9393-F79DF6763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2422102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5B19BC-3212-40D5-98FE-4C746929274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/>
            <a:r>
              <a:rPr lang="pl-PL" sz="6000" b="1" dirty="0"/>
              <a:t>The role of </a:t>
            </a:r>
            <a:r>
              <a:rPr lang="pl-PL" sz="6000" b="1" dirty="0" err="1"/>
              <a:t>teacher</a:t>
            </a:r>
            <a:r>
              <a:rPr lang="pl-PL" sz="6000" b="1" dirty="0"/>
              <a:t> and </a:t>
            </a:r>
            <a:r>
              <a:rPr lang="pl-PL" sz="6000" b="1" dirty="0" err="1"/>
              <a:t>students</a:t>
            </a:r>
            <a:endParaRPr lang="pl-PL" sz="6000" b="1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C7D5472-27A9-4100-9632-DC6D80F3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2718033"/>
            <a:ext cx="5157787" cy="823912"/>
          </a:xfrm>
          <a:noFill/>
        </p:spPr>
        <p:txBody>
          <a:bodyPr>
            <a:normAutofit fontScale="70000" lnSpcReduction="20000"/>
          </a:bodyPr>
          <a:lstStyle/>
          <a:p>
            <a:pPr algn="ctr"/>
            <a:r>
              <a:rPr lang="pl-PL" sz="4700" dirty="0" err="1"/>
              <a:t>Teacher</a:t>
            </a:r>
            <a:r>
              <a:rPr lang="pl-PL" sz="4700" dirty="0"/>
              <a:t> = Orchestra leader</a:t>
            </a:r>
          </a:p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B512CED-00BC-477C-91C2-513BE6305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3564" y="3129989"/>
            <a:ext cx="5180013" cy="3149789"/>
          </a:xfrm>
          <a:noFill/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to </a:t>
            </a:r>
            <a:r>
              <a:rPr lang="pl-PL" dirty="0" err="1"/>
              <a:t>direct</a:t>
            </a:r>
            <a:r>
              <a:rPr lang="pl-PL" dirty="0"/>
              <a:t> and </a:t>
            </a:r>
            <a:r>
              <a:rPr lang="pl-PL" dirty="0" err="1"/>
              <a:t>control</a:t>
            </a:r>
            <a:r>
              <a:rPr lang="pl-PL" dirty="0"/>
              <a:t> the </a:t>
            </a:r>
            <a:r>
              <a:rPr lang="pl-PL" dirty="0" err="1"/>
              <a:t>whole</a:t>
            </a:r>
            <a:r>
              <a:rPr lang="pl-PL" dirty="0"/>
              <a:t> </a:t>
            </a:r>
            <a:r>
              <a:rPr lang="pl-PL" dirty="0" err="1"/>
              <a:t>language</a:t>
            </a:r>
            <a:r>
              <a:rPr lang="pl-PL" dirty="0"/>
              <a:t> learning program</a:t>
            </a:r>
          </a:p>
          <a:p>
            <a:r>
              <a:rPr lang="pl-PL" dirty="0"/>
              <a:t>to monitor and </a:t>
            </a:r>
            <a:r>
              <a:rPr lang="pl-PL" dirty="0" err="1"/>
              <a:t>correct</a:t>
            </a:r>
            <a:r>
              <a:rPr lang="pl-PL" dirty="0"/>
              <a:t> </a:t>
            </a:r>
            <a:r>
              <a:rPr lang="pl-PL" dirty="0" err="1"/>
              <a:t>students</a:t>
            </a:r>
            <a:r>
              <a:rPr lang="pl-PL" dirty="0"/>
              <a:t>’ performance</a:t>
            </a:r>
          </a:p>
          <a:p>
            <a:r>
              <a:rPr lang="pl-PL" dirty="0"/>
              <a:t>to </a:t>
            </a:r>
            <a:r>
              <a:rPr lang="pl-PL" dirty="0" err="1"/>
              <a:t>vary</a:t>
            </a:r>
            <a:r>
              <a:rPr lang="pl-PL" dirty="0"/>
              <a:t> </a:t>
            </a:r>
            <a:r>
              <a:rPr lang="pl-PL" dirty="0" err="1"/>
              <a:t>drills</a:t>
            </a:r>
            <a:r>
              <a:rPr lang="pl-PL" dirty="0"/>
              <a:t> and </a:t>
            </a:r>
            <a:r>
              <a:rPr lang="pl-PL" dirty="0" err="1"/>
              <a:t>tasks</a:t>
            </a: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7E508EB5-FE87-428A-AEE0-E0FF76023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8400" y="2400519"/>
            <a:ext cx="5183188" cy="823912"/>
          </a:xfrm>
          <a:noFill/>
        </p:spPr>
        <p:txBody>
          <a:bodyPr>
            <a:normAutofit fontScale="70000" lnSpcReduction="20000"/>
          </a:bodyPr>
          <a:lstStyle/>
          <a:p>
            <a:pPr algn="ctr"/>
            <a:r>
              <a:rPr lang="pl-PL" sz="4700" dirty="0" err="1"/>
              <a:t>Students</a:t>
            </a:r>
            <a:r>
              <a:rPr lang="pl-PL" sz="4700" dirty="0"/>
              <a:t> = imitators</a:t>
            </a:r>
          </a:p>
          <a:p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BAA0D4FB-FFB3-4297-8FB6-4FDE4EDA0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1351" y="2748131"/>
            <a:ext cx="5183188" cy="3471630"/>
          </a:xfrm>
          <a:noFill/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to </a:t>
            </a:r>
            <a:r>
              <a:rPr lang="pl-PL" dirty="0" err="1"/>
              <a:t>follow</a:t>
            </a:r>
            <a:r>
              <a:rPr lang="pl-PL" dirty="0"/>
              <a:t> the </a:t>
            </a:r>
            <a:r>
              <a:rPr lang="pl-PL" dirty="0" err="1"/>
              <a:t>teachers</a:t>
            </a:r>
            <a:r>
              <a:rPr lang="pl-PL" dirty="0"/>
              <a:t>’ </a:t>
            </a:r>
            <a:r>
              <a:rPr lang="pl-PL" dirty="0" err="1"/>
              <a:t>directions</a:t>
            </a:r>
            <a:endParaRPr lang="pl-PL" dirty="0"/>
          </a:p>
          <a:p>
            <a:r>
              <a:rPr lang="pl-PL" dirty="0"/>
              <a:t>to </a:t>
            </a:r>
            <a:r>
              <a:rPr lang="pl-PL" dirty="0" err="1"/>
              <a:t>respond</a:t>
            </a:r>
            <a:r>
              <a:rPr lang="pl-PL" dirty="0"/>
              <a:t> as </a:t>
            </a:r>
            <a:r>
              <a:rPr lang="pl-PL" dirty="0" err="1"/>
              <a:t>precisely</a:t>
            </a:r>
            <a:r>
              <a:rPr lang="pl-PL" dirty="0"/>
              <a:t> and </a:t>
            </a:r>
            <a:r>
              <a:rPr lang="pl-PL" dirty="0" err="1"/>
              <a:t>promptly</a:t>
            </a:r>
            <a:r>
              <a:rPr lang="pl-PL" dirty="0"/>
              <a:t> as </a:t>
            </a:r>
            <a:r>
              <a:rPr lang="pl-PL" dirty="0" err="1"/>
              <a:t>possible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9737014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4F1D5C-398B-4B67-881B-72B7FA84CF9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/>
            <a:r>
              <a:rPr lang="pl-PL" sz="6000" b="1" dirty="0" err="1"/>
              <a:t>Characteristics</a:t>
            </a:r>
            <a:r>
              <a:rPr lang="pl-PL" sz="6000" b="1" dirty="0"/>
              <a:t> of learning </a:t>
            </a:r>
            <a:r>
              <a:rPr lang="pl-PL" sz="6000" b="1" dirty="0" err="1"/>
              <a:t>process</a:t>
            </a:r>
            <a:endParaRPr lang="pl-PL" sz="6000" b="1" dirty="0"/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DDAEFB76-CE8D-4B86-A225-0B8B8A904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969" y="2366165"/>
            <a:ext cx="2833855" cy="4351338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4CC9B5A3-E841-44C1-94C2-4C554AF5AB62}"/>
              </a:ext>
            </a:extLst>
          </p:cNvPr>
          <p:cNvSpPr txBox="1"/>
          <p:nvPr/>
        </p:nvSpPr>
        <p:spPr>
          <a:xfrm>
            <a:off x="4403602" y="3672621"/>
            <a:ext cx="25917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/>
              <a:t>LEARNING </a:t>
            </a:r>
          </a:p>
          <a:p>
            <a:pPr algn="ctr"/>
            <a:r>
              <a:rPr lang="pl-PL" sz="4000" dirty="0"/>
              <a:t>THROUH </a:t>
            </a:r>
          </a:p>
          <a:p>
            <a:pPr algn="ctr"/>
            <a:r>
              <a:rPr lang="pl-PL" sz="4000" dirty="0"/>
              <a:t>IMITATION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F6EB241-90C4-44A9-BD8B-9AAAE5EC2DF0}"/>
              </a:ext>
            </a:extLst>
          </p:cNvPr>
          <p:cNvSpPr txBox="1"/>
          <p:nvPr/>
        </p:nvSpPr>
        <p:spPr>
          <a:xfrm>
            <a:off x="8162488" y="3791417"/>
            <a:ext cx="26593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/>
              <a:t>LEARNING </a:t>
            </a:r>
          </a:p>
          <a:p>
            <a:pPr algn="ctr"/>
            <a:r>
              <a:rPr lang="pl-PL" sz="4000" dirty="0"/>
              <a:t>THROUH </a:t>
            </a:r>
          </a:p>
          <a:p>
            <a:pPr algn="ctr"/>
            <a:r>
              <a:rPr lang="pl-PL" sz="4000" dirty="0"/>
              <a:t>REPETITION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9AD20E1-C419-49B9-90BD-84FCC2FD3ED3}"/>
              </a:ext>
            </a:extLst>
          </p:cNvPr>
          <p:cNvSpPr txBox="1"/>
          <p:nvPr/>
        </p:nvSpPr>
        <p:spPr>
          <a:xfrm>
            <a:off x="583090" y="3699446"/>
            <a:ext cx="33470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000" dirty="0"/>
              <a:t>DIALOGUES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F57B332C-C282-48ED-9564-E51D052AB3DF}"/>
              </a:ext>
            </a:extLst>
          </p:cNvPr>
          <p:cNvCxnSpPr/>
          <p:nvPr/>
        </p:nvCxnSpPr>
        <p:spPr>
          <a:xfrm>
            <a:off x="2357298" y="2261139"/>
            <a:ext cx="0" cy="1104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0D687C90-D857-4CBB-8D0C-9563C2F84769}"/>
              </a:ext>
            </a:extLst>
          </p:cNvPr>
          <p:cNvCxnSpPr/>
          <p:nvPr/>
        </p:nvCxnSpPr>
        <p:spPr>
          <a:xfrm>
            <a:off x="5780016" y="2261139"/>
            <a:ext cx="0" cy="9121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DF0AD9A6-B4A7-4DBA-8977-5388DBF81346}"/>
              </a:ext>
            </a:extLst>
          </p:cNvPr>
          <p:cNvCxnSpPr>
            <a:cxnSpLocks/>
          </p:cNvCxnSpPr>
          <p:nvPr/>
        </p:nvCxnSpPr>
        <p:spPr>
          <a:xfrm>
            <a:off x="9559255" y="2261139"/>
            <a:ext cx="0" cy="9121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750928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1239D2-8645-4D8D-A128-55F20EBC7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/>
              <a:t>ALM </a:t>
            </a:r>
            <a:r>
              <a:rPr lang="pl-PL" sz="6000" b="1" dirty="0" err="1"/>
              <a:t>techniques</a:t>
            </a:r>
            <a:endParaRPr lang="pl-PL" sz="6000" b="1" dirty="0"/>
          </a:p>
        </p:txBody>
      </p:sp>
      <p:graphicFrame>
        <p:nvGraphicFramePr>
          <p:cNvPr id="18" name="Tabela 18">
            <a:extLst>
              <a:ext uri="{FF2B5EF4-FFF2-40B4-BE49-F238E27FC236}">
                <a16:creationId xmlns:a16="http://schemas.microsoft.com/office/drawing/2014/main" id="{888CF2C7-D82F-46A4-9ECE-035C43C494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824230"/>
              </p:ext>
            </p:extLst>
          </p:nvPr>
        </p:nvGraphicFramePr>
        <p:xfrm>
          <a:off x="738231" y="1825625"/>
          <a:ext cx="1061557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785">
                  <a:extLst>
                    <a:ext uri="{9D8B030D-6E8A-4147-A177-3AD203B41FA5}">
                      <a16:colId xmlns:a16="http://schemas.microsoft.com/office/drawing/2014/main" val="1017950784"/>
                    </a:ext>
                  </a:extLst>
                </a:gridCol>
                <a:gridCol w="5307785">
                  <a:extLst>
                    <a:ext uri="{9D8B030D-6E8A-4147-A177-3AD203B41FA5}">
                      <a16:colId xmlns:a16="http://schemas.microsoft.com/office/drawing/2014/main" val="2189299620"/>
                    </a:ext>
                  </a:extLst>
                </a:gridCol>
              </a:tblGrid>
              <a:tr h="1093744">
                <a:tc>
                  <a:txBody>
                    <a:bodyPr/>
                    <a:lstStyle/>
                    <a:p>
                      <a:r>
                        <a:rPr lang="pl-PL" sz="4000" dirty="0"/>
                        <a:t>1. </a:t>
                      </a:r>
                      <a:r>
                        <a:rPr lang="pl-PL" sz="4000" dirty="0" err="1"/>
                        <a:t>Repetition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drill</a:t>
                      </a:r>
                      <a:endParaRPr lang="pl-P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dirty="0" err="1"/>
                        <a:t>Students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repeat</a:t>
                      </a:r>
                      <a:r>
                        <a:rPr lang="pl-PL" sz="4000" dirty="0"/>
                        <a:t> out </a:t>
                      </a:r>
                      <a:r>
                        <a:rPr lang="pl-PL" sz="4000" dirty="0" err="1"/>
                        <a:t>loud</a:t>
                      </a:r>
                      <a:r>
                        <a:rPr lang="pl-PL" sz="4000" dirty="0"/>
                        <a:t> with the </a:t>
                      </a:r>
                      <a:r>
                        <a:rPr lang="pl-PL" sz="4000" dirty="0" err="1"/>
                        <a:t>teacher</a:t>
                      </a:r>
                      <a:endParaRPr lang="pl-P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49923"/>
                  </a:ext>
                </a:extLst>
              </a:tr>
            </a:tbl>
          </a:graphicData>
        </a:graphic>
      </p:graphicFrame>
      <p:graphicFrame>
        <p:nvGraphicFramePr>
          <p:cNvPr id="20" name="Tabela 18">
            <a:extLst>
              <a:ext uri="{FF2B5EF4-FFF2-40B4-BE49-F238E27FC236}">
                <a16:creationId xmlns:a16="http://schemas.microsoft.com/office/drawing/2014/main" id="{0F8E5DE2-D668-4C04-B343-FA4F3C75DC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235828"/>
              </p:ext>
            </p:extLst>
          </p:nvPr>
        </p:nvGraphicFramePr>
        <p:xfrm>
          <a:off x="738230" y="1810702"/>
          <a:ext cx="1061557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152">
                  <a:extLst>
                    <a:ext uri="{9D8B030D-6E8A-4147-A177-3AD203B41FA5}">
                      <a16:colId xmlns:a16="http://schemas.microsoft.com/office/drawing/2014/main" val="1017950784"/>
                    </a:ext>
                  </a:extLst>
                </a:gridCol>
                <a:gridCol w="7377418">
                  <a:extLst>
                    <a:ext uri="{9D8B030D-6E8A-4147-A177-3AD203B41FA5}">
                      <a16:colId xmlns:a16="http://schemas.microsoft.com/office/drawing/2014/main" val="2189299620"/>
                    </a:ext>
                  </a:extLst>
                </a:gridCol>
              </a:tblGrid>
              <a:tr h="1093744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1. </a:t>
                      </a:r>
                      <a:r>
                        <a:rPr lang="pl-PL" sz="4000" dirty="0" err="1"/>
                        <a:t>Repetition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drill</a:t>
                      </a:r>
                      <a:endParaRPr lang="pl-PL" sz="400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dirty="0" err="1"/>
                        <a:t>Students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repeat</a:t>
                      </a:r>
                      <a:r>
                        <a:rPr lang="pl-PL" sz="4000" dirty="0"/>
                        <a:t> out </a:t>
                      </a:r>
                      <a:r>
                        <a:rPr lang="pl-PL" sz="4000" dirty="0" err="1"/>
                        <a:t>loud</a:t>
                      </a:r>
                      <a:r>
                        <a:rPr lang="pl-PL" sz="4000" dirty="0"/>
                        <a:t> with the </a:t>
                      </a:r>
                      <a:r>
                        <a:rPr lang="pl-PL" sz="4000" dirty="0" err="1"/>
                        <a:t>teacher</a:t>
                      </a:r>
                      <a:endParaRPr lang="pl-PL" sz="4000" dirty="0"/>
                    </a:p>
                  </a:txBody>
                  <a:tcPr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49923"/>
                  </a:ext>
                </a:extLst>
              </a:tr>
            </a:tbl>
          </a:graphicData>
        </a:graphic>
      </p:graphicFrame>
      <p:graphicFrame>
        <p:nvGraphicFramePr>
          <p:cNvPr id="22" name="Tabela 22">
            <a:extLst>
              <a:ext uri="{FF2B5EF4-FFF2-40B4-BE49-F238E27FC236}">
                <a16:creationId xmlns:a16="http://schemas.microsoft.com/office/drawing/2014/main" id="{4DE6D429-6D46-4C10-84C5-30F7FD731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08048"/>
              </p:ext>
            </p:extLst>
          </p:nvPr>
        </p:nvGraphicFramePr>
        <p:xfrm>
          <a:off x="738230" y="3428998"/>
          <a:ext cx="10615570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319">
                  <a:extLst>
                    <a:ext uri="{9D8B030D-6E8A-4147-A177-3AD203B41FA5}">
                      <a16:colId xmlns:a16="http://schemas.microsoft.com/office/drawing/2014/main" val="1139500297"/>
                    </a:ext>
                  </a:extLst>
                </a:gridCol>
                <a:gridCol w="7352251">
                  <a:extLst>
                    <a:ext uri="{9D8B030D-6E8A-4147-A177-3AD203B41FA5}">
                      <a16:colId xmlns:a16="http://schemas.microsoft.com/office/drawing/2014/main" val="581325484"/>
                    </a:ext>
                  </a:extLst>
                </a:gridCol>
              </a:tblGrid>
              <a:tr h="1956733">
                <a:tc>
                  <a:txBody>
                    <a:bodyPr/>
                    <a:lstStyle/>
                    <a:p>
                      <a:pPr algn="ctr"/>
                      <a:r>
                        <a:rPr lang="pl-PL" sz="3300" dirty="0"/>
                        <a:t>2. </a:t>
                      </a:r>
                      <a:r>
                        <a:rPr lang="pl-PL" sz="3300" dirty="0" err="1"/>
                        <a:t>Backward</a:t>
                      </a:r>
                      <a:r>
                        <a:rPr lang="pl-PL" sz="3300" dirty="0"/>
                        <a:t> </a:t>
                      </a:r>
                      <a:r>
                        <a:rPr lang="pl-PL" sz="3300" dirty="0" err="1"/>
                        <a:t>build-up</a:t>
                      </a:r>
                      <a:r>
                        <a:rPr lang="pl-PL" sz="3300" dirty="0"/>
                        <a:t> </a:t>
                      </a:r>
                      <a:r>
                        <a:rPr lang="pl-PL" sz="3300" dirty="0" err="1"/>
                        <a:t>expansion</a:t>
                      </a:r>
                      <a:r>
                        <a:rPr lang="pl-PL" sz="3300" dirty="0"/>
                        <a:t> </a:t>
                      </a:r>
                      <a:r>
                        <a:rPr lang="pl-PL" sz="3300" dirty="0" err="1"/>
                        <a:t>drill</a:t>
                      </a:r>
                      <a:endParaRPr lang="pl-PL" sz="330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500" dirty="0"/>
                        <a:t>It </a:t>
                      </a:r>
                      <a:r>
                        <a:rPr lang="pl-PL" sz="2500" dirty="0" err="1"/>
                        <a:t>is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used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when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students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encounter</a:t>
                      </a:r>
                      <a:r>
                        <a:rPr lang="pl-PL" sz="2500" dirty="0"/>
                        <a:t> the </a:t>
                      </a:r>
                      <a:r>
                        <a:rPr lang="pl-PL" sz="2500" dirty="0" err="1"/>
                        <a:t>long</a:t>
                      </a:r>
                      <a:r>
                        <a:rPr lang="pl-PL" sz="2500" dirty="0"/>
                        <a:t> lines.</a:t>
                      </a:r>
                    </a:p>
                    <a:p>
                      <a:r>
                        <a:rPr lang="pl-PL" sz="2500" dirty="0"/>
                        <a:t>The </a:t>
                      </a:r>
                      <a:r>
                        <a:rPr lang="pl-PL" sz="2500" dirty="0" err="1"/>
                        <a:t>teacher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divide</a:t>
                      </a:r>
                      <a:r>
                        <a:rPr lang="pl-PL" sz="2500" dirty="0"/>
                        <a:t> the </a:t>
                      </a:r>
                      <a:r>
                        <a:rPr lang="pl-PL" sz="2500" dirty="0" err="1"/>
                        <a:t>line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into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several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parts</a:t>
                      </a:r>
                      <a:r>
                        <a:rPr lang="pl-PL" sz="2500" dirty="0"/>
                        <a:t>.</a:t>
                      </a:r>
                    </a:p>
                    <a:p>
                      <a:r>
                        <a:rPr lang="pl-PL" sz="2500" dirty="0" err="1"/>
                        <a:t>Students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repeat</a:t>
                      </a:r>
                      <a:r>
                        <a:rPr lang="pl-PL" sz="2500" dirty="0"/>
                        <a:t> a part of the </a:t>
                      </a:r>
                      <a:r>
                        <a:rPr lang="pl-PL" sz="2500" dirty="0" err="1"/>
                        <a:t>sentence</a:t>
                      </a:r>
                      <a:r>
                        <a:rPr lang="pl-PL" sz="2500" dirty="0"/>
                        <a:t>.</a:t>
                      </a:r>
                    </a:p>
                    <a:p>
                      <a:r>
                        <a:rPr lang="pl-PL" sz="2500" dirty="0" err="1"/>
                        <a:t>Students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expand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what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they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repeated</a:t>
                      </a:r>
                      <a:r>
                        <a:rPr lang="pl-PL" sz="2500" dirty="0"/>
                        <a:t> part by part </a:t>
                      </a:r>
                      <a:r>
                        <a:rPr lang="pl-PL" sz="2500" dirty="0" err="1"/>
                        <a:t>until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they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are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able</a:t>
                      </a:r>
                      <a:r>
                        <a:rPr lang="pl-PL" sz="2500" dirty="0"/>
                        <a:t> to </a:t>
                      </a:r>
                      <a:r>
                        <a:rPr lang="pl-PL" sz="2500" dirty="0" err="1"/>
                        <a:t>reapeat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entire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line</a:t>
                      </a:r>
                      <a:r>
                        <a:rPr lang="pl-PL" sz="2500" dirty="0"/>
                        <a:t>.</a:t>
                      </a:r>
                    </a:p>
                  </a:txBody>
                  <a:tcPr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508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750080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1239D2-8645-4D8D-A128-55F20EBC7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/>
              <a:t>ALM </a:t>
            </a:r>
            <a:r>
              <a:rPr lang="pl-PL" sz="6000" b="1" dirty="0" err="1"/>
              <a:t>techniques</a:t>
            </a:r>
            <a:endParaRPr lang="pl-PL" sz="6000" b="1" dirty="0"/>
          </a:p>
        </p:txBody>
      </p:sp>
      <p:graphicFrame>
        <p:nvGraphicFramePr>
          <p:cNvPr id="18" name="Tabela 18">
            <a:extLst>
              <a:ext uri="{FF2B5EF4-FFF2-40B4-BE49-F238E27FC236}">
                <a16:creationId xmlns:a16="http://schemas.microsoft.com/office/drawing/2014/main" id="{888CF2C7-D82F-46A4-9ECE-035C43C494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8231" y="1825625"/>
          <a:ext cx="1061557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785">
                  <a:extLst>
                    <a:ext uri="{9D8B030D-6E8A-4147-A177-3AD203B41FA5}">
                      <a16:colId xmlns:a16="http://schemas.microsoft.com/office/drawing/2014/main" val="1017950784"/>
                    </a:ext>
                  </a:extLst>
                </a:gridCol>
                <a:gridCol w="5307785">
                  <a:extLst>
                    <a:ext uri="{9D8B030D-6E8A-4147-A177-3AD203B41FA5}">
                      <a16:colId xmlns:a16="http://schemas.microsoft.com/office/drawing/2014/main" val="2189299620"/>
                    </a:ext>
                  </a:extLst>
                </a:gridCol>
              </a:tblGrid>
              <a:tr h="1093744">
                <a:tc>
                  <a:txBody>
                    <a:bodyPr/>
                    <a:lstStyle/>
                    <a:p>
                      <a:r>
                        <a:rPr lang="pl-PL" sz="4000" dirty="0"/>
                        <a:t>1. </a:t>
                      </a:r>
                      <a:r>
                        <a:rPr lang="pl-PL" sz="4000" dirty="0" err="1"/>
                        <a:t>Repetition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drill</a:t>
                      </a:r>
                      <a:endParaRPr lang="pl-P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dirty="0" err="1"/>
                        <a:t>Students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repeat</a:t>
                      </a:r>
                      <a:r>
                        <a:rPr lang="pl-PL" sz="4000" dirty="0"/>
                        <a:t> out </a:t>
                      </a:r>
                      <a:r>
                        <a:rPr lang="pl-PL" sz="4000" dirty="0" err="1"/>
                        <a:t>loud</a:t>
                      </a:r>
                      <a:r>
                        <a:rPr lang="pl-PL" sz="4000" dirty="0"/>
                        <a:t> with the </a:t>
                      </a:r>
                      <a:r>
                        <a:rPr lang="pl-PL" sz="4000" dirty="0" err="1"/>
                        <a:t>teacher</a:t>
                      </a:r>
                      <a:endParaRPr lang="pl-P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49923"/>
                  </a:ext>
                </a:extLst>
              </a:tr>
            </a:tbl>
          </a:graphicData>
        </a:graphic>
      </p:graphicFrame>
      <p:graphicFrame>
        <p:nvGraphicFramePr>
          <p:cNvPr id="20" name="Tabela 18">
            <a:extLst>
              <a:ext uri="{FF2B5EF4-FFF2-40B4-BE49-F238E27FC236}">
                <a16:creationId xmlns:a16="http://schemas.microsoft.com/office/drawing/2014/main" id="{0F8E5DE2-D668-4C04-B343-FA4F3C75DC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513516"/>
              </p:ext>
            </p:extLst>
          </p:nvPr>
        </p:nvGraphicFramePr>
        <p:xfrm>
          <a:off x="738230" y="1810702"/>
          <a:ext cx="10615570" cy="1326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152">
                  <a:extLst>
                    <a:ext uri="{9D8B030D-6E8A-4147-A177-3AD203B41FA5}">
                      <a16:colId xmlns:a16="http://schemas.microsoft.com/office/drawing/2014/main" val="1017950784"/>
                    </a:ext>
                  </a:extLst>
                </a:gridCol>
                <a:gridCol w="7377418">
                  <a:extLst>
                    <a:ext uri="{9D8B030D-6E8A-4147-A177-3AD203B41FA5}">
                      <a16:colId xmlns:a16="http://schemas.microsoft.com/office/drawing/2014/main" val="2189299620"/>
                    </a:ext>
                  </a:extLst>
                </a:gridCol>
              </a:tblGrid>
              <a:tr h="1326781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3. Chain </a:t>
                      </a:r>
                      <a:r>
                        <a:rPr lang="pl-PL" sz="4000" dirty="0" err="1"/>
                        <a:t>drill</a:t>
                      </a:r>
                      <a:endParaRPr lang="pl-PL" sz="400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To </a:t>
                      </a:r>
                      <a:r>
                        <a:rPr lang="pl-PL" sz="4000" dirty="0" err="1"/>
                        <a:t>make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students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ask</a:t>
                      </a:r>
                      <a:r>
                        <a:rPr lang="pl-PL" sz="4000" dirty="0"/>
                        <a:t> and </a:t>
                      </a:r>
                      <a:r>
                        <a:rPr lang="pl-PL" sz="4000" dirty="0" err="1"/>
                        <a:t>answer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questions</a:t>
                      </a:r>
                      <a:r>
                        <a:rPr lang="pl-PL" sz="4000" dirty="0"/>
                        <a:t> with </a:t>
                      </a:r>
                      <a:r>
                        <a:rPr lang="pl-PL" sz="4000" dirty="0" err="1"/>
                        <a:t>each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other</a:t>
                      </a:r>
                      <a:endParaRPr lang="pl-PL" sz="4000" dirty="0"/>
                    </a:p>
                  </a:txBody>
                  <a:tcPr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49923"/>
                  </a:ext>
                </a:extLst>
              </a:tr>
            </a:tbl>
          </a:graphicData>
        </a:graphic>
      </p:graphicFrame>
      <p:graphicFrame>
        <p:nvGraphicFramePr>
          <p:cNvPr id="22" name="Tabela 22">
            <a:extLst>
              <a:ext uri="{FF2B5EF4-FFF2-40B4-BE49-F238E27FC236}">
                <a16:creationId xmlns:a16="http://schemas.microsoft.com/office/drawing/2014/main" id="{4DE6D429-6D46-4C10-84C5-30F7FD731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404600"/>
              </p:ext>
            </p:extLst>
          </p:nvPr>
        </p:nvGraphicFramePr>
        <p:xfrm>
          <a:off x="738230" y="3428999"/>
          <a:ext cx="10615570" cy="1663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319">
                  <a:extLst>
                    <a:ext uri="{9D8B030D-6E8A-4147-A177-3AD203B41FA5}">
                      <a16:colId xmlns:a16="http://schemas.microsoft.com/office/drawing/2014/main" val="1139500297"/>
                    </a:ext>
                  </a:extLst>
                </a:gridCol>
                <a:gridCol w="7352251">
                  <a:extLst>
                    <a:ext uri="{9D8B030D-6E8A-4147-A177-3AD203B41FA5}">
                      <a16:colId xmlns:a16="http://schemas.microsoft.com/office/drawing/2014/main" val="581325484"/>
                    </a:ext>
                  </a:extLst>
                </a:gridCol>
              </a:tblGrid>
              <a:tr h="1663118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4. </a:t>
                      </a:r>
                      <a:r>
                        <a:rPr lang="pl-PL" sz="4000" dirty="0" err="1"/>
                        <a:t>Dialogue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memorization</a:t>
                      </a:r>
                      <a:endParaRPr lang="pl-PL" sz="400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600" dirty="0" err="1"/>
                        <a:t>Students</a:t>
                      </a:r>
                      <a:r>
                        <a:rPr lang="pl-PL" sz="2600" dirty="0"/>
                        <a:t> </a:t>
                      </a:r>
                      <a:r>
                        <a:rPr lang="pl-PL" sz="2600" dirty="0" err="1"/>
                        <a:t>take</a:t>
                      </a:r>
                      <a:r>
                        <a:rPr lang="pl-PL" sz="2600" dirty="0"/>
                        <a:t> the role of one person in the </a:t>
                      </a:r>
                      <a:r>
                        <a:rPr lang="pl-PL" sz="2600" dirty="0" err="1"/>
                        <a:t>dialogue</a:t>
                      </a:r>
                      <a:r>
                        <a:rPr lang="pl-PL" sz="2600" dirty="0"/>
                        <a:t> and the </a:t>
                      </a:r>
                      <a:r>
                        <a:rPr lang="pl-PL" sz="2600" dirty="0" err="1"/>
                        <a:t>theacher</a:t>
                      </a:r>
                      <a:r>
                        <a:rPr lang="pl-PL" sz="2600" dirty="0"/>
                        <a:t> the </a:t>
                      </a:r>
                      <a:r>
                        <a:rPr lang="pl-PL" sz="2600" dirty="0" err="1"/>
                        <a:t>other</a:t>
                      </a:r>
                      <a:r>
                        <a:rPr lang="pl-PL" sz="2600" dirty="0"/>
                        <a:t>.</a:t>
                      </a:r>
                    </a:p>
                    <a:p>
                      <a:r>
                        <a:rPr lang="pl-PL" sz="2600" dirty="0"/>
                        <a:t>Switch </a:t>
                      </a:r>
                      <a:r>
                        <a:rPr lang="pl-PL" sz="2600" dirty="0" err="1"/>
                        <a:t>roles</a:t>
                      </a:r>
                      <a:r>
                        <a:rPr lang="pl-PL" sz="2600" dirty="0"/>
                        <a:t> and </a:t>
                      </a:r>
                      <a:r>
                        <a:rPr lang="pl-PL" sz="2600" dirty="0" err="1"/>
                        <a:t>memorize</a:t>
                      </a:r>
                      <a:r>
                        <a:rPr lang="pl-PL" sz="2600" dirty="0"/>
                        <a:t> the </a:t>
                      </a:r>
                      <a:r>
                        <a:rPr lang="pl-PL" sz="2600" dirty="0" err="1"/>
                        <a:t>other</a:t>
                      </a:r>
                      <a:r>
                        <a:rPr lang="pl-PL" sz="2600" dirty="0"/>
                        <a:t> </a:t>
                      </a:r>
                      <a:r>
                        <a:rPr lang="pl-PL" sz="2600" dirty="0" err="1"/>
                        <a:t>person’s</a:t>
                      </a:r>
                      <a:r>
                        <a:rPr lang="pl-PL" sz="2600" dirty="0"/>
                        <a:t> part</a:t>
                      </a:r>
                      <a:r>
                        <a:rPr lang="pl-PL" sz="2500" dirty="0"/>
                        <a:t>.</a:t>
                      </a:r>
                    </a:p>
                  </a:txBody>
                  <a:tcPr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508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105076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1239D2-8645-4D8D-A128-55F20EBC7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/>
              <a:t>ALM </a:t>
            </a:r>
            <a:r>
              <a:rPr lang="pl-PL" sz="6000" b="1" dirty="0" err="1"/>
              <a:t>techniques</a:t>
            </a:r>
            <a:endParaRPr lang="pl-PL" sz="6000" b="1" dirty="0"/>
          </a:p>
        </p:txBody>
      </p:sp>
      <p:graphicFrame>
        <p:nvGraphicFramePr>
          <p:cNvPr id="18" name="Tabela 18">
            <a:extLst>
              <a:ext uri="{FF2B5EF4-FFF2-40B4-BE49-F238E27FC236}">
                <a16:creationId xmlns:a16="http://schemas.microsoft.com/office/drawing/2014/main" id="{888CF2C7-D82F-46A4-9ECE-035C43C494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8231" y="1825625"/>
          <a:ext cx="1061557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785">
                  <a:extLst>
                    <a:ext uri="{9D8B030D-6E8A-4147-A177-3AD203B41FA5}">
                      <a16:colId xmlns:a16="http://schemas.microsoft.com/office/drawing/2014/main" val="1017950784"/>
                    </a:ext>
                  </a:extLst>
                </a:gridCol>
                <a:gridCol w="5307785">
                  <a:extLst>
                    <a:ext uri="{9D8B030D-6E8A-4147-A177-3AD203B41FA5}">
                      <a16:colId xmlns:a16="http://schemas.microsoft.com/office/drawing/2014/main" val="2189299620"/>
                    </a:ext>
                  </a:extLst>
                </a:gridCol>
              </a:tblGrid>
              <a:tr h="1093744">
                <a:tc>
                  <a:txBody>
                    <a:bodyPr/>
                    <a:lstStyle/>
                    <a:p>
                      <a:r>
                        <a:rPr lang="pl-PL" sz="4000" dirty="0"/>
                        <a:t>1. </a:t>
                      </a:r>
                      <a:r>
                        <a:rPr lang="pl-PL" sz="4000" dirty="0" err="1"/>
                        <a:t>Repetition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drill</a:t>
                      </a:r>
                      <a:endParaRPr lang="pl-P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dirty="0" err="1"/>
                        <a:t>Students</a:t>
                      </a:r>
                      <a:r>
                        <a:rPr lang="pl-PL" sz="4000" dirty="0"/>
                        <a:t> </a:t>
                      </a:r>
                      <a:r>
                        <a:rPr lang="pl-PL" sz="4000" dirty="0" err="1"/>
                        <a:t>repeat</a:t>
                      </a:r>
                      <a:r>
                        <a:rPr lang="pl-PL" sz="4000" dirty="0"/>
                        <a:t> out </a:t>
                      </a:r>
                      <a:r>
                        <a:rPr lang="pl-PL" sz="4000" dirty="0" err="1"/>
                        <a:t>loud</a:t>
                      </a:r>
                      <a:r>
                        <a:rPr lang="pl-PL" sz="4000" dirty="0"/>
                        <a:t> with the </a:t>
                      </a:r>
                      <a:r>
                        <a:rPr lang="pl-PL" sz="4000" dirty="0" err="1"/>
                        <a:t>teacher</a:t>
                      </a:r>
                      <a:endParaRPr lang="pl-P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49923"/>
                  </a:ext>
                </a:extLst>
              </a:tr>
            </a:tbl>
          </a:graphicData>
        </a:graphic>
      </p:graphicFrame>
      <p:graphicFrame>
        <p:nvGraphicFramePr>
          <p:cNvPr id="20" name="Tabela 18">
            <a:extLst>
              <a:ext uri="{FF2B5EF4-FFF2-40B4-BE49-F238E27FC236}">
                <a16:creationId xmlns:a16="http://schemas.microsoft.com/office/drawing/2014/main" id="{0F8E5DE2-D668-4C04-B343-FA4F3C75DC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47299"/>
              </p:ext>
            </p:extLst>
          </p:nvPr>
        </p:nvGraphicFramePr>
        <p:xfrm>
          <a:off x="738230" y="1810702"/>
          <a:ext cx="10615570" cy="1326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152">
                  <a:extLst>
                    <a:ext uri="{9D8B030D-6E8A-4147-A177-3AD203B41FA5}">
                      <a16:colId xmlns:a16="http://schemas.microsoft.com/office/drawing/2014/main" val="1017950784"/>
                    </a:ext>
                  </a:extLst>
                </a:gridCol>
                <a:gridCol w="7377418">
                  <a:extLst>
                    <a:ext uri="{9D8B030D-6E8A-4147-A177-3AD203B41FA5}">
                      <a16:colId xmlns:a16="http://schemas.microsoft.com/office/drawing/2014/main" val="2189299620"/>
                    </a:ext>
                  </a:extLst>
                </a:gridCol>
              </a:tblGrid>
              <a:tr h="1326781">
                <a:tc>
                  <a:txBody>
                    <a:bodyPr/>
                    <a:lstStyle/>
                    <a:p>
                      <a:pPr algn="ctr"/>
                      <a:r>
                        <a:rPr lang="pl-PL" sz="3500" dirty="0"/>
                        <a:t>5. Single-slot </a:t>
                      </a:r>
                      <a:r>
                        <a:rPr lang="pl-PL" sz="3500" dirty="0" err="1"/>
                        <a:t>substitution</a:t>
                      </a:r>
                      <a:r>
                        <a:rPr lang="pl-PL" sz="3500" dirty="0"/>
                        <a:t> </a:t>
                      </a:r>
                      <a:r>
                        <a:rPr lang="pl-PL" sz="3500" dirty="0" err="1"/>
                        <a:t>drill</a:t>
                      </a:r>
                      <a:endParaRPr lang="pl-PL" sz="350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/>
                        <a:t>The </a:t>
                      </a:r>
                      <a:r>
                        <a:rPr lang="pl-PL" sz="2500" dirty="0" err="1"/>
                        <a:t>teacher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gives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students</a:t>
                      </a:r>
                      <a:r>
                        <a:rPr lang="pl-PL" sz="2500" dirty="0"/>
                        <a:t> a </a:t>
                      </a:r>
                      <a:r>
                        <a:rPr lang="pl-PL" sz="2500" dirty="0" err="1"/>
                        <a:t>line</a:t>
                      </a:r>
                      <a:r>
                        <a:rPr lang="pl-PL" sz="2500" dirty="0"/>
                        <a:t> from a </a:t>
                      </a:r>
                      <a:r>
                        <a:rPr lang="pl-PL" sz="2500" dirty="0" err="1"/>
                        <a:t>conversation</a:t>
                      </a:r>
                      <a:r>
                        <a:rPr lang="pl-PL" sz="2500" dirty="0"/>
                        <a:t>, </a:t>
                      </a:r>
                      <a:r>
                        <a:rPr lang="pl-PL" sz="2500" dirty="0" err="1"/>
                        <a:t>then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substitutes</a:t>
                      </a:r>
                      <a:r>
                        <a:rPr lang="pl-PL" sz="2500" dirty="0"/>
                        <a:t> with the </a:t>
                      </a:r>
                      <a:r>
                        <a:rPr lang="pl-PL" sz="2500" dirty="0" err="1"/>
                        <a:t>given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word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into</a:t>
                      </a:r>
                      <a:r>
                        <a:rPr lang="pl-PL" sz="2500" dirty="0"/>
                        <a:t> the </a:t>
                      </a:r>
                      <a:r>
                        <a:rPr lang="pl-PL" sz="2500" dirty="0" err="1"/>
                        <a:t>sentence</a:t>
                      </a:r>
                      <a:r>
                        <a:rPr lang="pl-PL" sz="2500" dirty="0"/>
                        <a:t> in the </a:t>
                      </a:r>
                      <a:r>
                        <a:rPr lang="pl-PL" sz="2500" dirty="0" err="1"/>
                        <a:t>correct</a:t>
                      </a:r>
                      <a:r>
                        <a:rPr lang="pl-PL" sz="2500" dirty="0"/>
                        <a:t> place.</a:t>
                      </a:r>
                    </a:p>
                  </a:txBody>
                  <a:tcPr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49923"/>
                  </a:ext>
                </a:extLst>
              </a:tr>
            </a:tbl>
          </a:graphicData>
        </a:graphic>
      </p:graphicFrame>
      <p:graphicFrame>
        <p:nvGraphicFramePr>
          <p:cNvPr id="22" name="Tabela 22">
            <a:extLst>
              <a:ext uri="{FF2B5EF4-FFF2-40B4-BE49-F238E27FC236}">
                <a16:creationId xmlns:a16="http://schemas.microsoft.com/office/drawing/2014/main" id="{4DE6D429-6D46-4C10-84C5-30F7FD731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679612"/>
              </p:ext>
            </p:extLst>
          </p:nvPr>
        </p:nvGraphicFramePr>
        <p:xfrm>
          <a:off x="738230" y="3428999"/>
          <a:ext cx="1061557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319">
                  <a:extLst>
                    <a:ext uri="{9D8B030D-6E8A-4147-A177-3AD203B41FA5}">
                      <a16:colId xmlns:a16="http://schemas.microsoft.com/office/drawing/2014/main" val="1139500297"/>
                    </a:ext>
                  </a:extLst>
                </a:gridCol>
                <a:gridCol w="7352251">
                  <a:extLst>
                    <a:ext uri="{9D8B030D-6E8A-4147-A177-3AD203B41FA5}">
                      <a16:colId xmlns:a16="http://schemas.microsoft.com/office/drawing/2014/main" val="581325484"/>
                    </a:ext>
                  </a:extLst>
                </a:gridCol>
              </a:tblGrid>
              <a:tr h="1663118">
                <a:tc>
                  <a:txBody>
                    <a:bodyPr/>
                    <a:lstStyle/>
                    <a:p>
                      <a:pPr algn="ctr"/>
                      <a:r>
                        <a:rPr lang="pl-PL" sz="3500" dirty="0"/>
                        <a:t>6. </a:t>
                      </a:r>
                      <a:r>
                        <a:rPr lang="pl-PL" sz="3500" dirty="0" err="1"/>
                        <a:t>Multiple</a:t>
                      </a:r>
                      <a:r>
                        <a:rPr lang="pl-PL" sz="3500" dirty="0"/>
                        <a:t>-slot </a:t>
                      </a:r>
                      <a:r>
                        <a:rPr lang="pl-PL" sz="3500" dirty="0" err="1"/>
                        <a:t>substitution</a:t>
                      </a:r>
                      <a:r>
                        <a:rPr lang="pl-PL" sz="3500" dirty="0"/>
                        <a:t> </a:t>
                      </a:r>
                      <a:r>
                        <a:rPr lang="pl-PL" sz="3500" dirty="0" err="1"/>
                        <a:t>drills</a:t>
                      </a:r>
                      <a:endParaRPr lang="pl-PL" sz="350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500" dirty="0" err="1"/>
                        <a:t>That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is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similar</a:t>
                      </a:r>
                      <a:r>
                        <a:rPr lang="pl-PL" sz="2500" dirty="0"/>
                        <a:t> to a single-slot </a:t>
                      </a:r>
                      <a:r>
                        <a:rPr lang="pl-PL" sz="2500" dirty="0" err="1"/>
                        <a:t>substitution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drill</a:t>
                      </a:r>
                      <a:r>
                        <a:rPr lang="pl-PL" sz="2500" dirty="0"/>
                        <a:t>, </a:t>
                      </a:r>
                      <a:r>
                        <a:rPr lang="pl-PL" sz="2500" dirty="0" err="1"/>
                        <a:t>however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more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words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are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fitted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into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different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slots</a:t>
                      </a:r>
                      <a:r>
                        <a:rPr lang="pl-PL" sz="2500" dirty="0"/>
                        <a:t> in the </a:t>
                      </a:r>
                      <a:r>
                        <a:rPr lang="pl-PL" sz="2500" dirty="0" err="1"/>
                        <a:t>dialogue</a:t>
                      </a:r>
                      <a:r>
                        <a:rPr lang="pl-PL" sz="2500" dirty="0"/>
                        <a:t>.</a:t>
                      </a:r>
                    </a:p>
                  </a:txBody>
                  <a:tcPr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508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0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1239D2-8645-4D8D-A128-55F20EBC7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/>
              <a:t>ALM </a:t>
            </a:r>
            <a:r>
              <a:rPr lang="pl-PL" sz="6000" b="1" dirty="0" err="1"/>
              <a:t>techniques</a:t>
            </a:r>
            <a:endParaRPr lang="pl-PL" sz="6000" b="1" dirty="0"/>
          </a:p>
        </p:txBody>
      </p:sp>
      <p:graphicFrame>
        <p:nvGraphicFramePr>
          <p:cNvPr id="20" name="Tabela 18">
            <a:extLst>
              <a:ext uri="{FF2B5EF4-FFF2-40B4-BE49-F238E27FC236}">
                <a16:creationId xmlns:a16="http://schemas.microsoft.com/office/drawing/2014/main" id="{0F8E5DE2-D668-4C04-B343-FA4F3C75DC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904078"/>
              </p:ext>
            </p:extLst>
          </p:nvPr>
        </p:nvGraphicFramePr>
        <p:xfrm>
          <a:off x="738231" y="2472874"/>
          <a:ext cx="10615570" cy="1326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152">
                  <a:extLst>
                    <a:ext uri="{9D8B030D-6E8A-4147-A177-3AD203B41FA5}">
                      <a16:colId xmlns:a16="http://schemas.microsoft.com/office/drawing/2014/main" val="1017950784"/>
                    </a:ext>
                  </a:extLst>
                </a:gridCol>
                <a:gridCol w="7377418">
                  <a:extLst>
                    <a:ext uri="{9D8B030D-6E8A-4147-A177-3AD203B41FA5}">
                      <a16:colId xmlns:a16="http://schemas.microsoft.com/office/drawing/2014/main" val="2189299620"/>
                    </a:ext>
                  </a:extLst>
                </a:gridCol>
              </a:tblGrid>
              <a:tr h="1326781">
                <a:tc>
                  <a:txBody>
                    <a:bodyPr/>
                    <a:lstStyle/>
                    <a:p>
                      <a:pPr algn="ctr"/>
                      <a:r>
                        <a:rPr lang="pl-PL" sz="3500" dirty="0"/>
                        <a:t>7. </a:t>
                      </a:r>
                      <a:r>
                        <a:rPr lang="pl-PL" sz="3500" dirty="0" err="1"/>
                        <a:t>Use</a:t>
                      </a:r>
                      <a:r>
                        <a:rPr lang="pl-PL" sz="3500" dirty="0"/>
                        <a:t> </a:t>
                      </a:r>
                      <a:r>
                        <a:rPr lang="pl-PL" sz="3500" dirty="0" err="1"/>
                        <a:t>minimal</a:t>
                      </a:r>
                      <a:r>
                        <a:rPr lang="pl-PL" sz="3500" dirty="0"/>
                        <a:t>  </a:t>
                      </a:r>
                      <a:r>
                        <a:rPr lang="pl-PL" sz="3500" dirty="0" err="1"/>
                        <a:t>pairs</a:t>
                      </a:r>
                      <a:r>
                        <a:rPr lang="pl-PL" sz="3500" dirty="0"/>
                        <a:t> of </a:t>
                      </a:r>
                      <a:r>
                        <a:rPr lang="pl-PL" sz="3500" dirty="0" err="1"/>
                        <a:t>words</a:t>
                      </a:r>
                      <a:endParaRPr lang="pl-PL" sz="3500" dirty="0"/>
                    </a:p>
                  </a:txBody>
                  <a:tcP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/>
                        <a:t>The </a:t>
                      </a:r>
                      <a:r>
                        <a:rPr lang="pl-PL" sz="2500" dirty="0" err="1"/>
                        <a:t>teacher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chooses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pairs</a:t>
                      </a:r>
                      <a:r>
                        <a:rPr lang="pl-PL" sz="2500" dirty="0"/>
                        <a:t> of </a:t>
                      </a:r>
                      <a:r>
                        <a:rPr lang="pl-PL" sz="2500" dirty="0" err="1"/>
                        <a:t>words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which</a:t>
                      </a:r>
                      <a:r>
                        <a:rPr lang="pl-PL" sz="2500" dirty="0"/>
                        <a:t> </a:t>
                      </a:r>
                      <a:r>
                        <a:rPr lang="pl-PL" sz="2500" dirty="0" err="1"/>
                        <a:t>differ</a:t>
                      </a:r>
                      <a:r>
                        <a:rPr lang="pl-PL" sz="2500" dirty="0"/>
                        <a:t> in </a:t>
                      </a:r>
                      <a:r>
                        <a:rPr lang="pl-PL" sz="2500" dirty="0" err="1"/>
                        <a:t>only</a:t>
                      </a:r>
                      <a:r>
                        <a:rPr lang="pl-PL" sz="2500" dirty="0"/>
                        <a:t> one </a:t>
                      </a:r>
                      <a:r>
                        <a:rPr lang="pl-PL" sz="2500" dirty="0" err="1"/>
                        <a:t>sound</a:t>
                      </a:r>
                      <a:r>
                        <a:rPr lang="pl-PL" sz="2500" dirty="0"/>
                        <a:t> for </a:t>
                      </a:r>
                      <a:r>
                        <a:rPr lang="pl-PL" sz="2500" dirty="0" err="1"/>
                        <a:t>example</a:t>
                      </a:r>
                      <a:r>
                        <a:rPr lang="pl-PL" sz="2500" dirty="0"/>
                        <a:t>: </a:t>
                      </a:r>
                      <a:r>
                        <a:rPr lang="pl-PL" sz="2500" dirty="0" err="1"/>
                        <a:t>ship</a:t>
                      </a:r>
                      <a:r>
                        <a:rPr lang="pl-PL" sz="2500" dirty="0"/>
                        <a:t>/</a:t>
                      </a:r>
                      <a:r>
                        <a:rPr lang="pl-PL" sz="2500" dirty="0" err="1"/>
                        <a:t>sheep</a:t>
                      </a:r>
                      <a:r>
                        <a:rPr lang="pl-PL" sz="2500" dirty="0"/>
                        <a:t>.</a:t>
                      </a:r>
                    </a:p>
                  </a:txBody>
                  <a:tcPr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49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107139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E8D9A-8BE2-4E52-9735-1E6AE2E1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4303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/>
              <a:t>ADVATNAGES OF ALM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94117A9-58AE-48BC-B7CD-977E9003DF60}"/>
              </a:ext>
            </a:extLst>
          </p:cNvPr>
          <p:cNvSpPr txBox="1"/>
          <p:nvPr/>
        </p:nvSpPr>
        <p:spPr>
          <a:xfrm>
            <a:off x="1366735" y="1416342"/>
            <a:ext cx="99059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500" dirty="0"/>
              <a:t>1. The </a:t>
            </a:r>
            <a:r>
              <a:rPr lang="pl-PL" sz="3500" dirty="0" err="1"/>
              <a:t>first</a:t>
            </a:r>
            <a:r>
              <a:rPr lang="pl-PL" sz="3500" dirty="0"/>
              <a:t> </a:t>
            </a:r>
            <a:r>
              <a:rPr lang="pl-PL" sz="3500" dirty="0" err="1"/>
              <a:t>language</a:t>
            </a:r>
            <a:r>
              <a:rPr lang="pl-PL" sz="3500" dirty="0"/>
              <a:t> learning </a:t>
            </a:r>
            <a:r>
              <a:rPr lang="pl-PL" sz="3500" dirty="0" err="1"/>
              <a:t>method</a:t>
            </a:r>
            <a:r>
              <a:rPr lang="pl-PL" sz="3500" dirty="0"/>
              <a:t> </a:t>
            </a:r>
            <a:r>
              <a:rPr lang="pl-PL" sz="3500" dirty="0" err="1"/>
              <a:t>which</a:t>
            </a:r>
            <a:r>
              <a:rPr lang="pl-PL" sz="3500" dirty="0"/>
              <a:t> </a:t>
            </a:r>
            <a:r>
              <a:rPr lang="pl-PL" sz="3500" dirty="0" err="1"/>
              <a:t>is</a:t>
            </a:r>
            <a:r>
              <a:rPr lang="pl-PL" sz="3500" dirty="0"/>
              <a:t> </a:t>
            </a:r>
            <a:r>
              <a:rPr lang="pl-PL" sz="3500" dirty="0" err="1"/>
              <a:t>grounded</a:t>
            </a:r>
            <a:r>
              <a:rPr lang="pl-PL" sz="3500" dirty="0"/>
              <a:t> on a solid </a:t>
            </a:r>
            <a:r>
              <a:rPr lang="pl-PL" sz="3500" dirty="0" err="1"/>
              <a:t>theory</a:t>
            </a:r>
            <a:r>
              <a:rPr lang="pl-PL" sz="3500" dirty="0"/>
              <a:t> of </a:t>
            </a:r>
            <a:r>
              <a:rPr lang="pl-PL" sz="3500" dirty="0" err="1"/>
              <a:t>language</a:t>
            </a:r>
            <a:r>
              <a:rPr lang="pl-PL" sz="3500" dirty="0"/>
              <a:t> learning.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3D46A80-F10C-440B-845E-3D89D001BB19}"/>
              </a:ext>
            </a:extLst>
          </p:cNvPr>
          <p:cNvSpPr txBox="1"/>
          <p:nvPr/>
        </p:nvSpPr>
        <p:spPr>
          <a:xfrm>
            <a:off x="1284438" y="2745798"/>
            <a:ext cx="92128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500" dirty="0"/>
              <a:t>2. It </a:t>
            </a:r>
            <a:r>
              <a:rPr lang="pl-PL" sz="3500" dirty="0" err="1"/>
              <a:t>emphasizes</a:t>
            </a:r>
            <a:r>
              <a:rPr lang="pl-PL" sz="3500" dirty="0"/>
              <a:t> the </a:t>
            </a:r>
            <a:r>
              <a:rPr lang="pl-PL" sz="3500" dirty="0" err="1"/>
              <a:t>cultural</a:t>
            </a:r>
            <a:r>
              <a:rPr lang="pl-PL" sz="3500" dirty="0"/>
              <a:t> </a:t>
            </a:r>
            <a:r>
              <a:rPr lang="pl-PL" sz="3500" dirty="0" err="1"/>
              <a:t>traits</a:t>
            </a:r>
            <a:r>
              <a:rPr lang="pl-PL" sz="3500" dirty="0"/>
              <a:t> of the target </a:t>
            </a:r>
            <a:r>
              <a:rPr lang="pl-PL" sz="3500" dirty="0" err="1"/>
              <a:t>language</a:t>
            </a:r>
            <a:r>
              <a:rPr lang="pl-PL" sz="3500" dirty="0"/>
              <a:t>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AA547A6-AF68-4A64-A5D2-4737DCFC09C5}"/>
              </a:ext>
            </a:extLst>
          </p:cNvPr>
          <p:cNvSpPr txBox="1"/>
          <p:nvPr/>
        </p:nvSpPr>
        <p:spPr>
          <a:xfrm>
            <a:off x="1284438" y="5219742"/>
            <a:ext cx="974322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500" dirty="0"/>
              <a:t>4. It </a:t>
            </a:r>
            <a:r>
              <a:rPr lang="pl-PL" sz="3500" dirty="0" err="1"/>
              <a:t>is</a:t>
            </a:r>
            <a:r>
              <a:rPr lang="pl-PL" sz="3500" dirty="0"/>
              <a:t> </a:t>
            </a:r>
            <a:r>
              <a:rPr lang="pl-PL" sz="3500" dirty="0" err="1"/>
              <a:t>possible</a:t>
            </a:r>
            <a:r>
              <a:rPr lang="pl-PL" sz="3500" dirty="0"/>
              <a:t> to </a:t>
            </a:r>
            <a:r>
              <a:rPr lang="pl-PL" sz="3500" dirty="0" err="1"/>
              <a:t>teach</a:t>
            </a:r>
            <a:r>
              <a:rPr lang="pl-PL" sz="3500" dirty="0"/>
              <a:t> </a:t>
            </a:r>
            <a:r>
              <a:rPr lang="pl-PL" sz="3500" dirty="0" err="1"/>
              <a:t>large</a:t>
            </a:r>
            <a:r>
              <a:rPr lang="pl-PL" sz="3500" dirty="0"/>
              <a:t> </a:t>
            </a:r>
            <a:r>
              <a:rPr lang="pl-PL" sz="3500" dirty="0" err="1"/>
              <a:t>groups</a:t>
            </a:r>
            <a:r>
              <a:rPr lang="pl-PL" sz="3500" dirty="0"/>
              <a:t> of </a:t>
            </a:r>
            <a:r>
              <a:rPr lang="pl-PL" sz="3500" dirty="0" err="1"/>
              <a:t>students</a:t>
            </a:r>
            <a:r>
              <a:rPr lang="pl-PL" sz="3500" dirty="0"/>
              <a:t>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A603312A-0E8C-4324-9296-598E59EE62E9}"/>
              </a:ext>
            </a:extLst>
          </p:cNvPr>
          <p:cNvSpPr txBox="1"/>
          <p:nvPr/>
        </p:nvSpPr>
        <p:spPr>
          <a:xfrm>
            <a:off x="1284438" y="3934840"/>
            <a:ext cx="90208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500" dirty="0"/>
              <a:t>3. It </a:t>
            </a:r>
            <a:r>
              <a:rPr lang="pl-PL" sz="3500" dirty="0" err="1"/>
              <a:t>provides</a:t>
            </a:r>
            <a:r>
              <a:rPr lang="pl-PL" sz="3500" dirty="0"/>
              <a:t> the </a:t>
            </a:r>
            <a:r>
              <a:rPr lang="pl-PL" sz="3500" dirty="0" err="1"/>
              <a:t>opportunity</a:t>
            </a:r>
            <a:r>
              <a:rPr lang="pl-PL" sz="3500" dirty="0"/>
              <a:t> to </a:t>
            </a:r>
            <a:r>
              <a:rPr lang="pl-PL" sz="3500" dirty="0" err="1"/>
              <a:t>learn</a:t>
            </a:r>
            <a:r>
              <a:rPr lang="pl-PL" sz="3500" dirty="0"/>
              <a:t> the </a:t>
            </a:r>
            <a:r>
              <a:rPr lang="pl-PL" sz="3500" dirty="0" err="1"/>
              <a:t>correct</a:t>
            </a:r>
            <a:r>
              <a:rPr lang="pl-PL" sz="3500" dirty="0"/>
              <a:t> </a:t>
            </a:r>
            <a:r>
              <a:rPr lang="pl-PL" sz="3500" dirty="0" err="1"/>
              <a:t>pronunciation</a:t>
            </a:r>
            <a:r>
              <a:rPr lang="pl-PL" sz="3500" dirty="0"/>
              <a:t> and </a:t>
            </a:r>
            <a:r>
              <a:rPr lang="pl-PL" sz="3500" dirty="0" err="1"/>
              <a:t>structure</a:t>
            </a:r>
            <a:r>
              <a:rPr lang="pl-PL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9515080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EA46E7-3E82-4749-84AD-A779028E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/>
              <a:t>DISADVANTAGES OF ALM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ECFC30-6C2B-4F8B-A2DB-DDEDB3DD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696" y="2137266"/>
            <a:ext cx="10515600" cy="733277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dirty="0"/>
              <a:t>1. The </a:t>
            </a:r>
            <a:r>
              <a:rPr lang="pl-PL" sz="3000" dirty="0" err="1"/>
              <a:t>theoretical</a:t>
            </a:r>
            <a:r>
              <a:rPr lang="pl-PL" sz="3000" dirty="0"/>
              <a:t> </a:t>
            </a:r>
            <a:r>
              <a:rPr lang="pl-PL" sz="3000" dirty="0" err="1"/>
              <a:t>foundation</a:t>
            </a:r>
            <a:r>
              <a:rPr lang="pl-PL" sz="3000" dirty="0"/>
              <a:t> </a:t>
            </a:r>
            <a:r>
              <a:rPr lang="pl-PL" sz="3000" dirty="0" err="1"/>
              <a:t>suffers</a:t>
            </a:r>
            <a:r>
              <a:rPr lang="pl-PL" sz="3000" dirty="0"/>
              <a:t> from </a:t>
            </a:r>
            <a:r>
              <a:rPr lang="pl-PL" sz="3000" dirty="0" err="1"/>
              <a:t>inadequacy</a:t>
            </a:r>
            <a:r>
              <a:rPr lang="pl-PL" sz="3000" dirty="0"/>
              <a:t>.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C01EFF0F-1C1E-4731-AC4A-2CDB41551152}"/>
              </a:ext>
            </a:extLst>
          </p:cNvPr>
          <p:cNvSpPr txBox="1">
            <a:spLocks/>
          </p:cNvSpPr>
          <p:nvPr/>
        </p:nvSpPr>
        <p:spPr>
          <a:xfrm>
            <a:off x="1377696" y="3071202"/>
            <a:ext cx="9457944" cy="11337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000" dirty="0"/>
              <a:t>2. A </a:t>
            </a:r>
            <a:r>
              <a:rPr lang="pl-PL" sz="3000" dirty="0" err="1"/>
              <a:t>mechanical</a:t>
            </a:r>
            <a:r>
              <a:rPr lang="pl-PL" sz="3000" dirty="0"/>
              <a:t> </a:t>
            </a:r>
            <a:r>
              <a:rPr lang="pl-PL" sz="3000" dirty="0" err="1"/>
              <a:t>method</a:t>
            </a:r>
            <a:r>
              <a:rPr lang="pl-PL" sz="3000" dirty="0"/>
              <a:t> </a:t>
            </a:r>
            <a:r>
              <a:rPr lang="pl-PL" sz="3000" dirty="0" err="1"/>
              <a:t>which</a:t>
            </a:r>
            <a:r>
              <a:rPr lang="pl-PL" sz="3000" dirty="0"/>
              <a:t> </a:t>
            </a:r>
            <a:r>
              <a:rPr lang="pl-PL" sz="3000" dirty="0" err="1"/>
              <a:t>demands</a:t>
            </a:r>
            <a:r>
              <a:rPr lang="pl-PL" sz="3000" dirty="0"/>
              <a:t> </a:t>
            </a:r>
            <a:r>
              <a:rPr lang="pl-PL" sz="3000" dirty="0" err="1"/>
              <a:t>pattern</a:t>
            </a:r>
            <a:r>
              <a:rPr lang="pl-PL" sz="3000" dirty="0"/>
              <a:t> </a:t>
            </a:r>
            <a:r>
              <a:rPr lang="pl-PL" sz="3000" dirty="0" err="1"/>
              <a:t>practice</a:t>
            </a:r>
            <a:r>
              <a:rPr lang="pl-PL" sz="3000" dirty="0"/>
              <a:t>, </a:t>
            </a:r>
            <a:r>
              <a:rPr lang="pl-PL" sz="3000" dirty="0" err="1"/>
              <a:t>drilling</a:t>
            </a:r>
            <a:r>
              <a:rPr lang="pl-PL" sz="3000" dirty="0"/>
              <a:t>, </a:t>
            </a:r>
            <a:r>
              <a:rPr lang="pl-PL" sz="3000" dirty="0" err="1"/>
              <a:t>memorization</a:t>
            </a:r>
            <a:r>
              <a:rPr lang="pl-PL" sz="3000" dirty="0"/>
              <a:t>. 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44A3AE5-CA6A-4F5A-BE92-8AD3D10EEB0D}"/>
              </a:ext>
            </a:extLst>
          </p:cNvPr>
          <p:cNvSpPr txBox="1">
            <a:spLocks/>
          </p:cNvSpPr>
          <p:nvPr/>
        </p:nvSpPr>
        <p:spPr>
          <a:xfrm>
            <a:off x="1377696" y="4266669"/>
            <a:ext cx="9284208" cy="9175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000" dirty="0"/>
              <a:t>3. A </a:t>
            </a:r>
            <a:r>
              <a:rPr lang="pl-PL" sz="3000" dirty="0" err="1"/>
              <a:t>teacher’s</a:t>
            </a:r>
            <a:r>
              <a:rPr lang="pl-PL" sz="3000" dirty="0"/>
              <a:t> </a:t>
            </a:r>
            <a:r>
              <a:rPr lang="pl-PL" sz="3000" dirty="0" err="1"/>
              <a:t>dominated</a:t>
            </a:r>
            <a:r>
              <a:rPr lang="pl-PL" sz="3000" dirty="0"/>
              <a:t> </a:t>
            </a:r>
            <a:r>
              <a:rPr lang="pl-PL" sz="3000" dirty="0" err="1"/>
              <a:t>method</a:t>
            </a:r>
            <a:r>
              <a:rPr lang="pl-PL" sz="3000" dirty="0"/>
              <a:t>.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9159740B-3973-406F-9F45-B4A9E26084DF}"/>
              </a:ext>
            </a:extLst>
          </p:cNvPr>
          <p:cNvSpPr txBox="1">
            <a:spLocks/>
          </p:cNvSpPr>
          <p:nvPr/>
        </p:nvSpPr>
        <p:spPr>
          <a:xfrm>
            <a:off x="1377696" y="5089067"/>
            <a:ext cx="9613392" cy="90759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000" dirty="0"/>
              <a:t>4. A </a:t>
            </a:r>
            <a:r>
              <a:rPr lang="pl-PL" sz="3000" dirty="0" err="1"/>
              <a:t>student’s</a:t>
            </a:r>
            <a:r>
              <a:rPr lang="pl-PL" sz="3000" dirty="0"/>
              <a:t> </a:t>
            </a:r>
            <a:r>
              <a:rPr lang="pl-PL" sz="3000" dirty="0" err="1"/>
              <a:t>passive</a:t>
            </a:r>
            <a:r>
              <a:rPr lang="pl-PL" sz="3000" dirty="0"/>
              <a:t> role. A student </a:t>
            </a:r>
            <a:r>
              <a:rPr lang="pl-PL" sz="3000" dirty="0" err="1"/>
              <a:t>has</a:t>
            </a:r>
            <a:r>
              <a:rPr lang="pl-PL" sz="3000" dirty="0"/>
              <a:t> a </a:t>
            </a:r>
            <a:r>
              <a:rPr lang="pl-PL" sz="3000" dirty="0" err="1"/>
              <a:t>little</a:t>
            </a:r>
            <a:r>
              <a:rPr lang="pl-PL" sz="3000" dirty="0"/>
              <a:t> </a:t>
            </a:r>
            <a:r>
              <a:rPr lang="pl-PL" sz="3000" dirty="0" err="1"/>
              <a:t>control</a:t>
            </a:r>
            <a:r>
              <a:rPr lang="pl-PL" sz="3000" dirty="0"/>
              <a:t> </a:t>
            </a:r>
            <a:r>
              <a:rPr lang="pl-PL" sz="3000" dirty="0" err="1"/>
              <a:t>over</a:t>
            </a:r>
            <a:r>
              <a:rPr lang="pl-PL" sz="3000" dirty="0"/>
              <a:t> </a:t>
            </a:r>
            <a:r>
              <a:rPr lang="pl-PL" sz="3000" dirty="0" err="1"/>
              <a:t>his</a:t>
            </a:r>
            <a:r>
              <a:rPr lang="pl-PL" sz="3000" dirty="0"/>
              <a:t> learning </a:t>
            </a:r>
            <a:r>
              <a:rPr lang="pl-PL" sz="3000" dirty="0" err="1"/>
              <a:t>process</a:t>
            </a:r>
            <a:r>
              <a:rPr lang="pl-PL" sz="3000" dirty="0"/>
              <a:t>.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AD4AA1D9-55F5-4DFA-AE83-D5DA38F48BB8}"/>
              </a:ext>
            </a:extLst>
          </p:cNvPr>
          <p:cNvSpPr txBox="1">
            <a:spLocks/>
          </p:cNvSpPr>
          <p:nvPr/>
        </p:nvSpPr>
        <p:spPr>
          <a:xfrm>
            <a:off x="838200" y="3894226"/>
            <a:ext cx="10515600" cy="744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5913399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EA46E7-3E82-4749-84AD-A779028EC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93087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/>
              <a:t>DISADVANTAGES OF ALM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ECFC30-6C2B-4F8B-A2DB-DDEDB3DD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056" y="1784731"/>
            <a:ext cx="8552688" cy="1201040"/>
          </a:xfrm>
          <a:noFill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3200" dirty="0"/>
              <a:t>5. It </a:t>
            </a:r>
            <a:r>
              <a:rPr lang="pl-PL" sz="3200" dirty="0" err="1"/>
              <a:t>does</a:t>
            </a:r>
            <a:r>
              <a:rPr lang="pl-PL" sz="3200" dirty="0"/>
              <a:t> not </a:t>
            </a:r>
            <a:r>
              <a:rPr lang="pl-PL" sz="3200" dirty="0" err="1"/>
              <a:t>put</a:t>
            </a:r>
            <a:r>
              <a:rPr lang="pl-PL" sz="3200" dirty="0"/>
              <a:t> </a:t>
            </a:r>
            <a:r>
              <a:rPr lang="pl-PL" sz="3200" dirty="0" err="1"/>
              <a:t>an</a:t>
            </a:r>
            <a:r>
              <a:rPr lang="pl-PL" sz="3200" dirty="0"/>
              <a:t> </a:t>
            </a:r>
            <a:r>
              <a:rPr lang="pl-PL" sz="3200" dirty="0" err="1"/>
              <a:t>equal</a:t>
            </a:r>
            <a:r>
              <a:rPr lang="pl-PL" sz="3200" dirty="0"/>
              <a:t> </a:t>
            </a:r>
            <a:r>
              <a:rPr lang="pl-PL" sz="3200" dirty="0" err="1"/>
              <a:t>emphasis</a:t>
            </a:r>
            <a:r>
              <a:rPr lang="pl-PL" sz="3200" dirty="0"/>
              <a:t> on the </a:t>
            </a:r>
            <a:r>
              <a:rPr lang="pl-PL" sz="3200" dirty="0" err="1"/>
              <a:t>four</a:t>
            </a:r>
            <a:r>
              <a:rPr lang="pl-PL" sz="3200" dirty="0"/>
              <a:t> </a:t>
            </a:r>
            <a:r>
              <a:rPr lang="pl-PL" sz="3200" dirty="0" err="1"/>
              <a:t>basic</a:t>
            </a:r>
            <a:r>
              <a:rPr lang="pl-PL" sz="3200" dirty="0"/>
              <a:t> </a:t>
            </a:r>
            <a:r>
              <a:rPr lang="pl-PL" sz="3200" dirty="0" err="1"/>
              <a:t>skills</a:t>
            </a:r>
            <a:r>
              <a:rPr lang="pl-PL" sz="3200" dirty="0"/>
              <a:t> (</a:t>
            </a:r>
            <a:r>
              <a:rPr lang="pl-PL" sz="3200" dirty="0" err="1"/>
              <a:t>listening</a:t>
            </a:r>
            <a:r>
              <a:rPr lang="pl-PL" sz="3200" dirty="0"/>
              <a:t>, </a:t>
            </a:r>
            <a:r>
              <a:rPr lang="pl-PL" sz="3200" dirty="0" err="1"/>
              <a:t>speaking</a:t>
            </a:r>
            <a:r>
              <a:rPr lang="pl-PL" sz="3200" dirty="0"/>
              <a:t>, </a:t>
            </a:r>
            <a:r>
              <a:rPr lang="pl-PL" sz="3200" dirty="0" err="1"/>
              <a:t>reading</a:t>
            </a:r>
            <a:r>
              <a:rPr lang="pl-PL" sz="3200" dirty="0"/>
              <a:t> and </a:t>
            </a:r>
            <a:r>
              <a:rPr lang="pl-PL" sz="3200" dirty="0" err="1"/>
              <a:t>writing</a:t>
            </a:r>
            <a:r>
              <a:rPr lang="pl-PL" sz="3200" dirty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C01EFF0F-1C1E-4731-AC4A-2CDB41551152}"/>
              </a:ext>
            </a:extLst>
          </p:cNvPr>
          <p:cNvSpPr txBox="1">
            <a:spLocks/>
          </p:cNvSpPr>
          <p:nvPr/>
        </p:nvSpPr>
        <p:spPr>
          <a:xfrm>
            <a:off x="1972056" y="3235109"/>
            <a:ext cx="10515600" cy="55684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000" dirty="0"/>
              <a:t>6. It </a:t>
            </a:r>
            <a:r>
              <a:rPr lang="pl-PL" sz="3000" dirty="0" err="1"/>
              <a:t>considers</a:t>
            </a:r>
            <a:r>
              <a:rPr lang="pl-PL" sz="3000" dirty="0"/>
              <a:t> </a:t>
            </a:r>
            <a:r>
              <a:rPr lang="pl-PL" sz="3000" dirty="0" err="1"/>
              <a:t>only</a:t>
            </a:r>
            <a:r>
              <a:rPr lang="pl-PL" sz="3000" dirty="0"/>
              <a:t> </a:t>
            </a:r>
            <a:r>
              <a:rPr lang="pl-PL" sz="3000" dirty="0" err="1"/>
              <a:t>language</a:t>
            </a:r>
            <a:r>
              <a:rPr lang="pl-PL" sz="3000" dirty="0"/>
              <a:t> </a:t>
            </a:r>
            <a:r>
              <a:rPr lang="pl-PL" sz="3000" dirty="0" err="1"/>
              <a:t>forms</a:t>
            </a:r>
            <a:r>
              <a:rPr lang="pl-PL" sz="3000" dirty="0"/>
              <a:t>, not </a:t>
            </a:r>
            <a:r>
              <a:rPr lang="pl-PL" sz="3000" dirty="0" err="1"/>
              <a:t>meanings</a:t>
            </a:r>
            <a:r>
              <a:rPr lang="pl-PL" sz="3000" dirty="0"/>
              <a:t>. 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44A3AE5-CA6A-4F5A-BE92-8AD3D10EEB0D}"/>
              </a:ext>
            </a:extLst>
          </p:cNvPr>
          <p:cNvSpPr txBox="1">
            <a:spLocks/>
          </p:cNvSpPr>
          <p:nvPr/>
        </p:nvSpPr>
        <p:spPr>
          <a:xfrm>
            <a:off x="1972056" y="4061320"/>
            <a:ext cx="5939853" cy="9476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000" dirty="0"/>
              <a:t>7. It </a:t>
            </a:r>
            <a:r>
              <a:rPr lang="pl-PL" sz="3000" dirty="0" err="1"/>
              <a:t>does</a:t>
            </a:r>
            <a:r>
              <a:rPr lang="pl-PL" sz="3000" dirty="0"/>
              <a:t> not </a:t>
            </a:r>
            <a:r>
              <a:rPr lang="pl-PL" sz="3000" dirty="0" err="1"/>
              <a:t>pay</a:t>
            </a:r>
            <a:r>
              <a:rPr lang="pl-PL" sz="3000" dirty="0"/>
              <a:t> </a:t>
            </a:r>
            <a:r>
              <a:rPr lang="pl-PL" sz="3000" dirty="0" err="1"/>
              <a:t>sufficient</a:t>
            </a:r>
            <a:r>
              <a:rPr lang="pl-PL" sz="3000" dirty="0"/>
              <a:t> </a:t>
            </a:r>
            <a:r>
              <a:rPr lang="pl-PL" sz="3000" dirty="0" err="1"/>
              <a:t>attention</a:t>
            </a:r>
            <a:r>
              <a:rPr lang="pl-PL" sz="3000" dirty="0"/>
              <a:t> to </a:t>
            </a:r>
            <a:r>
              <a:rPr lang="pl-PL" sz="3000" dirty="0" err="1"/>
              <a:t>communicative</a:t>
            </a:r>
            <a:r>
              <a:rPr lang="pl-PL" sz="3000" dirty="0"/>
              <a:t> </a:t>
            </a:r>
            <a:r>
              <a:rPr lang="pl-PL" sz="3000" dirty="0" err="1"/>
              <a:t>competence</a:t>
            </a:r>
            <a:r>
              <a:rPr lang="pl-PL" sz="3000" dirty="0"/>
              <a:t>.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9159740B-3973-406F-9F45-B4A9E26084DF}"/>
              </a:ext>
            </a:extLst>
          </p:cNvPr>
          <p:cNvSpPr txBox="1">
            <a:spLocks/>
          </p:cNvSpPr>
          <p:nvPr/>
        </p:nvSpPr>
        <p:spPr>
          <a:xfrm>
            <a:off x="1972056" y="5339867"/>
            <a:ext cx="8561832" cy="6656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3000" dirty="0"/>
              <a:t>8. It </a:t>
            </a:r>
            <a:r>
              <a:rPr lang="pl-PL" sz="3000" dirty="0" err="1"/>
              <a:t>prefers</a:t>
            </a:r>
            <a:r>
              <a:rPr lang="pl-PL" sz="3000" dirty="0"/>
              <a:t> </a:t>
            </a:r>
            <a:r>
              <a:rPr lang="pl-PL" sz="3000" dirty="0" err="1"/>
              <a:t>accuracy</a:t>
            </a:r>
            <a:r>
              <a:rPr lang="pl-PL" sz="3000" dirty="0"/>
              <a:t> to </a:t>
            </a:r>
            <a:r>
              <a:rPr lang="pl-PL" sz="3000" dirty="0" err="1"/>
              <a:t>fluency</a:t>
            </a:r>
            <a:r>
              <a:rPr lang="pl-PL" sz="3000" dirty="0"/>
              <a:t>.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AD4AA1D9-55F5-4DFA-AE83-D5DA38F48BB8}"/>
              </a:ext>
            </a:extLst>
          </p:cNvPr>
          <p:cNvSpPr txBox="1">
            <a:spLocks/>
          </p:cNvSpPr>
          <p:nvPr/>
        </p:nvSpPr>
        <p:spPr>
          <a:xfrm>
            <a:off x="762699" y="4808626"/>
            <a:ext cx="10515600" cy="744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6707980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E04C23-1431-4FA1-B7B1-B5EDB9E70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000" dirty="0" err="1"/>
              <a:t>Videos</a:t>
            </a:r>
            <a:r>
              <a:rPr lang="pl-PL" sz="7000" dirty="0"/>
              <a:t> and </a:t>
            </a:r>
            <a:r>
              <a:rPr lang="pl-PL" sz="7000" dirty="0" err="1"/>
              <a:t>exAMPLES</a:t>
            </a:r>
            <a:endParaRPr lang="pl-PL" sz="7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B05DC3-668F-4BD0-9A0F-9B9AF49BD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https://www.youtube.com/watch?v=QjbewExPM_Q</a:t>
            </a:r>
            <a:endParaRPr lang="pl-PL" dirty="0"/>
          </a:p>
          <a:p>
            <a:r>
              <a:rPr lang="pl-PL" dirty="0">
                <a:hlinkClick r:id="rId3"/>
              </a:rPr>
              <a:t>https://www.youtube.com/watch?v=Idk-UHIO-fY</a:t>
            </a:r>
            <a:endParaRPr lang="pl-PL" dirty="0"/>
          </a:p>
          <a:p>
            <a:r>
              <a:rPr lang="pl-PL" dirty="0">
                <a:hlinkClick r:id="rId4"/>
              </a:rPr>
              <a:t>https://www.youtube.com/watch?v=7qBq_mcrbC8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926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4B65B1-41C0-4563-AA1A-33826BF0F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8000" b="1" dirty="0" err="1"/>
              <a:t>What</a:t>
            </a:r>
            <a:r>
              <a:rPr lang="pl-PL" sz="8000" b="1" dirty="0"/>
              <a:t> </a:t>
            </a:r>
            <a:r>
              <a:rPr lang="pl-PL" sz="8000" b="1" dirty="0" err="1"/>
              <a:t>is</a:t>
            </a:r>
            <a:r>
              <a:rPr lang="pl-PL" sz="8000" b="1" dirty="0"/>
              <a:t> </a:t>
            </a:r>
            <a:r>
              <a:rPr lang="pl-PL" sz="8000" b="1" dirty="0" err="1"/>
              <a:t>it</a:t>
            </a:r>
            <a:r>
              <a:rPr lang="pl-PL" sz="8000" b="1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60AD67-801F-4397-A0C4-2BF370D1E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3000" dirty="0"/>
              <a:t>The Audio-</a:t>
            </a:r>
            <a:r>
              <a:rPr lang="pl-PL" sz="3000" dirty="0" err="1"/>
              <a:t>lingual</a:t>
            </a:r>
            <a:r>
              <a:rPr lang="pl-PL" sz="3000" dirty="0"/>
              <a:t> </a:t>
            </a:r>
            <a:r>
              <a:rPr lang="pl-PL" sz="3000" dirty="0" err="1"/>
              <a:t>method</a:t>
            </a:r>
            <a:r>
              <a:rPr lang="pl-PL" sz="3000" dirty="0"/>
              <a:t> (ALM) </a:t>
            </a:r>
            <a:r>
              <a:rPr lang="pl-PL" sz="3000" dirty="0" err="1"/>
              <a:t>is</a:t>
            </a:r>
            <a:r>
              <a:rPr lang="pl-PL" sz="3000" dirty="0"/>
              <a:t> </a:t>
            </a:r>
            <a:r>
              <a:rPr lang="pl-PL" sz="3000" dirty="0" err="1"/>
              <a:t>an</a:t>
            </a:r>
            <a:r>
              <a:rPr lang="pl-PL" sz="3000" dirty="0"/>
              <a:t> </a:t>
            </a:r>
            <a:r>
              <a:rPr lang="pl-PL" sz="3000" dirty="0" err="1"/>
              <a:t>oral</a:t>
            </a:r>
            <a:r>
              <a:rPr lang="pl-PL" sz="3000" dirty="0"/>
              <a:t> </a:t>
            </a:r>
            <a:r>
              <a:rPr lang="pl-PL" sz="3000" dirty="0" err="1"/>
              <a:t>based</a:t>
            </a:r>
            <a:r>
              <a:rPr lang="pl-PL" sz="3000" dirty="0"/>
              <a:t> </a:t>
            </a:r>
            <a:r>
              <a:rPr lang="pl-PL" sz="3000" dirty="0" err="1"/>
              <a:t>approach</a:t>
            </a:r>
            <a:r>
              <a:rPr lang="pl-PL" sz="3000" dirty="0"/>
              <a:t> to </a:t>
            </a:r>
            <a:r>
              <a:rPr lang="pl-PL" sz="3000" dirty="0" err="1"/>
              <a:t>teaching</a:t>
            </a:r>
            <a:r>
              <a:rPr lang="pl-PL" sz="3000" dirty="0"/>
              <a:t> </a:t>
            </a:r>
            <a:r>
              <a:rPr lang="pl-PL" sz="3000" dirty="0" err="1"/>
              <a:t>foreign</a:t>
            </a:r>
            <a:r>
              <a:rPr lang="pl-PL" sz="3000" dirty="0"/>
              <a:t> </a:t>
            </a:r>
            <a:r>
              <a:rPr lang="pl-PL" sz="3000" dirty="0" err="1"/>
              <a:t>language</a:t>
            </a:r>
            <a:r>
              <a:rPr lang="pl-PL" sz="3000" dirty="0"/>
              <a:t> in order to </a:t>
            </a:r>
            <a:r>
              <a:rPr lang="pl-PL" sz="3000" dirty="0" err="1"/>
              <a:t>drill</a:t>
            </a:r>
            <a:r>
              <a:rPr lang="pl-PL" sz="3000" dirty="0"/>
              <a:t> </a:t>
            </a:r>
            <a:r>
              <a:rPr lang="pl-PL" sz="3000" dirty="0" err="1"/>
              <a:t>students</a:t>
            </a:r>
            <a:r>
              <a:rPr lang="pl-PL" sz="3000" dirty="0"/>
              <a:t> in the </a:t>
            </a:r>
            <a:r>
              <a:rPr lang="pl-PL" sz="3000" dirty="0" err="1"/>
              <a:t>use</a:t>
            </a:r>
            <a:r>
              <a:rPr lang="pl-PL" sz="3000" dirty="0"/>
              <a:t> of </a:t>
            </a:r>
            <a:r>
              <a:rPr lang="pl-PL" sz="3000" dirty="0" err="1"/>
              <a:t>grammatical</a:t>
            </a:r>
            <a:r>
              <a:rPr lang="pl-PL" sz="3000" dirty="0"/>
              <a:t> </a:t>
            </a:r>
            <a:r>
              <a:rPr lang="pl-PL" sz="3000" dirty="0" err="1"/>
              <a:t>sentence</a:t>
            </a:r>
            <a:r>
              <a:rPr lang="pl-PL" sz="3000" dirty="0"/>
              <a:t> </a:t>
            </a:r>
            <a:r>
              <a:rPr lang="pl-PL" sz="3000" dirty="0" err="1"/>
              <a:t>pattern</a:t>
            </a:r>
            <a:r>
              <a:rPr lang="pl-PL" sz="3000" dirty="0"/>
              <a:t>.</a:t>
            </a:r>
          </a:p>
          <a:p>
            <a:r>
              <a:rPr lang="pl-PL" sz="3000" dirty="0"/>
              <a:t>It </a:t>
            </a:r>
            <a:r>
              <a:rPr lang="pl-PL" sz="3000" dirty="0" err="1"/>
              <a:t>emphasizes</a:t>
            </a:r>
            <a:r>
              <a:rPr lang="pl-PL" sz="3000" dirty="0"/>
              <a:t> </a:t>
            </a:r>
            <a:r>
              <a:rPr lang="pl-PL" sz="3000" dirty="0" err="1"/>
              <a:t>teaching</a:t>
            </a:r>
            <a:r>
              <a:rPr lang="pl-PL" sz="3000" dirty="0"/>
              <a:t> </a:t>
            </a:r>
            <a:r>
              <a:rPr lang="pl-PL" sz="3000" dirty="0" err="1"/>
              <a:t>listening</a:t>
            </a:r>
            <a:r>
              <a:rPr lang="pl-PL" sz="3000" dirty="0"/>
              <a:t> and </a:t>
            </a:r>
            <a:r>
              <a:rPr lang="pl-PL" sz="3000" dirty="0" err="1"/>
              <a:t>speaking</a:t>
            </a:r>
            <a:r>
              <a:rPr lang="pl-PL" sz="3000" dirty="0"/>
              <a:t> </a:t>
            </a:r>
            <a:r>
              <a:rPr lang="pl-PL" sz="3000" dirty="0" err="1"/>
              <a:t>before</a:t>
            </a:r>
            <a:r>
              <a:rPr lang="pl-PL" sz="3000" dirty="0"/>
              <a:t> </a:t>
            </a:r>
            <a:r>
              <a:rPr lang="pl-PL" sz="3000" dirty="0" err="1"/>
              <a:t>readning</a:t>
            </a:r>
            <a:r>
              <a:rPr lang="pl-PL" sz="3000" dirty="0"/>
              <a:t> and </a:t>
            </a:r>
            <a:r>
              <a:rPr lang="pl-PL" sz="3000" dirty="0" err="1"/>
              <a:t>writing</a:t>
            </a:r>
            <a:r>
              <a:rPr lang="pl-PL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940197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E8D9A-8BE2-4E52-9735-1E6AE2E1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Sources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22B5DF-8A05-45AE-ADA3-4FE8FBE8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000" dirty="0">
                <a:hlinkClick r:id="rId2"/>
              </a:rPr>
              <a:t>https://www.bing.com/videos/search?q=audio-lingual+method&amp;ru=%2fvideos%2fsearch%3fq%3daudio-lingual%2bmethod%26FORM%3dHDRSC3&amp;view=detail&amp;mid=9ED50EE963DC8F873F859ED50EE963DC8F873F85&amp;&amp;FORM=VDRVRV</a:t>
            </a:r>
            <a:endParaRPr lang="pl-PL" sz="1000" dirty="0"/>
          </a:p>
          <a:p>
            <a:r>
              <a:rPr lang="pl-PL" sz="1000" dirty="0">
                <a:hlinkClick r:id="rId3"/>
              </a:rPr>
              <a:t>https://www.bing.com/videos/search?q=audio-lingual+method&amp;&amp;view=detail&amp;mid=3303B6B50E69A5D51C433303B6B50E69A5D51C43&amp;&amp;FORM=VRDGAR&amp;ru=%2Fvideos%2Fsearch%3Fq%3Daudio-lingual%2Bmethod%26FORM%3DHDRSC3</a:t>
            </a:r>
            <a:endParaRPr lang="pl-PL" sz="1000" dirty="0"/>
          </a:p>
          <a:p>
            <a:r>
              <a:rPr lang="pl-PL" sz="1000" dirty="0">
                <a:hlinkClick r:id="rId4"/>
              </a:rPr>
              <a:t>https://www.bing.com/search?q=audio-lingual+method&amp;form=ANSPH1&amp;refig=31f68fe769ca48b8f0ea194e01ca15df&amp;sp=1&amp;qs=HS&amp;pq=au&amp;sk=PRES1&amp;sc=8-2&amp;cvid=31f68fe769ca48b8f0ea194e01ca15df</a:t>
            </a:r>
            <a:endParaRPr lang="pl-PL" sz="1000" dirty="0"/>
          </a:p>
          <a:p>
            <a:pPr marL="0" indent="0">
              <a:buNone/>
            </a:pP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4290112916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E8D9A-8BE2-4E52-9735-1E6AE2E1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err="1"/>
              <a:t>Thank</a:t>
            </a:r>
            <a:r>
              <a:rPr lang="pl-PL" sz="6000" dirty="0"/>
              <a:t> YOU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22B5DF-8A05-45AE-ADA3-4FE8FBE8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Marta </a:t>
            </a:r>
            <a:r>
              <a:rPr lang="pl-PL" dirty="0" err="1"/>
              <a:t>Hadrych</a:t>
            </a:r>
            <a:endParaRPr lang="pl-PL" dirty="0"/>
          </a:p>
          <a:p>
            <a:pPr marL="0" indent="0" algn="r">
              <a:buNone/>
            </a:pPr>
            <a:r>
              <a:rPr lang="pl-PL" dirty="0"/>
              <a:t>Dorota </a:t>
            </a:r>
            <a:r>
              <a:rPr lang="pl-PL" dirty="0" err="1"/>
              <a:t>Jaroma</a:t>
            </a:r>
            <a:r>
              <a:rPr lang="pl-PL" dirty="0"/>
              <a:t> – Dubiel</a:t>
            </a:r>
          </a:p>
          <a:p>
            <a:pPr marL="0" indent="0" algn="r">
              <a:buNone/>
            </a:pPr>
            <a:r>
              <a:rPr lang="pl-PL" dirty="0"/>
              <a:t>Jadwiga Szydlak</a:t>
            </a:r>
          </a:p>
        </p:txBody>
      </p:sp>
    </p:spTree>
    <p:extLst>
      <p:ext uri="{BB962C8B-B14F-4D97-AF65-F5344CB8AC3E}">
        <p14:creationId xmlns:p14="http://schemas.microsoft.com/office/powerpoint/2010/main" val="127611142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0B0590-B5B3-41C2-A39F-C015324B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8000" b="1" dirty="0" err="1"/>
              <a:t>What</a:t>
            </a:r>
            <a:r>
              <a:rPr lang="pl-PL" sz="8000" b="1" dirty="0"/>
              <a:t> </a:t>
            </a:r>
            <a:r>
              <a:rPr lang="pl-PL" sz="8000" b="1" dirty="0" err="1"/>
              <a:t>does</a:t>
            </a:r>
            <a:r>
              <a:rPr lang="pl-PL" sz="8000" b="1" dirty="0"/>
              <a:t> </a:t>
            </a:r>
            <a:r>
              <a:rPr lang="pl-PL" sz="8000" b="1" dirty="0" err="1"/>
              <a:t>it</a:t>
            </a:r>
            <a:r>
              <a:rPr lang="pl-PL" sz="8000" b="1" dirty="0"/>
              <a:t> </a:t>
            </a:r>
            <a:r>
              <a:rPr lang="pl-PL" sz="8000" b="1" dirty="0" err="1"/>
              <a:t>mean</a:t>
            </a:r>
            <a:r>
              <a:rPr lang="pl-PL" sz="8000" b="1" dirty="0"/>
              <a:t>?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7B97971-C7B1-4173-B3F5-AE7AD1D4B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413" y="2925005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pl-PL" sz="6000" dirty="0"/>
              <a:t>Audio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90A579-5C64-44C1-BB54-D93BE61AB9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r>
              <a:rPr lang="pl-PL" sz="4000" dirty="0" err="1"/>
              <a:t>is</a:t>
            </a:r>
            <a:r>
              <a:rPr lang="pl-PL" sz="4000" dirty="0"/>
              <a:t> to </a:t>
            </a:r>
            <a:r>
              <a:rPr lang="pl-PL" sz="4000" dirty="0" err="1"/>
              <a:t>listen</a:t>
            </a:r>
            <a:endParaRPr lang="pl-PL" sz="4000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6B4D2BB-70BA-45E4-9AB8-DC831214F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03084" y="3017044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pl-PL" sz="6000" dirty="0" err="1"/>
              <a:t>Lingual</a:t>
            </a:r>
            <a:r>
              <a:rPr lang="pl-PL" sz="6000" dirty="0"/>
              <a:t>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33DA37D-622F-44D6-A069-5418C71F3AB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r>
              <a:rPr lang="pl-PL" sz="4000" dirty="0" err="1"/>
              <a:t>is</a:t>
            </a:r>
            <a:r>
              <a:rPr lang="pl-PL" sz="4000" dirty="0"/>
              <a:t> to </a:t>
            </a:r>
            <a:r>
              <a:rPr lang="pl-PL" sz="4000" dirty="0" err="1"/>
              <a:t>repeat</a:t>
            </a:r>
            <a:r>
              <a:rPr lang="pl-PL" sz="4000" dirty="0"/>
              <a:t> (</a:t>
            </a:r>
            <a:r>
              <a:rPr lang="pl-PL" sz="4000" dirty="0" err="1"/>
              <a:t>drill</a:t>
            </a:r>
            <a:r>
              <a:rPr lang="pl-PL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2195666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0362FC-E9FF-402A-87D9-DF6461CD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9600" b="1" dirty="0"/>
              <a:t>It </a:t>
            </a:r>
            <a:r>
              <a:rPr lang="pl-PL" sz="9600" b="1" dirty="0" err="1"/>
              <a:t>is</a:t>
            </a:r>
            <a:r>
              <a:rPr lang="pl-PL" sz="9600" b="1" dirty="0"/>
              <a:t> </a:t>
            </a:r>
            <a:r>
              <a:rPr lang="pl-PL" sz="9600" b="1" dirty="0" err="1"/>
              <a:t>also</a:t>
            </a:r>
            <a:r>
              <a:rPr lang="pl-PL" sz="9600" b="1" dirty="0"/>
              <a:t> </a:t>
            </a:r>
            <a:r>
              <a:rPr lang="pl-PL" sz="9600" b="1" dirty="0" err="1"/>
              <a:t>called</a:t>
            </a:r>
            <a:r>
              <a:rPr lang="pl-PL" sz="9600" b="1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CD4687-F120-477A-BFD4-1F03A6777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901"/>
            <a:ext cx="10515600" cy="51870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l-PL" sz="8000" dirty="0"/>
          </a:p>
          <a:p>
            <a:pPr marL="0" indent="0" algn="ctr">
              <a:buNone/>
            </a:pPr>
            <a:r>
              <a:rPr lang="pl-PL" sz="8000" dirty="0"/>
              <a:t>The </a:t>
            </a:r>
            <a:r>
              <a:rPr lang="pl-PL" sz="8000" dirty="0" err="1"/>
              <a:t>Army</a:t>
            </a:r>
            <a:r>
              <a:rPr lang="pl-PL" sz="8000" dirty="0"/>
              <a:t> Method = </a:t>
            </a:r>
          </a:p>
          <a:p>
            <a:pPr marL="0" indent="0" algn="ctr">
              <a:buNone/>
            </a:pPr>
            <a:r>
              <a:rPr lang="pl-PL" sz="8000" dirty="0"/>
              <a:t>New </a:t>
            </a:r>
            <a:r>
              <a:rPr lang="pl-PL" sz="8000" dirty="0" err="1"/>
              <a:t>Key</a:t>
            </a:r>
            <a:endParaRPr lang="pl-PL" sz="8000" dirty="0"/>
          </a:p>
          <a:p>
            <a:pPr marL="0" indent="0" algn="ctr">
              <a:buNone/>
            </a:pPr>
            <a:endParaRPr lang="pl-PL" sz="7000" b="1" dirty="0"/>
          </a:p>
        </p:txBody>
      </p:sp>
    </p:spTree>
    <p:extLst>
      <p:ext uri="{BB962C8B-B14F-4D97-AF65-F5344CB8AC3E}">
        <p14:creationId xmlns:p14="http://schemas.microsoft.com/office/powerpoint/2010/main" val="53909423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E27DE3-0BD4-4D19-A067-5D1E8730F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206" y="467099"/>
            <a:ext cx="4832057" cy="102765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000" b="1" dirty="0" err="1"/>
              <a:t>Background</a:t>
            </a:r>
            <a:endParaRPr lang="pl-PL" sz="60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00DAF8-9D6A-421C-84C3-81EB86F71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9233" y="1599623"/>
            <a:ext cx="5041783" cy="36587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000" dirty="0"/>
              <a:t>It </a:t>
            </a:r>
            <a:r>
              <a:rPr lang="pl-PL" sz="3000" dirty="0" err="1"/>
              <a:t>comes</a:t>
            </a:r>
            <a:r>
              <a:rPr lang="pl-PL" sz="3000" dirty="0"/>
              <a:t> from </a:t>
            </a:r>
            <a:r>
              <a:rPr lang="pl-PL" sz="3000" dirty="0" err="1"/>
              <a:t>behaviourism</a:t>
            </a:r>
            <a:r>
              <a:rPr lang="pl-PL" sz="3000" dirty="0"/>
              <a:t>. </a:t>
            </a:r>
          </a:p>
          <a:p>
            <a:pPr marL="0" indent="0">
              <a:buNone/>
            </a:pPr>
            <a:r>
              <a:rPr lang="pl-PL" sz="3000" dirty="0"/>
              <a:t>Most </a:t>
            </a:r>
            <a:r>
              <a:rPr lang="pl-PL" sz="3000" dirty="0" err="1"/>
              <a:t>experiments</a:t>
            </a:r>
            <a:r>
              <a:rPr lang="pl-PL" sz="3000" dirty="0"/>
              <a:t> </a:t>
            </a:r>
            <a:r>
              <a:rPr lang="pl-PL" sz="3000" dirty="0" err="1"/>
              <a:t>were</a:t>
            </a:r>
            <a:r>
              <a:rPr lang="pl-PL" sz="3000" dirty="0"/>
              <a:t> </a:t>
            </a:r>
            <a:r>
              <a:rPr lang="pl-PL" sz="3000" dirty="0" err="1"/>
              <a:t>made</a:t>
            </a:r>
            <a:r>
              <a:rPr lang="pl-PL" sz="3000" dirty="0"/>
              <a:t> by Ivan </a:t>
            </a:r>
            <a:r>
              <a:rPr lang="pl-PL" sz="3000" dirty="0" err="1"/>
              <a:t>Petrovich</a:t>
            </a:r>
            <a:r>
              <a:rPr lang="pl-PL" sz="3000" dirty="0"/>
              <a:t> </a:t>
            </a:r>
            <a:r>
              <a:rPr lang="pl-PL" sz="3000" dirty="0" err="1"/>
              <a:t>Pavlov</a:t>
            </a:r>
            <a:r>
              <a:rPr lang="pl-PL" sz="3000" dirty="0"/>
              <a:t>.</a:t>
            </a:r>
          </a:p>
          <a:p>
            <a:pPr marL="0" indent="0">
              <a:buNone/>
            </a:pPr>
            <a:r>
              <a:rPr lang="pl-PL" sz="3000" dirty="0"/>
              <a:t>He </a:t>
            </a:r>
            <a:r>
              <a:rPr lang="pl-PL" sz="3000" dirty="0" err="1"/>
              <a:t>showed</a:t>
            </a:r>
            <a:r>
              <a:rPr lang="pl-PL" sz="3000" dirty="0"/>
              <a:t> </a:t>
            </a:r>
            <a:r>
              <a:rPr lang="pl-PL" sz="3000" dirty="0" err="1"/>
              <a:t>that</a:t>
            </a:r>
            <a:r>
              <a:rPr lang="pl-PL" sz="3000" dirty="0"/>
              <a:t> most </a:t>
            </a:r>
            <a:r>
              <a:rPr lang="pl-PL" sz="3000" dirty="0" err="1"/>
              <a:t>animals</a:t>
            </a:r>
            <a:r>
              <a:rPr lang="pl-PL" sz="3000" dirty="0"/>
              <a:t> </a:t>
            </a:r>
            <a:r>
              <a:rPr lang="pl-PL" sz="3000" dirty="0" err="1"/>
              <a:t>undergo</a:t>
            </a:r>
            <a:r>
              <a:rPr lang="pl-PL" sz="3000" dirty="0"/>
              <a:t> stimulus – </a:t>
            </a:r>
            <a:r>
              <a:rPr lang="pl-PL" sz="3000" dirty="0" err="1"/>
              <a:t>response</a:t>
            </a:r>
            <a:r>
              <a:rPr lang="pl-PL" sz="3000" dirty="0"/>
              <a:t> </a:t>
            </a:r>
            <a:r>
              <a:rPr lang="pl-PL" sz="3000" dirty="0" err="1"/>
              <a:t>mechanism</a:t>
            </a:r>
            <a:r>
              <a:rPr lang="pl-PL" sz="3000" dirty="0"/>
              <a:t>.</a:t>
            </a:r>
          </a:p>
          <a:p>
            <a:pPr marL="0" indent="0">
              <a:buNone/>
            </a:pPr>
            <a:r>
              <a:rPr lang="pl-PL" sz="3000" dirty="0"/>
              <a:t>It was </a:t>
            </a:r>
            <a:r>
              <a:rPr lang="pl-PL" sz="3000" dirty="0" err="1"/>
              <a:t>put</a:t>
            </a:r>
            <a:r>
              <a:rPr lang="pl-PL" sz="3000" dirty="0"/>
              <a:t> </a:t>
            </a:r>
            <a:r>
              <a:rPr lang="pl-PL" sz="3000" dirty="0" err="1"/>
              <a:t>into</a:t>
            </a:r>
            <a:r>
              <a:rPr lang="pl-PL" sz="3000" dirty="0"/>
              <a:t> </a:t>
            </a:r>
            <a:r>
              <a:rPr lang="pl-PL" sz="3000" dirty="0" err="1"/>
              <a:t>an</a:t>
            </a:r>
            <a:r>
              <a:rPr lang="pl-PL" sz="3000" dirty="0"/>
              <a:t> </a:t>
            </a:r>
            <a:r>
              <a:rPr lang="pl-PL" sz="3000" dirty="0" err="1"/>
              <a:t>actual</a:t>
            </a:r>
            <a:r>
              <a:rPr lang="pl-PL" sz="3000" dirty="0"/>
              <a:t> </a:t>
            </a:r>
            <a:r>
              <a:rPr lang="pl-PL" sz="3000" dirty="0" err="1"/>
              <a:t>teaching</a:t>
            </a:r>
            <a:r>
              <a:rPr lang="pl-PL" sz="3000" dirty="0"/>
              <a:t> </a:t>
            </a:r>
            <a:r>
              <a:rPr lang="pl-PL" sz="3000" dirty="0" err="1"/>
              <a:t>methodology</a:t>
            </a:r>
            <a:r>
              <a:rPr lang="pl-PL" sz="3000" dirty="0"/>
              <a:t>.</a:t>
            </a:r>
          </a:p>
          <a:p>
            <a:r>
              <a:rPr lang="pl-PL" sz="800" dirty="0"/>
              <a:t>https://www.google.com/url?sa=i&amp;url=https%3A%2F%2Fpl.wikipedia.org%2Fwiki%2FIwan_Paw%25C5%2582ow&amp;psig=AOvVaw2rnXc5ibEtQtlZgaKfrb_O&amp;ust=1588253353231000&amp;source=images&amp;cd=vfe&amp;ved=0CAkQjhxqFwoTCLCekfnejekCFQAAAAAdAAAAABAE</a:t>
            </a:r>
          </a:p>
        </p:txBody>
      </p:sp>
      <p:pic>
        <p:nvPicPr>
          <p:cNvPr id="1026" name="Picture 2" descr="upload.wikimedia.org/wikipedia/commons/f/fc/Iva...">
            <a:extLst>
              <a:ext uri="{FF2B5EF4-FFF2-40B4-BE49-F238E27FC236}">
                <a16:creationId xmlns:a16="http://schemas.microsoft.com/office/drawing/2014/main" id="{8A95CA16-6B4D-4F51-8E70-9CD88B578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672" y="567975"/>
            <a:ext cx="3932237" cy="55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83228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0CED70-C5CF-4B53-AB33-68B92F22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 err="1"/>
              <a:t>Characteristics</a:t>
            </a:r>
            <a:r>
              <a:rPr lang="pl-PL" sz="6000" b="1" dirty="0"/>
              <a:t> of ALM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5EE870-5A1A-49F0-9B14-9735F5E1D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649" y="2345741"/>
            <a:ext cx="10515600" cy="436545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4000" dirty="0"/>
              <a:t>New </a:t>
            </a:r>
            <a:r>
              <a:rPr lang="pl-PL" sz="4000" dirty="0" err="1"/>
              <a:t>material</a:t>
            </a:r>
            <a:r>
              <a:rPr lang="pl-PL" sz="4000" dirty="0"/>
              <a:t> in a </a:t>
            </a:r>
            <a:r>
              <a:rPr lang="pl-PL" sz="4000" dirty="0" err="1"/>
              <a:t>dialogue</a:t>
            </a:r>
            <a:r>
              <a:rPr lang="pl-PL" sz="4000" dirty="0"/>
              <a:t> form.</a:t>
            </a:r>
          </a:p>
          <a:p>
            <a:pPr marL="514350" indent="-514350">
              <a:buAutoNum type="arabicPeriod"/>
            </a:pPr>
            <a:r>
              <a:rPr lang="pl-PL" sz="4000" dirty="0" err="1"/>
              <a:t>Mimicry</a:t>
            </a:r>
            <a:r>
              <a:rPr lang="pl-PL" sz="4000" dirty="0"/>
              <a:t>, </a:t>
            </a:r>
            <a:r>
              <a:rPr lang="pl-PL" sz="4000" dirty="0" err="1"/>
              <a:t>memorization</a:t>
            </a:r>
            <a:r>
              <a:rPr lang="pl-PL" sz="4000" dirty="0"/>
              <a:t> of set </a:t>
            </a:r>
            <a:r>
              <a:rPr lang="pl-PL" sz="4000" dirty="0" err="1"/>
              <a:t>phrase</a:t>
            </a:r>
            <a:r>
              <a:rPr lang="pl-PL" sz="4000" dirty="0"/>
              <a:t>.</a:t>
            </a:r>
          </a:p>
          <a:p>
            <a:pPr marL="514350" indent="-514350">
              <a:buAutoNum type="arabicPeriod"/>
            </a:pPr>
            <a:r>
              <a:rPr lang="pl-PL" sz="4000" dirty="0" err="1"/>
              <a:t>Structures</a:t>
            </a:r>
            <a:r>
              <a:rPr lang="pl-PL" sz="4000" dirty="0"/>
              <a:t> </a:t>
            </a:r>
            <a:r>
              <a:rPr lang="pl-PL" sz="4000" dirty="0" err="1"/>
              <a:t>are</a:t>
            </a:r>
            <a:r>
              <a:rPr lang="pl-PL" sz="4000" dirty="0"/>
              <a:t> </a:t>
            </a:r>
            <a:r>
              <a:rPr lang="pl-PL" sz="4000" dirty="0" err="1"/>
              <a:t>sequenced</a:t>
            </a:r>
            <a:r>
              <a:rPr lang="pl-PL" sz="4000" dirty="0"/>
              <a:t> by </a:t>
            </a:r>
            <a:r>
              <a:rPr lang="pl-PL" sz="4000" dirty="0" err="1"/>
              <a:t>meanings</a:t>
            </a:r>
            <a:r>
              <a:rPr lang="pl-PL" sz="4000" dirty="0"/>
              <a:t>.</a:t>
            </a:r>
          </a:p>
          <a:p>
            <a:pPr marL="514350" indent="-514350">
              <a:buAutoNum type="arabicPeriod"/>
            </a:pPr>
            <a:r>
              <a:rPr lang="pl-PL" sz="4000" dirty="0" err="1"/>
              <a:t>Structures</a:t>
            </a:r>
            <a:r>
              <a:rPr lang="pl-PL" sz="4000" dirty="0"/>
              <a:t> </a:t>
            </a:r>
            <a:r>
              <a:rPr lang="pl-PL" sz="4000" dirty="0" err="1"/>
              <a:t>are</a:t>
            </a:r>
            <a:r>
              <a:rPr lang="pl-PL" sz="4000" dirty="0"/>
              <a:t> </a:t>
            </a:r>
            <a:r>
              <a:rPr lang="pl-PL" sz="4000" dirty="0" err="1"/>
              <a:t>taught</a:t>
            </a:r>
            <a:r>
              <a:rPr lang="pl-PL" sz="4000" dirty="0"/>
              <a:t> </a:t>
            </a:r>
            <a:r>
              <a:rPr lang="pl-PL" sz="4000" dirty="0" err="1"/>
              <a:t>once</a:t>
            </a:r>
            <a:r>
              <a:rPr lang="pl-PL" sz="4000" dirty="0"/>
              <a:t> </a:t>
            </a:r>
            <a:r>
              <a:rPr lang="pl-PL" sz="4000" dirty="0" err="1"/>
              <a:t>at</a:t>
            </a:r>
            <a:r>
              <a:rPr lang="pl-PL" sz="4000" dirty="0"/>
              <a:t> a </a:t>
            </a:r>
            <a:r>
              <a:rPr lang="pl-PL" sz="4000" dirty="0" err="1"/>
              <a:t>time</a:t>
            </a:r>
            <a:r>
              <a:rPr lang="pl-PL" sz="4000" dirty="0"/>
              <a:t>.</a:t>
            </a:r>
          </a:p>
          <a:p>
            <a:pPr marL="514350" indent="-514350">
              <a:buAutoNum type="arabicPeriod"/>
            </a:pPr>
            <a:endParaRPr lang="pl-PL" sz="4000" dirty="0"/>
          </a:p>
          <a:p>
            <a:pPr marL="0" indent="0"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59227493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7D163E-EA79-45EF-9258-6E6129D2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 err="1"/>
              <a:t>Characteristics</a:t>
            </a:r>
            <a:r>
              <a:rPr lang="pl-PL" sz="6000" b="1" dirty="0"/>
              <a:t> of ALM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F73874-2EAC-4467-B5A7-29BA11F99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426" y="241285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5. Using </a:t>
            </a:r>
            <a:r>
              <a:rPr lang="pl-PL" sz="4000" dirty="0" err="1"/>
              <a:t>repetitive</a:t>
            </a:r>
            <a:r>
              <a:rPr lang="pl-PL" sz="4000" dirty="0"/>
              <a:t> </a:t>
            </a:r>
            <a:r>
              <a:rPr lang="pl-PL" sz="4000" dirty="0" err="1"/>
              <a:t>drills</a:t>
            </a:r>
            <a:r>
              <a:rPr lang="pl-PL" sz="4000" dirty="0"/>
              <a:t>.</a:t>
            </a:r>
          </a:p>
          <a:p>
            <a:pPr marL="0" indent="0">
              <a:buNone/>
            </a:pPr>
            <a:r>
              <a:rPr lang="pl-PL" sz="4000" dirty="0"/>
              <a:t>6. Little </a:t>
            </a:r>
            <a:r>
              <a:rPr lang="pl-PL" sz="4000" dirty="0" err="1"/>
              <a:t>or</a:t>
            </a:r>
            <a:r>
              <a:rPr lang="pl-PL" sz="4000" dirty="0"/>
              <a:t> no </a:t>
            </a:r>
            <a:r>
              <a:rPr lang="pl-PL" sz="4000" dirty="0" err="1"/>
              <a:t>grammatical</a:t>
            </a:r>
            <a:r>
              <a:rPr lang="pl-PL" sz="4000" dirty="0"/>
              <a:t> </a:t>
            </a:r>
            <a:r>
              <a:rPr lang="pl-PL" sz="4000" dirty="0" err="1"/>
              <a:t>explanation</a:t>
            </a:r>
            <a:r>
              <a:rPr lang="pl-PL" sz="4000" dirty="0"/>
              <a:t>.</a:t>
            </a:r>
          </a:p>
          <a:p>
            <a:pPr marL="0" indent="0">
              <a:buNone/>
            </a:pPr>
            <a:r>
              <a:rPr lang="pl-PL" sz="4000" dirty="0"/>
              <a:t>7. </a:t>
            </a:r>
            <a:r>
              <a:rPr lang="pl-PL" sz="4000" dirty="0" err="1"/>
              <a:t>Strictly</a:t>
            </a:r>
            <a:r>
              <a:rPr lang="pl-PL" sz="4000" dirty="0"/>
              <a:t> </a:t>
            </a:r>
            <a:r>
              <a:rPr lang="pl-PL" sz="4000" dirty="0" err="1"/>
              <a:t>limited</a:t>
            </a:r>
            <a:r>
              <a:rPr lang="pl-PL" sz="4000" dirty="0"/>
              <a:t> </a:t>
            </a:r>
            <a:r>
              <a:rPr lang="pl-PL" sz="4000" dirty="0" err="1"/>
              <a:t>vocabulary</a:t>
            </a:r>
            <a:r>
              <a:rPr lang="pl-PL" sz="4000" dirty="0"/>
              <a:t>.</a:t>
            </a:r>
          </a:p>
          <a:p>
            <a:pPr marL="0" indent="0">
              <a:buNone/>
            </a:pPr>
            <a:r>
              <a:rPr lang="pl-PL" sz="4000" dirty="0"/>
              <a:t>8. </a:t>
            </a:r>
            <a:r>
              <a:rPr lang="pl-PL" sz="4000" dirty="0" err="1"/>
              <a:t>Use</a:t>
            </a:r>
            <a:r>
              <a:rPr lang="pl-PL" sz="4000" dirty="0"/>
              <a:t> of </a:t>
            </a:r>
            <a:r>
              <a:rPr lang="pl-PL" sz="4000" dirty="0" err="1"/>
              <a:t>CDs</a:t>
            </a:r>
            <a:r>
              <a:rPr lang="pl-PL" sz="4000" dirty="0"/>
              <a:t>, </a:t>
            </a:r>
            <a:r>
              <a:rPr lang="pl-PL" sz="4000" dirty="0" err="1"/>
              <a:t>language</a:t>
            </a:r>
            <a:r>
              <a:rPr lang="pl-PL" sz="4000" dirty="0"/>
              <a:t> </a:t>
            </a:r>
            <a:r>
              <a:rPr lang="pl-PL" sz="4000" dirty="0" err="1"/>
              <a:t>labs</a:t>
            </a:r>
            <a:r>
              <a:rPr lang="pl-PL" sz="4000" dirty="0"/>
              <a:t> and </a:t>
            </a:r>
            <a:r>
              <a:rPr lang="pl-PL" sz="4000" dirty="0" err="1"/>
              <a:t>visual</a:t>
            </a:r>
            <a:r>
              <a:rPr lang="pl-PL" sz="4000" dirty="0"/>
              <a:t> </a:t>
            </a:r>
            <a:r>
              <a:rPr lang="pl-PL" sz="4000" dirty="0" err="1"/>
              <a:t>aid</a:t>
            </a:r>
            <a:r>
              <a:rPr lang="pl-PL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2112405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5D00BE-FD44-47E6-8877-335653516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 err="1"/>
              <a:t>Characteristic</a:t>
            </a:r>
            <a:r>
              <a:rPr lang="pl-PL" sz="6000" b="1" dirty="0"/>
              <a:t> of ALM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EDB986-A0EB-4410-B3BE-2798E5D8E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9821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sz="4000" dirty="0"/>
              <a:t>9. </a:t>
            </a:r>
            <a:r>
              <a:rPr lang="pl-PL" sz="4000" dirty="0" err="1"/>
              <a:t>Emphasis</a:t>
            </a:r>
            <a:r>
              <a:rPr lang="pl-PL" sz="4000" dirty="0"/>
              <a:t> on </a:t>
            </a:r>
            <a:r>
              <a:rPr lang="pl-PL" sz="4000" dirty="0" err="1"/>
              <a:t>pronunciation</a:t>
            </a:r>
            <a:r>
              <a:rPr lang="pl-PL" sz="4000" dirty="0"/>
              <a:t>.</a:t>
            </a:r>
          </a:p>
          <a:p>
            <a:pPr marL="0" indent="0">
              <a:buNone/>
            </a:pPr>
            <a:r>
              <a:rPr lang="pl-PL" sz="4000" dirty="0"/>
              <a:t>10. Using </a:t>
            </a:r>
            <a:r>
              <a:rPr lang="pl-PL" sz="4000" dirty="0" err="1"/>
              <a:t>only</a:t>
            </a:r>
            <a:r>
              <a:rPr lang="pl-PL" sz="4000" dirty="0"/>
              <a:t> target </a:t>
            </a:r>
            <a:r>
              <a:rPr lang="pl-PL" sz="4000" dirty="0" err="1"/>
              <a:t>language</a:t>
            </a:r>
            <a:r>
              <a:rPr lang="pl-PL" sz="4000" dirty="0"/>
              <a:t>.</a:t>
            </a:r>
          </a:p>
          <a:p>
            <a:pPr marL="0" indent="0">
              <a:buNone/>
            </a:pPr>
            <a:r>
              <a:rPr lang="pl-PL" sz="4000" dirty="0"/>
              <a:t>11. </a:t>
            </a:r>
            <a:r>
              <a:rPr lang="pl-PL" sz="4000" dirty="0" err="1"/>
              <a:t>Successful</a:t>
            </a:r>
            <a:r>
              <a:rPr lang="pl-PL" sz="4000" dirty="0"/>
              <a:t> </a:t>
            </a:r>
            <a:r>
              <a:rPr lang="pl-PL" sz="4000" dirty="0" err="1"/>
              <a:t>responses</a:t>
            </a:r>
            <a:r>
              <a:rPr lang="pl-PL" sz="4000" dirty="0"/>
              <a:t> </a:t>
            </a:r>
            <a:r>
              <a:rPr lang="pl-PL" sz="4000" dirty="0" err="1"/>
              <a:t>are</a:t>
            </a:r>
            <a:r>
              <a:rPr lang="pl-PL" sz="4000" dirty="0"/>
              <a:t> </a:t>
            </a:r>
            <a:r>
              <a:rPr lang="pl-PL" sz="4000" dirty="0" err="1"/>
              <a:t>reinforced</a:t>
            </a:r>
            <a:r>
              <a:rPr lang="pl-PL" sz="4000" dirty="0"/>
              <a:t>.</a:t>
            </a:r>
          </a:p>
          <a:p>
            <a:pPr marL="0" indent="0">
              <a:buNone/>
            </a:pPr>
            <a:r>
              <a:rPr lang="pl-PL" sz="4000" dirty="0"/>
              <a:t>12. The </a:t>
            </a:r>
            <a:r>
              <a:rPr lang="pl-PL" sz="4000" dirty="0" err="1"/>
              <a:t>language</a:t>
            </a:r>
            <a:r>
              <a:rPr lang="pl-PL" sz="4000" dirty="0"/>
              <a:t> </a:t>
            </a:r>
            <a:r>
              <a:rPr lang="pl-PL" sz="4000" dirty="0" err="1"/>
              <a:t>usage</a:t>
            </a:r>
            <a:r>
              <a:rPr lang="pl-PL" sz="4000" dirty="0"/>
              <a:t> </a:t>
            </a:r>
            <a:r>
              <a:rPr lang="pl-PL" sz="4000" dirty="0" err="1"/>
              <a:t>turns</a:t>
            </a:r>
            <a:r>
              <a:rPr lang="pl-PL" sz="4000" dirty="0"/>
              <a:t> </a:t>
            </a:r>
            <a:r>
              <a:rPr lang="pl-PL" sz="4000" dirty="0" err="1"/>
              <a:t>into</a:t>
            </a:r>
            <a:r>
              <a:rPr lang="pl-PL" sz="4000" dirty="0"/>
              <a:t> a habit.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95208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4F1D5C-398B-4B67-881B-72B7FA84C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602492"/>
            <a:ext cx="9905998" cy="147857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sz="6000" b="1" dirty="0"/>
              <a:t>The gole of </a:t>
            </a:r>
            <a:r>
              <a:rPr lang="pl-PL" sz="6000" b="1" dirty="0" err="1"/>
              <a:t>teacher</a:t>
            </a:r>
            <a:endParaRPr lang="pl-PL" sz="6000" b="1" dirty="0"/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DDAEFB76-CE8D-4B86-A225-0B8B8A904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703" y="2287290"/>
            <a:ext cx="2833855" cy="4351338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4CC9B5A3-E841-44C1-94C2-4C554AF5AB62}"/>
              </a:ext>
            </a:extLst>
          </p:cNvPr>
          <p:cNvSpPr txBox="1"/>
          <p:nvPr/>
        </p:nvSpPr>
        <p:spPr>
          <a:xfrm>
            <a:off x="4679072" y="2661638"/>
            <a:ext cx="2833855" cy="3323987"/>
          </a:xfrm>
          <a:prstGeom prst="rect">
            <a:avLst/>
          </a:prstGeom>
          <a:solidFill>
            <a:srgbClr val="00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3500" dirty="0" err="1"/>
              <a:t>Students</a:t>
            </a:r>
            <a:r>
              <a:rPr lang="pl-PL" sz="3500" dirty="0"/>
              <a:t> </a:t>
            </a:r>
            <a:r>
              <a:rPr lang="pl-PL" sz="3500" dirty="0" err="1"/>
              <a:t>produce</a:t>
            </a:r>
            <a:r>
              <a:rPr lang="pl-PL" sz="3500" dirty="0"/>
              <a:t> </a:t>
            </a:r>
            <a:r>
              <a:rPr lang="pl-PL" sz="3500" dirty="0" err="1"/>
              <a:t>utternance</a:t>
            </a:r>
            <a:r>
              <a:rPr lang="pl-PL" sz="3500" dirty="0"/>
              <a:t> with </a:t>
            </a:r>
            <a:r>
              <a:rPr lang="pl-PL" sz="3500" dirty="0" err="1"/>
              <a:t>accurate</a:t>
            </a:r>
            <a:r>
              <a:rPr lang="pl-PL" sz="3500" dirty="0"/>
              <a:t> </a:t>
            </a:r>
            <a:r>
              <a:rPr lang="pl-PL" sz="3500" dirty="0" err="1"/>
              <a:t>pronunciation</a:t>
            </a:r>
            <a:r>
              <a:rPr lang="pl-PL" sz="3500" dirty="0"/>
              <a:t> and </a:t>
            </a:r>
            <a:r>
              <a:rPr lang="pl-PL" sz="3500" dirty="0" err="1"/>
              <a:t>grammar</a:t>
            </a:r>
            <a:r>
              <a:rPr lang="pl-PL" sz="3500" dirty="0"/>
              <a:t>.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1F6EB241-90C4-44A9-BD8B-9AAAE5EC2DF0}"/>
              </a:ext>
            </a:extLst>
          </p:cNvPr>
          <p:cNvSpPr txBox="1"/>
          <p:nvPr/>
        </p:nvSpPr>
        <p:spPr>
          <a:xfrm>
            <a:off x="8212822" y="2738581"/>
            <a:ext cx="2499920" cy="3170099"/>
          </a:xfrm>
          <a:prstGeom prst="rect">
            <a:avLst/>
          </a:prstGeom>
          <a:solidFill>
            <a:srgbClr val="00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500" dirty="0" err="1"/>
              <a:t>Students</a:t>
            </a:r>
            <a:r>
              <a:rPr lang="pl-PL" sz="2500" dirty="0"/>
              <a:t> </a:t>
            </a:r>
            <a:r>
              <a:rPr lang="pl-PL" sz="2500" dirty="0" err="1"/>
              <a:t>are</a:t>
            </a:r>
            <a:r>
              <a:rPr lang="pl-PL" sz="2500" dirty="0"/>
              <a:t> </a:t>
            </a:r>
            <a:r>
              <a:rPr lang="pl-PL" sz="2500" dirty="0" err="1"/>
              <a:t>suposed</a:t>
            </a:r>
            <a:r>
              <a:rPr lang="pl-PL" sz="2500" dirty="0"/>
              <a:t> to form </a:t>
            </a:r>
            <a:r>
              <a:rPr lang="pl-PL" sz="2500" dirty="0" err="1"/>
              <a:t>new</a:t>
            </a:r>
            <a:r>
              <a:rPr lang="pl-PL" sz="2500" dirty="0"/>
              <a:t> </a:t>
            </a:r>
            <a:r>
              <a:rPr lang="pl-PL" sz="2500" dirty="0" err="1"/>
              <a:t>habits</a:t>
            </a:r>
            <a:r>
              <a:rPr lang="pl-PL" sz="2500" dirty="0"/>
              <a:t> in the target </a:t>
            </a:r>
            <a:r>
              <a:rPr lang="pl-PL" sz="2500" dirty="0" err="1"/>
              <a:t>language</a:t>
            </a:r>
            <a:r>
              <a:rPr lang="pl-PL" sz="2500" dirty="0"/>
              <a:t> and </a:t>
            </a:r>
            <a:r>
              <a:rPr lang="pl-PL" sz="2500" dirty="0" err="1"/>
              <a:t>respond</a:t>
            </a:r>
            <a:r>
              <a:rPr lang="pl-PL" sz="2500" dirty="0"/>
              <a:t> </a:t>
            </a:r>
            <a:r>
              <a:rPr lang="pl-PL" sz="2500" dirty="0" err="1"/>
              <a:t>quickly</a:t>
            </a:r>
            <a:r>
              <a:rPr lang="pl-PL" sz="2500" dirty="0"/>
              <a:t> and </a:t>
            </a:r>
            <a:r>
              <a:rPr lang="pl-PL" sz="2500" dirty="0" err="1"/>
              <a:t>accurately</a:t>
            </a:r>
            <a:r>
              <a:rPr lang="pl-PL" sz="2500" dirty="0"/>
              <a:t> </a:t>
            </a:r>
            <a:r>
              <a:rPr lang="pl-PL" sz="2500" dirty="0" err="1"/>
              <a:t>like</a:t>
            </a:r>
            <a:r>
              <a:rPr lang="pl-PL" sz="2500" dirty="0"/>
              <a:t> native </a:t>
            </a:r>
            <a:r>
              <a:rPr lang="pl-PL" sz="2500" dirty="0" err="1"/>
              <a:t>speakers</a:t>
            </a:r>
            <a:r>
              <a:rPr lang="pl-PL" sz="2500" dirty="0"/>
              <a:t>.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9AD20E1-C419-49B9-90BD-84FCC2FD3ED3}"/>
              </a:ext>
            </a:extLst>
          </p:cNvPr>
          <p:cNvSpPr txBox="1"/>
          <p:nvPr/>
        </p:nvSpPr>
        <p:spPr>
          <a:xfrm>
            <a:off x="838200" y="2824456"/>
            <a:ext cx="3467451" cy="2246769"/>
          </a:xfrm>
          <a:prstGeom prst="rect">
            <a:avLst/>
          </a:prstGeom>
          <a:solidFill>
            <a:srgbClr val="00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3500" dirty="0" err="1"/>
              <a:t>Students</a:t>
            </a:r>
            <a:r>
              <a:rPr lang="pl-PL" sz="3500" dirty="0"/>
              <a:t> </a:t>
            </a:r>
            <a:r>
              <a:rPr lang="pl-PL" sz="3500" dirty="0" err="1"/>
              <a:t>are</a:t>
            </a:r>
            <a:r>
              <a:rPr lang="pl-PL" sz="3500" dirty="0"/>
              <a:t> </a:t>
            </a:r>
            <a:r>
              <a:rPr lang="pl-PL" sz="3500" dirty="0" err="1"/>
              <a:t>able</a:t>
            </a:r>
            <a:r>
              <a:rPr lang="pl-PL" sz="3500" dirty="0"/>
              <a:t> to </a:t>
            </a:r>
            <a:r>
              <a:rPr lang="pl-PL" sz="3500" dirty="0" err="1"/>
              <a:t>use</a:t>
            </a:r>
            <a:r>
              <a:rPr lang="pl-PL" sz="3500" dirty="0"/>
              <a:t> the target </a:t>
            </a:r>
            <a:r>
              <a:rPr lang="pl-PL" sz="3500" dirty="0" err="1"/>
              <a:t>language</a:t>
            </a:r>
            <a:r>
              <a:rPr lang="pl-PL" sz="3500" dirty="0"/>
              <a:t> </a:t>
            </a:r>
            <a:r>
              <a:rPr lang="pl-PL" sz="3500" dirty="0" err="1"/>
              <a:t>communicatively</a:t>
            </a:r>
            <a:r>
              <a:rPr lang="pl-PL" sz="3500" dirty="0"/>
              <a:t>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1CECAE2A-E6B1-42F0-AAE2-42ED25D4A64F}"/>
              </a:ext>
            </a:extLst>
          </p:cNvPr>
          <p:cNvCxnSpPr/>
          <p:nvPr/>
        </p:nvCxnSpPr>
        <p:spPr>
          <a:xfrm>
            <a:off x="2525086" y="1690688"/>
            <a:ext cx="0" cy="11280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F0943AE4-56BE-40DA-9698-043F20AB0E0B}"/>
              </a:ext>
            </a:extLst>
          </p:cNvPr>
          <p:cNvCxnSpPr>
            <a:stCxn id="2" idx="2"/>
          </p:cNvCxnSpPr>
          <p:nvPr/>
        </p:nvCxnSpPr>
        <p:spPr>
          <a:xfrm flipH="1">
            <a:off x="6097587" y="1674662"/>
            <a:ext cx="1" cy="9709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9415D46B-9B51-4E53-ADFD-CF05A69E7459}"/>
              </a:ext>
            </a:extLst>
          </p:cNvPr>
          <p:cNvCxnSpPr>
            <a:cxnSpLocks/>
          </p:cNvCxnSpPr>
          <p:nvPr/>
        </p:nvCxnSpPr>
        <p:spPr>
          <a:xfrm>
            <a:off x="9370503" y="1690688"/>
            <a:ext cx="0" cy="10478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661986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Obwó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wó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Obwód</Template>
  <TotalTime>354</TotalTime>
  <Words>952</Words>
  <Application>Microsoft Office PowerPoint</Application>
  <PresentationFormat>Panoramiczny</PresentationFormat>
  <Paragraphs>115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Arial</vt:lpstr>
      <vt:lpstr>Tw Cen MT</vt:lpstr>
      <vt:lpstr>Obwód</vt:lpstr>
      <vt:lpstr>The Audio-lingual Method</vt:lpstr>
      <vt:lpstr>What is it?</vt:lpstr>
      <vt:lpstr>What does it mean?</vt:lpstr>
      <vt:lpstr>It is also called </vt:lpstr>
      <vt:lpstr>Background</vt:lpstr>
      <vt:lpstr>Characteristics of ALM</vt:lpstr>
      <vt:lpstr>Characteristics of ALM</vt:lpstr>
      <vt:lpstr>Characteristic of ALM</vt:lpstr>
      <vt:lpstr>The gole of teacher</vt:lpstr>
      <vt:lpstr>The role of teacher and students</vt:lpstr>
      <vt:lpstr>Characteristics of learning process</vt:lpstr>
      <vt:lpstr>ALM techniques</vt:lpstr>
      <vt:lpstr>ALM techniques</vt:lpstr>
      <vt:lpstr>ALM techniques</vt:lpstr>
      <vt:lpstr>ALM techniques</vt:lpstr>
      <vt:lpstr>ADVATNAGES OF ALM</vt:lpstr>
      <vt:lpstr>DISADVANTAGES OF ALM</vt:lpstr>
      <vt:lpstr>DISADVANTAGES OF ALM</vt:lpstr>
      <vt:lpstr>Videos and exAMPLES</vt:lpstr>
      <vt:lpstr>Sources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Audiolingual Method</dc:title>
  <dc:creator>Jadwiga Szydlak</dc:creator>
  <cp:lastModifiedBy>Jadwiga Szydlak</cp:lastModifiedBy>
  <cp:revision>32</cp:revision>
  <dcterms:created xsi:type="dcterms:W3CDTF">2020-04-29T12:53:00Z</dcterms:created>
  <dcterms:modified xsi:type="dcterms:W3CDTF">2020-05-02T15:48:24Z</dcterms:modified>
</cp:coreProperties>
</file>