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pl-PL"/>
              <a:t>Kliknij, aby edytować styl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34CD2A51-7D38-4FBB-AD40-C291290E4BB0}" type="datetimeFigureOut">
              <a:rPr lang="pl-PL" smtClean="0"/>
              <a:t>30.04.2020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7E2D2C8-F0C0-4A2E-A59F-FA7FE4C96E3B}" type="slidenum">
              <a:rPr lang="pl-PL" smtClean="0"/>
              <a:t>‹#›</a:t>
            </a:fld>
            <a:endParaRPr lang="pl-PL"/>
          </a:p>
        </p:txBody>
      </p:sp>
    </p:spTree>
    <p:extLst>
      <p:ext uri="{BB962C8B-B14F-4D97-AF65-F5344CB8AC3E}">
        <p14:creationId xmlns:p14="http://schemas.microsoft.com/office/powerpoint/2010/main" val="2900060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34CD2A51-7D38-4FBB-AD40-C291290E4BB0}" type="datetimeFigureOut">
              <a:rPr lang="pl-PL" smtClean="0"/>
              <a:t>30.04.2020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C7E2D2C8-F0C0-4A2E-A59F-FA7FE4C96E3B}" type="slidenum">
              <a:rPr lang="pl-PL" smtClean="0"/>
              <a:t>‹#›</a:t>
            </a:fld>
            <a:endParaRPr lang="pl-PL"/>
          </a:p>
        </p:txBody>
      </p:sp>
    </p:spTree>
    <p:extLst>
      <p:ext uri="{BB962C8B-B14F-4D97-AF65-F5344CB8AC3E}">
        <p14:creationId xmlns:p14="http://schemas.microsoft.com/office/powerpoint/2010/main" val="1044366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pl-PL"/>
              <a:t>Kliknij, aby edytować styl</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34CD2A51-7D38-4FBB-AD40-C291290E4BB0}" type="datetimeFigureOut">
              <a:rPr lang="pl-PL" smtClean="0"/>
              <a:t>30.04.2020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7E2D2C8-F0C0-4A2E-A59F-FA7FE4C96E3B}" type="slidenum">
              <a:rPr lang="pl-PL" smtClean="0"/>
              <a:t>‹#›</a:t>
            </a:fld>
            <a:endParaRPr lang="pl-PL"/>
          </a:p>
        </p:txBody>
      </p:sp>
    </p:spTree>
    <p:extLst>
      <p:ext uri="{BB962C8B-B14F-4D97-AF65-F5344CB8AC3E}">
        <p14:creationId xmlns:p14="http://schemas.microsoft.com/office/powerpoint/2010/main" val="11379948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pl-PL"/>
              <a:t>Kliknij, aby edytować styl</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pl-PL"/>
              <a:t>Kliknij, aby edytować style wzorca tekstu</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34CD2A51-7D38-4FBB-AD40-C291290E4BB0}" type="datetimeFigureOut">
              <a:rPr lang="pl-PL" smtClean="0"/>
              <a:t>30.04.2020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7E2D2C8-F0C0-4A2E-A59F-FA7FE4C96E3B}" type="slidenum">
              <a:rPr lang="pl-PL" smtClean="0"/>
              <a:t>‹#›</a:t>
            </a:fld>
            <a:endParaRPr lang="pl-PL"/>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712968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34CD2A51-7D38-4FBB-AD40-C291290E4BB0}" type="datetimeFigureOut">
              <a:rPr lang="pl-PL" smtClean="0"/>
              <a:t>30.04.2020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7E2D2C8-F0C0-4A2E-A59F-FA7FE4C96E3B}" type="slidenum">
              <a:rPr lang="pl-PL" smtClean="0"/>
              <a:t>‹#›</a:t>
            </a:fld>
            <a:endParaRPr lang="pl-PL"/>
          </a:p>
        </p:txBody>
      </p:sp>
    </p:spTree>
    <p:extLst>
      <p:ext uri="{BB962C8B-B14F-4D97-AF65-F5344CB8AC3E}">
        <p14:creationId xmlns:p14="http://schemas.microsoft.com/office/powerpoint/2010/main" val="1269053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l-PL"/>
              <a:t>Kliknij, aby edytować styl</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4CD2A51-7D38-4FBB-AD40-C291290E4BB0}" type="datetimeFigureOut">
              <a:rPr lang="pl-PL" smtClean="0"/>
              <a:t>30.04.2020</a:t>
            </a:fld>
            <a:endParaRPr lang="pl-PL"/>
          </a:p>
        </p:txBody>
      </p:sp>
      <p:sp>
        <p:nvSpPr>
          <p:cNvPr id="4"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7E2D2C8-F0C0-4A2E-A59F-FA7FE4C96E3B}" type="slidenum">
              <a:rPr lang="pl-PL" smtClean="0"/>
              <a:t>‹#›</a:t>
            </a:fld>
            <a:endParaRPr lang="pl-PL"/>
          </a:p>
        </p:txBody>
      </p:sp>
    </p:spTree>
    <p:extLst>
      <p:ext uri="{BB962C8B-B14F-4D97-AF65-F5344CB8AC3E}">
        <p14:creationId xmlns:p14="http://schemas.microsoft.com/office/powerpoint/2010/main" val="15488513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l-PL"/>
              <a:t>Kliknij, aby edytować styl</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4CD2A51-7D38-4FBB-AD40-C291290E4BB0}" type="datetimeFigureOut">
              <a:rPr lang="pl-PL" smtClean="0"/>
              <a:t>30.04.2020</a:t>
            </a:fld>
            <a:endParaRPr lang="pl-PL"/>
          </a:p>
        </p:txBody>
      </p:sp>
      <p:sp>
        <p:nvSpPr>
          <p:cNvPr id="4"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7E2D2C8-F0C0-4A2E-A59F-FA7FE4C96E3B}" type="slidenum">
              <a:rPr lang="pl-PL" smtClean="0"/>
              <a:t>‹#›</a:t>
            </a:fld>
            <a:endParaRPr lang="pl-PL"/>
          </a:p>
        </p:txBody>
      </p:sp>
    </p:spTree>
    <p:extLst>
      <p:ext uri="{BB962C8B-B14F-4D97-AF65-F5344CB8AC3E}">
        <p14:creationId xmlns:p14="http://schemas.microsoft.com/office/powerpoint/2010/main" val="8020159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nchorCtr="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34CD2A51-7D38-4FBB-AD40-C291290E4BB0}" type="datetimeFigureOut">
              <a:rPr lang="pl-PL" smtClean="0"/>
              <a:t>30.04.2020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7E2D2C8-F0C0-4A2E-A59F-FA7FE4C96E3B}" type="slidenum">
              <a:rPr lang="pl-PL" smtClean="0"/>
              <a:t>‹#›</a:t>
            </a:fld>
            <a:endParaRPr lang="pl-PL"/>
          </a:p>
        </p:txBody>
      </p:sp>
    </p:spTree>
    <p:extLst>
      <p:ext uri="{BB962C8B-B14F-4D97-AF65-F5344CB8AC3E}">
        <p14:creationId xmlns:p14="http://schemas.microsoft.com/office/powerpoint/2010/main" val="26799376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pl-PL"/>
              <a:t>Kliknij, aby edytować styl</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34CD2A51-7D38-4FBB-AD40-C291290E4BB0}" type="datetimeFigureOut">
              <a:rPr lang="pl-PL" smtClean="0"/>
              <a:t>30.04.2020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7E2D2C8-F0C0-4A2E-A59F-FA7FE4C96E3B}" type="slidenum">
              <a:rPr lang="pl-PL" smtClean="0"/>
              <a:t>‹#›</a:t>
            </a:fld>
            <a:endParaRPr lang="pl-PL"/>
          </a:p>
        </p:txBody>
      </p:sp>
    </p:spTree>
    <p:extLst>
      <p:ext uri="{BB962C8B-B14F-4D97-AF65-F5344CB8AC3E}">
        <p14:creationId xmlns:p14="http://schemas.microsoft.com/office/powerpoint/2010/main" val="4048386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3"/>
          <p:cNvSpPr>
            <a:spLocks noGrp="1"/>
          </p:cNvSpPr>
          <p:nvPr>
            <p:ph type="dt" sz="half" idx="10"/>
          </p:nvPr>
        </p:nvSpPr>
        <p:spPr/>
        <p:txBody>
          <a:bodyPr/>
          <a:lstStyle/>
          <a:p>
            <a:fld id="{34CD2A51-7D38-4FBB-AD40-C291290E4BB0}" type="datetimeFigureOut">
              <a:rPr lang="pl-PL" smtClean="0"/>
              <a:t>30.04.2020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7E2D2C8-F0C0-4A2E-A59F-FA7FE4C96E3B}" type="slidenum">
              <a:rPr lang="pl-PL" smtClean="0"/>
              <a:t>‹#›</a:t>
            </a:fld>
            <a:endParaRPr lang="pl-PL"/>
          </a:p>
        </p:txBody>
      </p:sp>
    </p:spTree>
    <p:extLst>
      <p:ext uri="{BB962C8B-B14F-4D97-AF65-F5344CB8AC3E}">
        <p14:creationId xmlns:p14="http://schemas.microsoft.com/office/powerpoint/2010/main" val="1790934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34CD2A51-7D38-4FBB-AD40-C291290E4BB0}" type="datetimeFigureOut">
              <a:rPr lang="pl-PL" smtClean="0"/>
              <a:t>30.04.2020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7E2D2C8-F0C0-4A2E-A59F-FA7FE4C96E3B}" type="slidenum">
              <a:rPr lang="pl-PL" smtClean="0"/>
              <a:t>‹#›</a:t>
            </a:fld>
            <a:endParaRPr lang="pl-PL"/>
          </a:p>
        </p:txBody>
      </p:sp>
    </p:spTree>
    <p:extLst>
      <p:ext uri="{BB962C8B-B14F-4D97-AF65-F5344CB8AC3E}">
        <p14:creationId xmlns:p14="http://schemas.microsoft.com/office/powerpoint/2010/main" val="3458778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34CD2A51-7D38-4FBB-AD40-C291290E4BB0}" type="datetimeFigureOut">
              <a:rPr lang="pl-PL" smtClean="0"/>
              <a:t>30.04.2020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C7E2D2C8-F0C0-4A2E-A59F-FA7FE4C96E3B}" type="slidenum">
              <a:rPr lang="pl-PL" smtClean="0"/>
              <a:t>‹#›</a:t>
            </a:fld>
            <a:endParaRPr lang="pl-PL"/>
          </a:p>
        </p:txBody>
      </p:sp>
    </p:spTree>
    <p:extLst>
      <p:ext uri="{BB962C8B-B14F-4D97-AF65-F5344CB8AC3E}">
        <p14:creationId xmlns:p14="http://schemas.microsoft.com/office/powerpoint/2010/main" val="2770992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34CD2A51-7D38-4FBB-AD40-C291290E4BB0}" type="datetimeFigureOut">
              <a:rPr lang="pl-PL" smtClean="0"/>
              <a:t>30.04.2020</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C7E2D2C8-F0C0-4A2E-A59F-FA7FE4C96E3B}" type="slidenum">
              <a:rPr lang="pl-PL" smtClean="0"/>
              <a:t>‹#›</a:t>
            </a:fld>
            <a:endParaRPr lang="pl-PL"/>
          </a:p>
        </p:txBody>
      </p:sp>
    </p:spTree>
    <p:extLst>
      <p:ext uri="{BB962C8B-B14F-4D97-AF65-F5344CB8AC3E}">
        <p14:creationId xmlns:p14="http://schemas.microsoft.com/office/powerpoint/2010/main" val="3076497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7" name="Date Placeholder 2"/>
          <p:cNvSpPr>
            <a:spLocks noGrp="1"/>
          </p:cNvSpPr>
          <p:nvPr>
            <p:ph type="dt" sz="half" idx="10"/>
          </p:nvPr>
        </p:nvSpPr>
        <p:spPr/>
        <p:txBody>
          <a:bodyPr/>
          <a:lstStyle/>
          <a:p>
            <a:fld id="{34CD2A51-7D38-4FBB-AD40-C291290E4BB0}" type="datetimeFigureOut">
              <a:rPr lang="pl-PL" smtClean="0"/>
              <a:t>30.04.2020</a:t>
            </a:fld>
            <a:endParaRPr lang="pl-PL"/>
          </a:p>
        </p:txBody>
      </p:sp>
      <p:sp>
        <p:nvSpPr>
          <p:cNvPr id="5" name="Footer Placeholder 3"/>
          <p:cNvSpPr>
            <a:spLocks noGrp="1"/>
          </p:cNvSpPr>
          <p:nvPr>
            <p:ph type="ftr" sz="quarter" idx="11"/>
          </p:nvPr>
        </p:nvSpPr>
        <p:spPr/>
        <p:txBody>
          <a:bodyPr/>
          <a:lstStyle/>
          <a:p>
            <a:endParaRPr lang="pl-PL"/>
          </a:p>
        </p:txBody>
      </p:sp>
      <p:sp>
        <p:nvSpPr>
          <p:cNvPr id="6" name="Slide Number Placeholder 4"/>
          <p:cNvSpPr>
            <a:spLocks noGrp="1"/>
          </p:cNvSpPr>
          <p:nvPr>
            <p:ph type="sldNum" sz="quarter" idx="12"/>
          </p:nvPr>
        </p:nvSpPr>
        <p:spPr/>
        <p:txBody>
          <a:bodyPr/>
          <a:lstStyle/>
          <a:p>
            <a:fld id="{C7E2D2C8-F0C0-4A2E-A59F-FA7FE4C96E3B}" type="slidenum">
              <a:rPr lang="pl-PL" smtClean="0"/>
              <a:t>‹#›</a:t>
            </a:fld>
            <a:endParaRPr lang="pl-PL"/>
          </a:p>
        </p:txBody>
      </p:sp>
    </p:spTree>
    <p:extLst>
      <p:ext uri="{BB962C8B-B14F-4D97-AF65-F5344CB8AC3E}">
        <p14:creationId xmlns:p14="http://schemas.microsoft.com/office/powerpoint/2010/main" val="3198658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4CD2A51-7D38-4FBB-AD40-C291290E4BB0}" type="datetimeFigureOut">
              <a:rPr lang="pl-PL" smtClean="0"/>
              <a:t>30.04.2020</a:t>
            </a:fld>
            <a:endParaRPr lang="pl-PL"/>
          </a:p>
        </p:txBody>
      </p:sp>
      <p:sp>
        <p:nvSpPr>
          <p:cNvPr id="5" name="Footer Placeholder 2"/>
          <p:cNvSpPr>
            <a:spLocks noGrp="1"/>
          </p:cNvSpPr>
          <p:nvPr>
            <p:ph type="ftr" sz="quarter" idx="11"/>
          </p:nvPr>
        </p:nvSpPr>
        <p:spPr/>
        <p:txBody>
          <a:bodyPr/>
          <a:lstStyle/>
          <a:p>
            <a:endParaRPr lang="pl-PL"/>
          </a:p>
        </p:txBody>
      </p:sp>
      <p:sp>
        <p:nvSpPr>
          <p:cNvPr id="6" name="Slide Number Placeholder 3"/>
          <p:cNvSpPr>
            <a:spLocks noGrp="1"/>
          </p:cNvSpPr>
          <p:nvPr>
            <p:ph type="sldNum" sz="quarter" idx="12"/>
          </p:nvPr>
        </p:nvSpPr>
        <p:spPr/>
        <p:txBody>
          <a:bodyPr/>
          <a:lstStyle/>
          <a:p>
            <a:fld id="{C7E2D2C8-F0C0-4A2E-A59F-FA7FE4C96E3B}" type="slidenum">
              <a:rPr lang="pl-PL" smtClean="0"/>
              <a:t>‹#›</a:t>
            </a:fld>
            <a:endParaRPr lang="pl-PL"/>
          </a:p>
        </p:txBody>
      </p:sp>
    </p:spTree>
    <p:extLst>
      <p:ext uri="{BB962C8B-B14F-4D97-AF65-F5344CB8AC3E}">
        <p14:creationId xmlns:p14="http://schemas.microsoft.com/office/powerpoint/2010/main" val="1079705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pl-PL"/>
              <a:t>Kliknij, aby edytować styl</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7" name="Date Placeholder 4"/>
          <p:cNvSpPr>
            <a:spLocks noGrp="1"/>
          </p:cNvSpPr>
          <p:nvPr>
            <p:ph type="dt" sz="half" idx="10"/>
          </p:nvPr>
        </p:nvSpPr>
        <p:spPr/>
        <p:txBody>
          <a:bodyPr/>
          <a:lstStyle/>
          <a:p>
            <a:fld id="{34CD2A51-7D38-4FBB-AD40-C291290E4BB0}" type="datetimeFigureOut">
              <a:rPr lang="pl-PL" smtClean="0"/>
              <a:t>30.04.2020</a:t>
            </a:fld>
            <a:endParaRPr lang="pl-PL"/>
          </a:p>
        </p:txBody>
      </p:sp>
      <p:sp>
        <p:nvSpPr>
          <p:cNvPr id="5" name="Footer Placeholder 5"/>
          <p:cNvSpPr>
            <a:spLocks noGrp="1"/>
          </p:cNvSpPr>
          <p:nvPr>
            <p:ph type="ftr" sz="quarter" idx="11"/>
          </p:nvPr>
        </p:nvSpPr>
        <p:spPr/>
        <p:txBody>
          <a:bodyPr/>
          <a:lstStyle/>
          <a:p>
            <a:endParaRPr lang="pl-PL"/>
          </a:p>
        </p:txBody>
      </p:sp>
      <p:sp>
        <p:nvSpPr>
          <p:cNvPr id="6" name="Slide Number Placeholder 6"/>
          <p:cNvSpPr>
            <a:spLocks noGrp="1"/>
          </p:cNvSpPr>
          <p:nvPr>
            <p:ph type="sldNum" sz="quarter" idx="12"/>
          </p:nvPr>
        </p:nvSpPr>
        <p:spPr/>
        <p:txBody>
          <a:bodyPr/>
          <a:lstStyle/>
          <a:p>
            <a:fld id="{C7E2D2C8-F0C0-4A2E-A59F-FA7FE4C96E3B}" type="slidenum">
              <a:rPr lang="pl-PL" smtClean="0"/>
              <a:t>‹#›</a:t>
            </a:fld>
            <a:endParaRPr lang="pl-PL"/>
          </a:p>
        </p:txBody>
      </p:sp>
    </p:spTree>
    <p:extLst>
      <p:ext uri="{BB962C8B-B14F-4D97-AF65-F5344CB8AC3E}">
        <p14:creationId xmlns:p14="http://schemas.microsoft.com/office/powerpoint/2010/main" val="2746642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pl-PL"/>
              <a:t>Kliknij, aby edytować styl</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34CD2A51-7D38-4FBB-AD40-C291290E4BB0}" type="datetimeFigureOut">
              <a:rPr lang="pl-PL" smtClean="0"/>
              <a:t>30.04.2020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C7E2D2C8-F0C0-4A2E-A59F-FA7FE4C96E3B}" type="slidenum">
              <a:rPr lang="pl-PL" smtClean="0"/>
              <a:t>‹#›</a:t>
            </a:fld>
            <a:endParaRPr lang="pl-PL"/>
          </a:p>
        </p:txBody>
      </p:sp>
    </p:spTree>
    <p:extLst>
      <p:ext uri="{BB962C8B-B14F-4D97-AF65-F5344CB8AC3E}">
        <p14:creationId xmlns:p14="http://schemas.microsoft.com/office/powerpoint/2010/main" val="114304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pl-PL"/>
              <a:t>Kliknij, aby edytować styl</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4CD2A51-7D38-4FBB-AD40-C291290E4BB0}" type="datetimeFigureOut">
              <a:rPr lang="pl-PL" smtClean="0"/>
              <a:t>30.04.2020</a:t>
            </a:fld>
            <a:endParaRPr lang="pl-PL"/>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pl-PL"/>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7E2D2C8-F0C0-4A2E-A59F-FA7FE4C96E3B}" type="slidenum">
              <a:rPr lang="pl-PL" smtClean="0"/>
              <a:t>‹#›</a:t>
            </a:fld>
            <a:endParaRPr lang="pl-PL"/>
          </a:p>
        </p:txBody>
      </p:sp>
    </p:spTree>
    <p:extLst>
      <p:ext uri="{BB962C8B-B14F-4D97-AF65-F5344CB8AC3E}">
        <p14:creationId xmlns:p14="http://schemas.microsoft.com/office/powerpoint/2010/main" val="294571899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image1.slideserve.com/3461322/slide10-l.jp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203C4DF-83E8-4CD1-805E-77E9A842B532}"/>
              </a:ext>
            </a:extLst>
          </p:cNvPr>
          <p:cNvSpPr>
            <a:spLocks noGrp="1"/>
          </p:cNvSpPr>
          <p:nvPr>
            <p:ph type="ctrTitle"/>
          </p:nvPr>
        </p:nvSpPr>
        <p:spPr>
          <a:xfrm>
            <a:off x="299549" y="631041"/>
            <a:ext cx="8825658" cy="3329581"/>
          </a:xfrm>
        </p:spPr>
        <p:txBody>
          <a:bodyPr/>
          <a:lstStyle/>
          <a:p>
            <a:r>
              <a:rPr lang="pl-PL" b="1" dirty="0" err="1"/>
              <a:t>Grammar</a:t>
            </a:r>
            <a:r>
              <a:rPr lang="pl-PL" b="1" dirty="0"/>
              <a:t> </a:t>
            </a:r>
            <a:r>
              <a:rPr lang="pl-PL" b="1" dirty="0" err="1"/>
              <a:t>Translation</a:t>
            </a:r>
            <a:r>
              <a:rPr lang="pl-PL" b="1" dirty="0"/>
              <a:t> </a:t>
            </a:r>
            <a:r>
              <a:rPr lang="pl-PL" b="1" dirty="0" err="1"/>
              <a:t>Methods</a:t>
            </a:r>
            <a:endParaRPr lang="pl-PL" b="1" dirty="0"/>
          </a:p>
        </p:txBody>
      </p:sp>
      <p:sp>
        <p:nvSpPr>
          <p:cNvPr id="5" name="pole tekstowe 4">
            <a:extLst>
              <a:ext uri="{FF2B5EF4-FFF2-40B4-BE49-F238E27FC236}">
                <a16:creationId xmlns:a16="http://schemas.microsoft.com/office/drawing/2014/main" id="{DD2FF20B-E8FC-4628-A665-FB9B7B4810E1}"/>
              </a:ext>
            </a:extLst>
          </p:cNvPr>
          <p:cNvSpPr txBox="1"/>
          <p:nvPr/>
        </p:nvSpPr>
        <p:spPr>
          <a:xfrm>
            <a:off x="7678994" y="5211097"/>
            <a:ext cx="4345858" cy="923330"/>
          </a:xfrm>
          <a:prstGeom prst="rect">
            <a:avLst/>
          </a:prstGeom>
          <a:noFill/>
        </p:spPr>
        <p:txBody>
          <a:bodyPr wrap="square" rtlCol="0">
            <a:spAutoFit/>
          </a:bodyPr>
          <a:lstStyle/>
          <a:p>
            <a:r>
              <a:rPr lang="pl-PL" dirty="0"/>
              <a:t>Marta Zimowska</a:t>
            </a:r>
          </a:p>
          <a:p>
            <a:r>
              <a:rPr lang="pl-PL" dirty="0"/>
              <a:t>Katarzyna Bal- Rysak</a:t>
            </a:r>
          </a:p>
          <a:p>
            <a:r>
              <a:rPr lang="pl-PL" dirty="0"/>
              <a:t>Aneta </a:t>
            </a:r>
            <a:r>
              <a:rPr lang="pl-PL" dirty="0" err="1"/>
              <a:t>Samardak</a:t>
            </a:r>
            <a:endParaRPr lang="pl-PL" dirty="0"/>
          </a:p>
        </p:txBody>
      </p:sp>
      <p:pic>
        <p:nvPicPr>
          <p:cNvPr id="7" name="Obraz 6">
            <a:extLst>
              <a:ext uri="{FF2B5EF4-FFF2-40B4-BE49-F238E27FC236}">
                <a16:creationId xmlns:a16="http://schemas.microsoft.com/office/drawing/2014/main" id="{840781FD-51E7-48BD-A5B8-B2842A0B62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72611" y="1418947"/>
            <a:ext cx="5671904" cy="3490403"/>
          </a:xfrm>
          <a:prstGeom prst="rect">
            <a:avLst/>
          </a:prstGeom>
        </p:spPr>
      </p:pic>
    </p:spTree>
    <p:extLst>
      <p:ext uri="{BB962C8B-B14F-4D97-AF65-F5344CB8AC3E}">
        <p14:creationId xmlns:p14="http://schemas.microsoft.com/office/powerpoint/2010/main" val="1363149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0BD32C-78C2-4E36-9F3E-C31DC27AAFA1}"/>
              </a:ext>
            </a:extLst>
          </p:cNvPr>
          <p:cNvSpPr>
            <a:spLocks noGrp="1"/>
          </p:cNvSpPr>
          <p:nvPr>
            <p:ph type="title"/>
          </p:nvPr>
        </p:nvSpPr>
        <p:spPr>
          <a:xfrm>
            <a:off x="1480612" y="2379172"/>
            <a:ext cx="9404723" cy="1400530"/>
          </a:xfrm>
        </p:spPr>
        <p:txBody>
          <a:bodyPr/>
          <a:lstStyle/>
          <a:p>
            <a:pPr algn="ctr"/>
            <a:r>
              <a:rPr lang="pl-PL" sz="8000" dirty="0" err="1"/>
              <a:t>Procedures</a:t>
            </a:r>
            <a:endParaRPr lang="pl-PL" sz="8000" dirty="0"/>
          </a:p>
        </p:txBody>
      </p:sp>
    </p:spTree>
    <p:extLst>
      <p:ext uri="{BB962C8B-B14F-4D97-AF65-F5344CB8AC3E}">
        <p14:creationId xmlns:p14="http://schemas.microsoft.com/office/powerpoint/2010/main" val="3934467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2A794E8-2BB1-4013-ACFC-2DA2481D9B12}"/>
              </a:ext>
            </a:extLst>
          </p:cNvPr>
          <p:cNvSpPr>
            <a:spLocks noGrp="1"/>
          </p:cNvSpPr>
          <p:nvPr>
            <p:ph type="title"/>
          </p:nvPr>
        </p:nvSpPr>
        <p:spPr/>
        <p:txBody>
          <a:bodyPr/>
          <a:lstStyle/>
          <a:p>
            <a:r>
              <a:rPr lang="tr-TR" altLang="en-US" dirty="0">
                <a:solidFill>
                  <a:schemeClr val="tx1"/>
                </a:solidFill>
              </a:rPr>
              <a:t>Activity One: Reading Comprehension</a:t>
            </a:r>
            <a:br>
              <a:rPr lang="tr-TR" altLang="en-US" u="sng" dirty="0">
                <a:solidFill>
                  <a:srgbClr val="FF0000"/>
                </a:solidFill>
              </a:rPr>
            </a:br>
            <a:endParaRPr lang="pl-PL" dirty="0"/>
          </a:p>
        </p:txBody>
      </p:sp>
      <p:sp>
        <p:nvSpPr>
          <p:cNvPr id="3" name="Symbol zastępczy zawartości 2">
            <a:extLst>
              <a:ext uri="{FF2B5EF4-FFF2-40B4-BE49-F238E27FC236}">
                <a16:creationId xmlns:a16="http://schemas.microsoft.com/office/drawing/2014/main" id="{D9F44418-0FAC-45B5-86C8-856419E27249}"/>
              </a:ext>
            </a:extLst>
          </p:cNvPr>
          <p:cNvSpPr>
            <a:spLocks noGrp="1"/>
          </p:cNvSpPr>
          <p:nvPr>
            <p:ph idx="1"/>
          </p:nvPr>
        </p:nvSpPr>
        <p:spPr/>
        <p:txBody>
          <a:bodyPr/>
          <a:lstStyle/>
          <a:p>
            <a:pPr algn="just">
              <a:lnSpc>
                <a:spcPct val="80000"/>
              </a:lnSpc>
            </a:pPr>
            <a:r>
              <a:rPr lang="en-US" altLang="en-US" dirty="0"/>
              <a:t>The class begins with a reading passage from the foreign language literature. </a:t>
            </a:r>
          </a:p>
          <a:p>
            <a:pPr algn="just">
              <a:lnSpc>
                <a:spcPct val="80000"/>
              </a:lnSpc>
            </a:pPr>
            <a:r>
              <a:rPr lang="en-US" altLang="en-US" dirty="0"/>
              <a:t>Each student is called upon to read a few lines from the passage, then they translate into their mother tongue the few lines they have just read. The teacher helps them with suitable translations in case the</a:t>
            </a:r>
            <a:r>
              <a:rPr lang="tr-TR" altLang="en-US" dirty="0"/>
              <a:t>y</a:t>
            </a:r>
            <a:r>
              <a:rPr lang="en-US" altLang="en-US" dirty="0"/>
              <a:t> lack the required vocabulary.</a:t>
            </a:r>
          </a:p>
          <a:p>
            <a:r>
              <a:rPr lang="en-US" altLang="en-US" dirty="0"/>
              <a:t>After finishing reading and translating the passage, the teacher asks them in their mother tongue if they have any questions. Questions and answers are communicated using the mother tongue!!!!</a:t>
            </a:r>
          </a:p>
          <a:p>
            <a:r>
              <a:rPr lang="en-US" altLang="en-US" dirty="0"/>
              <a:t>The teacher asks students to write down answers to the comprehension questions at the end of the passage. The questions are in English and answers should be in English as well. </a:t>
            </a:r>
          </a:p>
          <a:p>
            <a:endParaRPr lang="pl-PL" dirty="0"/>
          </a:p>
        </p:txBody>
      </p:sp>
    </p:spTree>
    <p:extLst>
      <p:ext uri="{BB962C8B-B14F-4D97-AF65-F5344CB8AC3E}">
        <p14:creationId xmlns:p14="http://schemas.microsoft.com/office/powerpoint/2010/main" val="4064165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7A4D26A1-CAF4-4076-9D4D-5D1565C54DDE}"/>
              </a:ext>
            </a:extLst>
          </p:cNvPr>
          <p:cNvSpPr>
            <a:spLocks noGrp="1"/>
          </p:cNvSpPr>
          <p:nvPr>
            <p:ph idx="1"/>
          </p:nvPr>
        </p:nvSpPr>
        <p:spPr>
          <a:xfrm>
            <a:off x="1032291" y="1331259"/>
            <a:ext cx="8946541" cy="4195481"/>
          </a:xfrm>
        </p:spPr>
        <p:txBody>
          <a:bodyPr/>
          <a:lstStyle/>
          <a:p>
            <a:r>
              <a:rPr lang="en-US" altLang="en-US" dirty="0"/>
              <a:t>Questions on the passage include three types of questions. The first is " right here" or direct questions. These are the simplest type whose answer is stated directly in the passage. The second is the inference questions whose answers are not explicitly stated in the passage, students have to make inferences based on their understanding of the passage. The third type is the application questions that require students to relate the passage to their own experiences.</a:t>
            </a:r>
          </a:p>
          <a:p>
            <a:r>
              <a:rPr lang="en-US" altLang="en-US" dirty="0"/>
              <a:t>After answering the questions, the teacher asks students one by one to read the question and their answer to that question. If the answer is not correct, the teacher selects another student to supply the correct answer, or the teacher himself gives the "right answer".</a:t>
            </a:r>
          </a:p>
          <a:p>
            <a:endParaRPr lang="pl-PL" dirty="0"/>
          </a:p>
        </p:txBody>
      </p:sp>
    </p:spTree>
    <p:extLst>
      <p:ext uri="{BB962C8B-B14F-4D97-AF65-F5344CB8AC3E}">
        <p14:creationId xmlns:p14="http://schemas.microsoft.com/office/powerpoint/2010/main" val="1953276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8C4FE61-9EDF-4B5F-8396-3E5064EFA318}"/>
              </a:ext>
            </a:extLst>
          </p:cNvPr>
          <p:cNvSpPr>
            <a:spLocks noGrp="1"/>
          </p:cNvSpPr>
          <p:nvPr>
            <p:ph type="title"/>
          </p:nvPr>
        </p:nvSpPr>
        <p:spPr/>
        <p:txBody>
          <a:bodyPr/>
          <a:lstStyle/>
          <a:p>
            <a:r>
              <a:rPr lang="pl-PL" dirty="0"/>
              <a:t>Activity </a:t>
            </a:r>
            <a:r>
              <a:rPr lang="pl-PL" dirty="0" err="1"/>
              <a:t>two</a:t>
            </a:r>
            <a:r>
              <a:rPr lang="pl-PL" dirty="0"/>
              <a:t>: </a:t>
            </a:r>
            <a:r>
              <a:rPr lang="pl-PL" dirty="0" err="1"/>
              <a:t>Vocabulary</a:t>
            </a:r>
            <a:endParaRPr lang="pl-PL" dirty="0"/>
          </a:p>
        </p:txBody>
      </p:sp>
      <p:sp>
        <p:nvSpPr>
          <p:cNvPr id="3" name="Symbol zastępczy zawartości 2">
            <a:extLst>
              <a:ext uri="{FF2B5EF4-FFF2-40B4-BE49-F238E27FC236}">
                <a16:creationId xmlns:a16="http://schemas.microsoft.com/office/drawing/2014/main" id="{66254004-7BDB-46FB-AB5F-9C4884E5F165}"/>
              </a:ext>
            </a:extLst>
          </p:cNvPr>
          <p:cNvSpPr>
            <a:spLocks noGrp="1"/>
          </p:cNvSpPr>
          <p:nvPr>
            <p:ph idx="1"/>
          </p:nvPr>
        </p:nvSpPr>
        <p:spPr>
          <a:xfrm>
            <a:off x="996780" y="1546891"/>
            <a:ext cx="8946541" cy="4195481"/>
          </a:xfrm>
        </p:spPr>
        <p:txBody>
          <a:bodyPr/>
          <a:lstStyle/>
          <a:p>
            <a:pPr algn="just">
              <a:buClr>
                <a:schemeClr val="accent3"/>
              </a:buClr>
              <a:defRPr/>
            </a:pPr>
            <a:r>
              <a:rPr lang="en-US" dirty="0"/>
              <a:t>Students turn to a list of words taken from the passage, and are asked to give the mother tongue equivalent for each one of them. This is conducted as a whole class activity. If no one knows the equivalent of a certain word, the teacher provides it. </a:t>
            </a:r>
          </a:p>
          <a:p>
            <a:pPr algn="just">
              <a:buClr>
                <a:schemeClr val="accent3"/>
              </a:buClr>
              <a:defRPr/>
            </a:pPr>
            <a:r>
              <a:rPr lang="en-US" dirty="0"/>
              <a:t>Students are given another list of words from the passage and are asked to provide the opposites of these words (antonyms).</a:t>
            </a:r>
          </a:p>
          <a:p>
            <a:pPr algn="just">
              <a:buClr>
                <a:schemeClr val="accent3"/>
              </a:buClr>
              <a:defRPr/>
            </a:pPr>
            <a:r>
              <a:rPr lang="en-US" dirty="0"/>
              <a:t>The same procedure is repeated with words that look the same in English and </a:t>
            </a:r>
            <a:r>
              <a:rPr lang="tr-TR" dirty="0"/>
              <a:t>the target language</a:t>
            </a:r>
            <a:r>
              <a:rPr lang="en-US" dirty="0"/>
              <a:t>(cognates). Students are asked to search the passage for examples of cognates and to translate them into their mother tongue.</a:t>
            </a:r>
          </a:p>
          <a:p>
            <a:endParaRPr lang="pl-PL" dirty="0"/>
          </a:p>
        </p:txBody>
      </p:sp>
    </p:spTree>
    <p:extLst>
      <p:ext uri="{BB962C8B-B14F-4D97-AF65-F5344CB8AC3E}">
        <p14:creationId xmlns:p14="http://schemas.microsoft.com/office/powerpoint/2010/main" val="3926132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8F3BEB7-08A2-4BF3-A319-CDB17CD9274A}"/>
              </a:ext>
            </a:extLst>
          </p:cNvPr>
          <p:cNvSpPr>
            <a:spLocks noGrp="1"/>
          </p:cNvSpPr>
          <p:nvPr>
            <p:ph type="title"/>
          </p:nvPr>
        </p:nvSpPr>
        <p:spPr/>
        <p:txBody>
          <a:bodyPr/>
          <a:lstStyle/>
          <a:p>
            <a:r>
              <a:rPr lang="pl-PL" dirty="0"/>
              <a:t>Activity </a:t>
            </a:r>
            <a:r>
              <a:rPr lang="pl-PL" dirty="0" err="1"/>
              <a:t>three</a:t>
            </a:r>
            <a:r>
              <a:rPr lang="pl-PL" dirty="0"/>
              <a:t>: </a:t>
            </a:r>
            <a:r>
              <a:rPr lang="pl-PL" dirty="0" err="1"/>
              <a:t>Grammar</a:t>
            </a:r>
            <a:endParaRPr lang="pl-PL" dirty="0"/>
          </a:p>
        </p:txBody>
      </p:sp>
      <p:sp>
        <p:nvSpPr>
          <p:cNvPr id="3" name="Symbol zastępczy zawartości 2">
            <a:extLst>
              <a:ext uri="{FF2B5EF4-FFF2-40B4-BE49-F238E27FC236}">
                <a16:creationId xmlns:a16="http://schemas.microsoft.com/office/drawing/2014/main" id="{E7767749-4981-46FC-AF53-72D452516243}"/>
              </a:ext>
            </a:extLst>
          </p:cNvPr>
          <p:cNvSpPr>
            <a:spLocks noGrp="1"/>
          </p:cNvSpPr>
          <p:nvPr>
            <p:ph idx="1"/>
          </p:nvPr>
        </p:nvSpPr>
        <p:spPr>
          <a:xfrm>
            <a:off x="943514" y="1768833"/>
            <a:ext cx="8946541" cy="4195481"/>
          </a:xfrm>
        </p:spPr>
        <p:txBody>
          <a:bodyPr/>
          <a:lstStyle/>
          <a:p>
            <a:pPr algn="just">
              <a:lnSpc>
                <a:spcPct val="80000"/>
              </a:lnSpc>
              <a:buClr>
                <a:schemeClr val="accent3"/>
              </a:buClr>
              <a:defRPr/>
            </a:pPr>
            <a:r>
              <a:rPr lang="pl-PL" dirty="0"/>
              <a:t>T</a:t>
            </a:r>
            <a:r>
              <a:rPr lang="en-US" dirty="0"/>
              <a:t>he teacher reads a list of two-word verbs (phrasal verbs). He begins with phrasal verbs that are familiar to them, then moves to new phrasal verbs in the passage.</a:t>
            </a:r>
          </a:p>
          <a:p>
            <a:pPr algn="just">
              <a:lnSpc>
                <a:spcPct val="80000"/>
              </a:lnSpc>
              <a:buClr>
                <a:schemeClr val="accent3"/>
              </a:buClr>
              <a:defRPr/>
            </a:pPr>
            <a:r>
              <a:rPr lang="en-US" dirty="0"/>
              <a:t>students are asked to translate them into their mother tongue.</a:t>
            </a:r>
          </a:p>
          <a:p>
            <a:pPr algn="just">
              <a:lnSpc>
                <a:spcPct val="80000"/>
              </a:lnSpc>
              <a:buClr>
                <a:schemeClr val="accent3"/>
              </a:buClr>
              <a:defRPr/>
            </a:pPr>
            <a:r>
              <a:rPr lang="en-US" dirty="0"/>
              <a:t>Then, they are given the rule of a direct object with two-word verbs (separable vs. inseparable phrasal verbs).</a:t>
            </a:r>
          </a:p>
          <a:p>
            <a:pPr algn="just">
              <a:lnSpc>
                <a:spcPct val="80000"/>
              </a:lnSpc>
              <a:buClr>
                <a:schemeClr val="accent3"/>
              </a:buClr>
              <a:defRPr/>
            </a:pPr>
            <a:r>
              <a:rPr lang="en-US" dirty="0"/>
              <a:t>after reading over the rule and examples, students are asked to tell which of the following two-word verbs are separable and which inseparable= all these verbs are taken from the passage.</a:t>
            </a:r>
          </a:p>
          <a:p>
            <a:pPr algn="just">
              <a:lnSpc>
                <a:spcPct val="80000"/>
              </a:lnSpc>
              <a:buClr>
                <a:schemeClr val="accent3"/>
              </a:buClr>
              <a:defRPr/>
            </a:pPr>
            <a:r>
              <a:rPr lang="en-US" dirty="0"/>
              <a:t>they are asked to fill in the blanks with one of these phrasal verbs.</a:t>
            </a:r>
          </a:p>
          <a:p>
            <a:endParaRPr lang="pl-PL" dirty="0"/>
          </a:p>
        </p:txBody>
      </p:sp>
    </p:spTree>
    <p:extLst>
      <p:ext uri="{BB962C8B-B14F-4D97-AF65-F5344CB8AC3E}">
        <p14:creationId xmlns:p14="http://schemas.microsoft.com/office/powerpoint/2010/main" val="2549094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09F2659-65FD-4B0A-B77F-A26991AA7428}"/>
              </a:ext>
            </a:extLst>
          </p:cNvPr>
          <p:cNvSpPr>
            <a:spLocks noGrp="1"/>
          </p:cNvSpPr>
          <p:nvPr>
            <p:ph type="title"/>
          </p:nvPr>
        </p:nvSpPr>
        <p:spPr/>
        <p:txBody>
          <a:bodyPr/>
          <a:lstStyle/>
          <a:p>
            <a:r>
              <a:rPr lang="pl-PL" dirty="0"/>
              <a:t>Activity </a:t>
            </a:r>
            <a:r>
              <a:rPr lang="pl-PL" dirty="0" err="1"/>
              <a:t>four</a:t>
            </a:r>
            <a:r>
              <a:rPr lang="pl-PL" dirty="0"/>
              <a:t> : </a:t>
            </a:r>
            <a:r>
              <a:rPr lang="pl-PL" dirty="0" err="1"/>
              <a:t>Writing</a:t>
            </a:r>
            <a:endParaRPr lang="pl-PL" dirty="0"/>
          </a:p>
        </p:txBody>
      </p:sp>
      <p:sp>
        <p:nvSpPr>
          <p:cNvPr id="3" name="Symbol zastępczy zawartości 2">
            <a:extLst>
              <a:ext uri="{FF2B5EF4-FFF2-40B4-BE49-F238E27FC236}">
                <a16:creationId xmlns:a16="http://schemas.microsoft.com/office/drawing/2014/main" id="{79931959-D251-4FC8-8AF9-4123B53E7432}"/>
              </a:ext>
            </a:extLst>
          </p:cNvPr>
          <p:cNvSpPr>
            <a:spLocks noGrp="1"/>
          </p:cNvSpPr>
          <p:nvPr>
            <p:ph idx="1"/>
          </p:nvPr>
        </p:nvSpPr>
        <p:spPr/>
        <p:txBody>
          <a:bodyPr/>
          <a:lstStyle/>
          <a:p>
            <a:r>
              <a:rPr lang="en-US" altLang="en-US" dirty="0"/>
              <a:t>Students are asked to write a composition in the target language applying the information in the passage to some similar topic. </a:t>
            </a:r>
          </a:p>
          <a:p>
            <a:pPr marL="0" indent="0">
              <a:buNone/>
            </a:pPr>
            <a:endParaRPr lang="pl-PL" dirty="0"/>
          </a:p>
        </p:txBody>
      </p:sp>
      <p:pic>
        <p:nvPicPr>
          <p:cNvPr id="7" name="Obraz 6">
            <a:extLst>
              <a:ext uri="{FF2B5EF4-FFF2-40B4-BE49-F238E27FC236}">
                <a16:creationId xmlns:a16="http://schemas.microsoft.com/office/drawing/2014/main" id="{46F72309-AE3E-4620-8190-50B2D8D9DA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51990" y="3015956"/>
            <a:ext cx="5746565" cy="3232443"/>
          </a:xfrm>
          <a:prstGeom prst="rect">
            <a:avLst/>
          </a:prstGeom>
        </p:spPr>
      </p:pic>
    </p:spTree>
    <p:extLst>
      <p:ext uri="{BB962C8B-B14F-4D97-AF65-F5344CB8AC3E}">
        <p14:creationId xmlns:p14="http://schemas.microsoft.com/office/powerpoint/2010/main" val="3243821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A95CCB4-D6C6-4527-99A7-F996A723983D}"/>
              </a:ext>
            </a:extLst>
          </p:cNvPr>
          <p:cNvSpPr>
            <a:spLocks noGrp="1"/>
          </p:cNvSpPr>
          <p:nvPr>
            <p:ph type="title"/>
          </p:nvPr>
        </p:nvSpPr>
        <p:spPr/>
        <p:txBody>
          <a:bodyPr/>
          <a:lstStyle/>
          <a:p>
            <a:r>
              <a:rPr lang="pl-PL" dirty="0"/>
              <a:t>Activity five: </a:t>
            </a:r>
            <a:r>
              <a:rPr lang="pl-PL" dirty="0" err="1"/>
              <a:t>Translation</a:t>
            </a:r>
            <a:endParaRPr lang="pl-PL" dirty="0"/>
          </a:p>
        </p:txBody>
      </p:sp>
      <p:sp>
        <p:nvSpPr>
          <p:cNvPr id="3" name="Symbol zastępczy zawartości 2">
            <a:extLst>
              <a:ext uri="{FF2B5EF4-FFF2-40B4-BE49-F238E27FC236}">
                <a16:creationId xmlns:a16="http://schemas.microsoft.com/office/drawing/2014/main" id="{C3BE3729-889F-4985-A12F-B2A0A55E56F8}"/>
              </a:ext>
            </a:extLst>
          </p:cNvPr>
          <p:cNvSpPr>
            <a:spLocks noGrp="1"/>
          </p:cNvSpPr>
          <p:nvPr>
            <p:ph idx="1"/>
          </p:nvPr>
        </p:nvSpPr>
        <p:spPr/>
        <p:txBody>
          <a:bodyPr/>
          <a:lstStyle/>
          <a:p>
            <a:r>
              <a:rPr lang="en-US" altLang="en-US" dirty="0"/>
              <a:t>Students are asked to write out the translation of the reading passage into their mother tongue.</a:t>
            </a:r>
          </a:p>
          <a:p>
            <a:endParaRPr lang="pl-PL" dirty="0"/>
          </a:p>
        </p:txBody>
      </p:sp>
      <p:pic>
        <p:nvPicPr>
          <p:cNvPr id="5" name="Obraz 4">
            <a:extLst>
              <a:ext uri="{FF2B5EF4-FFF2-40B4-BE49-F238E27FC236}">
                <a16:creationId xmlns:a16="http://schemas.microsoft.com/office/drawing/2014/main" id="{7388D128-2F72-4F73-8548-CAAB3A1395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51502" y="2795125"/>
            <a:ext cx="5900692" cy="3935716"/>
          </a:xfrm>
          <a:prstGeom prst="rect">
            <a:avLst/>
          </a:prstGeom>
        </p:spPr>
      </p:pic>
    </p:spTree>
    <p:extLst>
      <p:ext uri="{BB962C8B-B14F-4D97-AF65-F5344CB8AC3E}">
        <p14:creationId xmlns:p14="http://schemas.microsoft.com/office/powerpoint/2010/main" val="3831212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BF74F8C-84CA-4FD4-A8BA-E9ED9ED304F7}"/>
              </a:ext>
            </a:extLst>
          </p:cNvPr>
          <p:cNvSpPr>
            <a:spLocks noGrp="1"/>
          </p:cNvSpPr>
          <p:nvPr>
            <p:ph type="title"/>
          </p:nvPr>
        </p:nvSpPr>
        <p:spPr/>
        <p:txBody>
          <a:bodyPr/>
          <a:lstStyle/>
          <a:p>
            <a:r>
              <a:rPr lang="pl-PL" dirty="0" err="1"/>
              <a:t>What</a:t>
            </a:r>
            <a:r>
              <a:rPr lang="pl-PL" dirty="0"/>
              <a:t> </a:t>
            </a:r>
            <a:r>
              <a:rPr lang="pl-PL" dirty="0" err="1"/>
              <a:t>is</a:t>
            </a:r>
            <a:r>
              <a:rPr lang="pl-PL" dirty="0"/>
              <a:t> the </a:t>
            </a:r>
            <a:r>
              <a:rPr lang="pl-PL" dirty="0" err="1"/>
              <a:t>Grammar</a:t>
            </a:r>
            <a:r>
              <a:rPr lang="pl-PL" dirty="0"/>
              <a:t> </a:t>
            </a:r>
            <a:r>
              <a:rPr lang="pl-PL" dirty="0" err="1"/>
              <a:t>Translation</a:t>
            </a:r>
            <a:r>
              <a:rPr lang="pl-PL" dirty="0"/>
              <a:t> Method?</a:t>
            </a:r>
          </a:p>
        </p:txBody>
      </p:sp>
      <p:sp>
        <p:nvSpPr>
          <p:cNvPr id="3" name="Symbol zastępczy zawartości 2">
            <a:extLst>
              <a:ext uri="{FF2B5EF4-FFF2-40B4-BE49-F238E27FC236}">
                <a16:creationId xmlns:a16="http://schemas.microsoft.com/office/drawing/2014/main" id="{2D051CD4-E91C-4C2A-8D99-525968AE678F}"/>
              </a:ext>
            </a:extLst>
          </p:cNvPr>
          <p:cNvSpPr>
            <a:spLocks noGrp="1"/>
          </p:cNvSpPr>
          <p:nvPr>
            <p:ph idx="1"/>
          </p:nvPr>
        </p:nvSpPr>
        <p:spPr/>
        <p:txBody>
          <a:bodyPr/>
          <a:lstStyle/>
          <a:p>
            <a:pPr lvl="0"/>
            <a:r>
              <a:rPr lang="pl-PL" sz="2800" dirty="0"/>
              <a:t>The </a:t>
            </a:r>
            <a:r>
              <a:rPr lang="pl-PL" sz="2800" dirty="0" err="1"/>
              <a:t>grammar</a:t>
            </a:r>
            <a:r>
              <a:rPr lang="pl-PL" sz="2800" dirty="0"/>
              <a:t>- </a:t>
            </a:r>
            <a:r>
              <a:rPr lang="pl-PL" sz="2800" dirty="0" err="1"/>
              <a:t>translation</a:t>
            </a:r>
            <a:r>
              <a:rPr lang="pl-PL" sz="2800" dirty="0"/>
              <a:t> </a:t>
            </a:r>
            <a:r>
              <a:rPr lang="pl-PL" sz="2800" dirty="0" err="1"/>
              <a:t>methods</a:t>
            </a:r>
            <a:r>
              <a:rPr lang="pl-PL" sz="2800" dirty="0"/>
              <a:t> of </a:t>
            </a:r>
            <a:r>
              <a:rPr lang="pl-PL" sz="2800" dirty="0" err="1"/>
              <a:t>foreign</a:t>
            </a:r>
            <a:r>
              <a:rPr lang="pl-PL" sz="2800" dirty="0"/>
              <a:t> </a:t>
            </a:r>
            <a:r>
              <a:rPr lang="pl-PL" sz="2800" dirty="0" err="1"/>
              <a:t>language</a:t>
            </a:r>
            <a:r>
              <a:rPr lang="pl-PL" sz="2800" dirty="0"/>
              <a:t> </a:t>
            </a:r>
            <a:r>
              <a:rPr lang="pl-PL" sz="2800" dirty="0" err="1"/>
              <a:t>teaching</a:t>
            </a:r>
            <a:r>
              <a:rPr lang="pl-PL" sz="2800" dirty="0"/>
              <a:t> </a:t>
            </a:r>
            <a:r>
              <a:rPr lang="pl-PL" sz="2800" dirty="0" err="1"/>
              <a:t>is</a:t>
            </a:r>
            <a:r>
              <a:rPr lang="pl-PL" sz="2800" dirty="0"/>
              <a:t> one of the most </a:t>
            </a:r>
            <a:r>
              <a:rPr lang="pl-PL" sz="2800" dirty="0" err="1"/>
              <a:t>traditional</a:t>
            </a:r>
            <a:r>
              <a:rPr lang="pl-PL" sz="2800" dirty="0"/>
              <a:t> </a:t>
            </a:r>
            <a:r>
              <a:rPr lang="pl-PL" sz="2800" dirty="0" err="1"/>
              <a:t>methods</a:t>
            </a:r>
            <a:r>
              <a:rPr lang="pl-PL" sz="2800" dirty="0"/>
              <a:t>.</a:t>
            </a:r>
          </a:p>
          <a:p>
            <a:pPr lvl="0"/>
            <a:r>
              <a:rPr lang="pl-PL" sz="2800" dirty="0"/>
              <a:t>It was </a:t>
            </a:r>
            <a:r>
              <a:rPr lang="pl-PL" sz="2800" dirty="0" err="1"/>
              <a:t>orginally</a:t>
            </a:r>
            <a:r>
              <a:rPr lang="pl-PL" sz="2800" dirty="0"/>
              <a:t> </a:t>
            </a:r>
            <a:r>
              <a:rPr lang="pl-PL" sz="2800" dirty="0" err="1"/>
              <a:t>used</a:t>
            </a:r>
            <a:r>
              <a:rPr lang="pl-PL" sz="2800" dirty="0"/>
              <a:t> to </a:t>
            </a:r>
            <a:r>
              <a:rPr lang="pl-PL" sz="2800" dirty="0" err="1"/>
              <a:t>teach</a:t>
            </a:r>
            <a:r>
              <a:rPr lang="pl-PL" sz="2800" dirty="0"/>
              <a:t> ‘</a:t>
            </a:r>
            <a:r>
              <a:rPr lang="pl-PL" sz="2800" dirty="0" err="1"/>
              <a:t>dead</a:t>
            </a:r>
            <a:r>
              <a:rPr lang="pl-PL" sz="2800" dirty="0"/>
              <a:t>’ </a:t>
            </a:r>
            <a:r>
              <a:rPr lang="pl-PL" sz="2800" dirty="0" err="1"/>
              <a:t>languages</a:t>
            </a:r>
            <a:r>
              <a:rPr lang="pl-PL" sz="2800" dirty="0"/>
              <a:t> (and </a:t>
            </a:r>
            <a:r>
              <a:rPr lang="pl-PL" sz="2800" dirty="0" err="1"/>
              <a:t>literatures</a:t>
            </a:r>
            <a:r>
              <a:rPr lang="pl-PL" sz="2800" dirty="0"/>
              <a:t>) </a:t>
            </a:r>
            <a:r>
              <a:rPr lang="pl-PL" sz="2800" dirty="0" err="1"/>
              <a:t>such</a:t>
            </a:r>
            <a:r>
              <a:rPr lang="pl-PL" sz="2800" dirty="0"/>
              <a:t> as </a:t>
            </a:r>
            <a:r>
              <a:rPr lang="pl-PL" sz="2800" dirty="0" err="1"/>
              <a:t>Latin</a:t>
            </a:r>
            <a:r>
              <a:rPr lang="pl-PL" sz="2800" dirty="0"/>
              <a:t> and Greek , </a:t>
            </a:r>
            <a:r>
              <a:rPr lang="pl-PL" sz="2800" dirty="0" err="1"/>
              <a:t>involving</a:t>
            </a:r>
            <a:r>
              <a:rPr lang="pl-PL" sz="2800" dirty="0"/>
              <a:t> </a:t>
            </a:r>
            <a:r>
              <a:rPr lang="pl-PL" sz="2800" dirty="0" err="1"/>
              <a:t>little</a:t>
            </a:r>
            <a:r>
              <a:rPr lang="pl-PL" sz="2800" dirty="0"/>
              <a:t> </a:t>
            </a:r>
            <a:r>
              <a:rPr lang="pl-PL" sz="2800" dirty="0" err="1"/>
              <a:t>or</a:t>
            </a:r>
            <a:r>
              <a:rPr lang="pl-PL" sz="2800" dirty="0"/>
              <a:t> no </a:t>
            </a:r>
            <a:r>
              <a:rPr lang="pl-PL" sz="2800" dirty="0" err="1"/>
              <a:t>spoken</a:t>
            </a:r>
            <a:r>
              <a:rPr lang="pl-PL" sz="2800" dirty="0"/>
              <a:t> </a:t>
            </a:r>
            <a:r>
              <a:rPr lang="pl-PL" sz="2800" dirty="0" err="1"/>
              <a:t>communication</a:t>
            </a:r>
            <a:r>
              <a:rPr lang="pl-PL" sz="2800" dirty="0"/>
              <a:t> </a:t>
            </a:r>
            <a:r>
              <a:rPr lang="pl-PL" sz="2800" dirty="0" err="1"/>
              <a:t>or</a:t>
            </a:r>
            <a:r>
              <a:rPr lang="pl-PL" sz="2800" dirty="0"/>
              <a:t> </a:t>
            </a:r>
            <a:r>
              <a:rPr lang="pl-PL" sz="2800" dirty="0" err="1"/>
              <a:t>listening</a:t>
            </a:r>
            <a:r>
              <a:rPr lang="pl-PL" sz="2800" dirty="0"/>
              <a:t> </a:t>
            </a:r>
            <a:r>
              <a:rPr lang="pl-PL" sz="2800" dirty="0" err="1"/>
              <a:t>comprehension</a:t>
            </a:r>
            <a:r>
              <a:rPr lang="pl-PL" sz="2800" dirty="0"/>
              <a:t>.</a:t>
            </a:r>
          </a:p>
          <a:p>
            <a:endParaRPr lang="pl-PL" dirty="0"/>
          </a:p>
        </p:txBody>
      </p:sp>
    </p:spTree>
    <p:extLst>
      <p:ext uri="{BB962C8B-B14F-4D97-AF65-F5344CB8AC3E}">
        <p14:creationId xmlns:p14="http://schemas.microsoft.com/office/powerpoint/2010/main" val="3072449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F2D63FD-AAD2-42C1-864D-981DD458ED15}"/>
              </a:ext>
            </a:extLst>
          </p:cNvPr>
          <p:cNvSpPr>
            <a:spLocks noGrp="1"/>
          </p:cNvSpPr>
          <p:nvPr>
            <p:ph type="title"/>
          </p:nvPr>
        </p:nvSpPr>
        <p:spPr/>
        <p:txBody>
          <a:bodyPr/>
          <a:lstStyle/>
          <a:p>
            <a:r>
              <a:rPr lang="pl-PL" dirty="0" err="1"/>
              <a:t>Characteristics</a:t>
            </a:r>
            <a:endParaRPr lang="pl-PL" dirty="0"/>
          </a:p>
        </p:txBody>
      </p:sp>
      <p:sp>
        <p:nvSpPr>
          <p:cNvPr id="3" name="Symbol zastępczy zawartości 2">
            <a:extLst>
              <a:ext uri="{FF2B5EF4-FFF2-40B4-BE49-F238E27FC236}">
                <a16:creationId xmlns:a16="http://schemas.microsoft.com/office/drawing/2014/main" id="{D248DC35-8042-453A-9C02-5ECB33A0895C}"/>
              </a:ext>
            </a:extLst>
          </p:cNvPr>
          <p:cNvSpPr>
            <a:spLocks noGrp="1"/>
          </p:cNvSpPr>
          <p:nvPr>
            <p:ph idx="1"/>
          </p:nvPr>
        </p:nvSpPr>
        <p:spPr>
          <a:xfrm>
            <a:off x="1034486" y="1718621"/>
            <a:ext cx="8946541" cy="4195481"/>
          </a:xfrm>
        </p:spPr>
        <p:txBody>
          <a:bodyPr>
            <a:normAutofit/>
          </a:bodyPr>
          <a:lstStyle/>
          <a:p>
            <a:pPr lvl="0"/>
            <a:r>
              <a:rPr lang="pl-PL" sz="2800" dirty="0"/>
              <a:t>A Focus on learning the </a:t>
            </a:r>
            <a:r>
              <a:rPr lang="pl-PL" sz="2800" dirty="0" err="1"/>
              <a:t>rules</a:t>
            </a:r>
            <a:r>
              <a:rPr lang="pl-PL" sz="2800" dirty="0"/>
              <a:t> of </a:t>
            </a:r>
            <a:r>
              <a:rPr lang="pl-PL" sz="2800" dirty="0" err="1"/>
              <a:t>grammar</a:t>
            </a:r>
            <a:r>
              <a:rPr lang="pl-PL" sz="2800" dirty="0"/>
              <a:t> and </a:t>
            </a:r>
            <a:r>
              <a:rPr lang="pl-PL" sz="2800" dirty="0" err="1"/>
              <a:t>their</a:t>
            </a:r>
            <a:r>
              <a:rPr lang="pl-PL" sz="2800" dirty="0"/>
              <a:t> </a:t>
            </a:r>
            <a:r>
              <a:rPr lang="pl-PL" sz="2800" dirty="0" err="1"/>
              <a:t>application</a:t>
            </a:r>
            <a:r>
              <a:rPr lang="pl-PL" sz="2800" dirty="0"/>
              <a:t> in </a:t>
            </a:r>
            <a:r>
              <a:rPr lang="pl-PL" sz="2800" dirty="0" err="1"/>
              <a:t>translation</a:t>
            </a:r>
            <a:r>
              <a:rPr lang="pl-PL" sz="2800" dirty="0"/>
              <a:t> </a:t>
            </a:r>
            <a:r>
              <a:rPr lang="pl-PL" sz="2800" dirty="0" err="1"/>
              <a:t>passages</a:t>
            </a:r>
            <a:r>
              <a:rPr lang="pl-PL" sz="2800" dirty="0"/>
              <a:t> from one </a:t>
            </a:r>
            <a:r>
              <a:rPr lang="pl-PL" sz="2800" dirty="0" err="1"/>
              <a:t>language</a:t>
            </a:r>
            <a:r>
              <a:rPr lang="pl-PL" sz="2800" dirty="0"/>
              <a:t> </a:t>
            </a:r>
            <a:r>
              <a:rPr lang="pl-PL" sz="2800" dirty="0" err="1"/>
              <a:t>into</a:t>
            </a:r>
            <a:r>
              <a:rPr lang="pl-PL" sz="2800" dirty="0"/>
              <a:t> the </a:t>
            </a:r>
            <a:r>
              <a:rPr lang="pl-PL" sz="2800" dirty="0" err="1"/>
              <a:t>other</a:t>
            </a:r>
            <a:endParaRPr lang="pl-PL" sz="2800" dirty="0"/>
          </a:p>
          <a:p>
            <a:pPr lvl="0"/>
            <a:r>
              <a:rPr lang="pl-PL" sz="2800" dirty="0" err="1"/>
              <a:t>Vocabulary</a:t>
            </a:r>
            <a:r>
              <a:rPr lang="pl-PL" sz="2800" dirty="0"/>
              <a:t>  in the target </a:t>
            </a:r>
            <a:r>
              <a:rPr lang="pl-PL" sz="2800" dirty="0" err="1"/>
              <a:t>language</a:t>
            </a:r>
            <a:r>
              <a:rPr lang="pl-PL" sz="2800" dirty="0"/>
              <a:t> </a:t>
            </a:r>
            <a:r>
              <a:rPr lang="pl-PL" sz="2800" dirty="0" err="1"/>
              <a:t>is</a:t>
            </a:r>
            <a:r>
              <a:rPr lang="pl-PL" sz="2800" dirty="0"/>
              <a:t> </a:t>
            </a:r>
            <a:r>
              <a:rPr lang="pl-PL" sz="2800" dirty="0" err="1"/>
              <a:t>learned</a:t>
            </a:r>
            <a:r>
              <a:rPr lang="pl-PL" sz="2800" dirty="0"/>
              <a:t> </a:t>
            </a:r>
            <a:r>
              <a:rPr lang="pl-PL" sz="2800" dirty="0" err="1"/>
              <a:t>through</a:t>
            </a:r>
            <a:r>
              <a:rPr lang="pl-PL" sz="2800" dirty="0"/>
              <a:t> </a:t>
            </a:r>
            <a:r>
              <a:rPr lang="pl-PL" sz="2800" dirty="0" err="1"/>
              <a:t>direct</a:t>
            </a:r>
            <a:r>
              <a:rPr lang="pl-PL" sz="2800" dirty="0"/>
              <a:t> </a:t>
            </a:r>
            <a:r>
              <a:rPr lang="pl-PL" sz="2800" dirty="0" err="1"/>
              <a:t>translation</a:t>
            </a:r>
            <a:r>
              <a:rPr lang="pl-PL" sz="2800" dirty="0"/>
              <a:t> from the native </a:t>
            </a:r>
            <a:r>
              <a:rPr lang="pl-PL" sz="2800" dirty="0" err="1"/>
              <a:t>language</a:t>
            </a:r>
            <a:r>
              <a:rPr lang="pl-PL" sz="2800" dirty="0"/>
              <a:t>, </a:t>
            </a:r>
            <a:r>
              <a:rPr lang="pl-PL" sz="2800" dirty="0" err="1"/>
              <a:t>it</a:t>
            </a:r>
            <a:r>
              <a:rPr lang="pl-PL" sz="2800" dirty="0"/>
              <a:t> </a:t>
            </a:r>
            <a:r>
              <a:rPr lang="pl-PL" sz="2800" dirty="0" err="1"/>
              <a:t>is</a:t>
            </a:r>
            <a:r>
              <a:rPr lang="pl-PL" sz="2800" dirty="0"/>
              <a:t> </a:t>
            </a:r>
            <a:r>
              <a:rPr lang="pl-PL" sz="2800" dirty="0" err="1"/>
              <a:t>taught</a:t>
            </a:r>
            <a:r>
              <a:rPr lang="pl-PL" sz="2800" dirty="0"/>
              <a:t> in the form of </a:t>
            </a:r>
            <a:r>
              <a:rPr lang="pl-PL" sz="2800" dirty="0" err="1"/>
              <a:t>isolated</a:t>
            </a:r>
            <a:r>
              <a:rPr lang="pl-PL" sz="2800" dirty="0"/>
              <a:t> </a:t>
            </a:r>
            <a:r>
              <a:rPr lang="pl-PL" sz="2800" dirty="0" err="1"/>
              <a:t>word</a:t>
            </a:r>
            <a:r>
              <a:rPr lang="pl-PL" sz="2800" dirty="0"/>
              <a:t> </a:t>
            </a:r>
            <a:r>
              <a:rPr lang="pl-PL" sz="2800" dirty="0" err="1"/>
              <a:t>lists</a:t>
            </a:r>
            <a:r>
              <a:rPr lang="pl-PL" sz="2800" dirty="0"/>
              <a:t>. </a:t>
            </a:r>
            <a:endParaRPr lang="pl-PL" dirty="0"/>
          </a:p>
        </p:txBody>
      </p:sp>
    </p:spTree>
    <p:extLst>
      <p:ext uri="{BB962C8B-B14F-4D97-AF65-F5344CB8AC3E}">
        <p14:creationId xmlns:p14="http://schemas.microsoft.com/office/powerpoint/2010/main" val="519492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204ECFB-FB2E-4A76-A188-301759086EBC}"/>
              </a:ext>
            </a:extLst>
          </p:cNvPr>
          <p:cNvSpPr>
            <a:spLocks noGrp="1"/>
          </p:cNvSpPr>
          <p:nvPr>
            <p:ph type="title"/>
          </p:nvPr>
        </p:nvSpPr>
        <p:spPr/>
        <p:txBody>
          <a:bodyPr/>
          <a:lstStyle/>
          <a:p>
            <a:r>
              <a:rPr lang="pl-PL" dirty="0" err="1"/>
              <a:t>Very</a:t>
            </a:r>
            <a:r>
              <a:rPr lang="pl-PL" dirty="0"/>
              <a:t> </a:t>
            </a:r>
            <a:r>
              <a:rPr lang="pl-PL" dirty="0" err="1"/>
              <a:t>little</a:t>
            </a:r>
            <a:r>
              <a:rPr lang="pl-PL" dirty="0"/>
              <a:t> </a:t>
            </a:r>
            <a:r>
              <a:rPr lang="pl-PL" dirty="0" err="1"/>
              <a:t>teaching</a:t>
            </a:r>
            <a:r>
              <a:rPr lang="pl-PL" dirty="0"/>
              <a:t> </a:t>
            </a:r>
            <a:r>
              <a:rPr lang="pl-PL" dirty="0" err="1"/>
              <a:t>is</a:t>
            </a:r>
            <a:r>
              <a:rPr lang="pl-PL" dirty="0"/>
              <a:t> </a:t>
            </a:r>
            <a:r>
              <a:rPr lang="pl-PL" dirty="0" err="1"/>
              <a:t>done</a:t>
            </a:r>
            <a:r>
              <a:rPr lang="pl-PL" dirty="0"/>
              <a:t> in the target </a:t>
            </a:r>
            <a:r>
              <a:rPr lang="pl-PL" dirty="0" err="1"/>
              <a:t>language</a:t>
            </a:r>
            <a:br>
              <a:rPr lang="pl-PL" dirty="0"/>
            </a:br>
            <a:endParaRPr lang="pl-PL" dirty="0"/>
          </a:p>
        </p:txBody>
      </p:sp>
      <p:sp>
        <p:nvSpPr>
          <p:cNvPr id="3" name="Symbol zastępczy zawartości 2">
            <a:extLst>
              <a:ext uri="{FF2B5EF4-FFF2-40B4-BE49-F238E27FC236}">
                <a16:creationId xmlns:a16="http://schemas.microsoft.com/office/drawing/2014/main" id="{D481DEE6-021C-4667-9F94-8AEAADF5F3FC}"/>
              </a:ext>
            </a:extLst>
          </p:cNvPr>
          <p:cNvSpPr>
            <a:spLocks noGrp="1"/>
          </p:cNvSpPr>
          <p:nvPr>
            <p:ph idx="1"/>
          </p:nvPr>
        </p:nvSpPr>
        <p:spPr>
          <a:xfrm>
            <a:off x="1104293" y="1853248"/>
            <a:ext cx="8946541" cy="4195481"/>
          </a:xfrm>
        </p:spPr>
        <p:txBody>
          <a:bodyPr>
            <a:normAutofit/>
          </a:bodyPr>
          <a:lstStyle/>
          <a:p>
            <a:pPr marL="0" indent="0">
              <a:buNone/>
            </a:pPr>
            <a:r>
              <a:rPr lang="pl-PL" dirty="0"/>
              <a:t> </a:t>
            </a:r>
          </a:p>
          <a:p>
            <a:pPr lvl="0"/>
            <a:r>
              <a:rPr lang="pl-PL" sz="2800" dirty="0" err="1"/>
              <a:t>Instead</a:t>
            </a:r>
            <a:r>
              <a:rPr lang="pl-PL" sz="2800" dirty="0"/>
              <a:t>, </a:t>
            </a:r>
            <a:r>
              <a:rPr lang="pl-PL" sz="2800" dirty="0" err="1"/>
              <a:t>readings</a:t>
            </a:r>
            <a:r>
              <a:rPr lang="pl-PL" sz="2800" dirty="0"/>
              <a:t> in the target </a:t>
            </a:r>
            <a:r>
              <a:rPr lang="pl-PL" sz="2800" dirty="0" err="1"/>
              <a:t>language</a:t>
            </a:r>
            <a:r>
              <a:rPr lang="pl-PL" sz="2800" dirty="0"/>
              <a:t> </a:t>
            </a:r>
            <a:r>
              <a:rPr lang="pl-PL" sz="2800" dirty="0" err="1"/>
              <a:t>are</a:t>
            </a:r>
            <a:r>
              <a:rPr lang="pl-PL" sz="2800" dirty="0"/>
              <a:t> </a:t>
            </a:r>
            <a:r>
              <a:rPr lang="pl-PL" sz="2800" dirty="0" err="1"/>
              <a:t>translated</a:t>
            </a:r>
            <a:r>
              <a:rPr lang="pl-PL" sz="2800" dirty="0"/>
              <a:t> </a:t>
            </a:r>
            <a:r>
              <a:rPr lang="pl-PL" sz="2800" dirty="0" err="1"/>
              <a:t>directly</a:t>
            </a:r>
            <a:r>
              <a:rPr lang="pl-PL" sz="2800" dirty="0"/>
              <a:t> and </a:t>
            </a:r>
            <a:r>
              <a:rPr lang="pl-PL" sz="2800" dirty="0" err="1"/>
              <a:t>then</a:t>
            </a:r>
            <a:r>
              <a:rPr lang="pl-PL" sz="2800" dirty="0"/>
              <a:t> </a:t>
            </a:r>
            <a:r>
              <a:rPr lang="pl-PL" sz="2800" dirty="0" err="1"/>
              <a:t>discussed</a:t>
            </a:r>
            <a:r>
              <a:rPr lang="pl-PL" sz="2800" dirty="0"/>
              <a:t> in the native </a:t>
            </a:r>
            <a:r>
              <a:rPr lang="pl-PL" sz="2800" dirty="0" err="1"/>
              <a:t>language</a:t>
            </a:r>
            <a:r>
              <a:rPr lang="pl-PL" sz="2800" dirty="0"/>
              <a:t>. Little </a:t>
            </a:r>
            <a:r>
              <a:rPr lang="pl-PL" sz="2800" dirty="0" err="1"/>
              <a:t>or</a:t>
            </a:r>
            <a:r>
              <a:rPr lang="pl-PL" sz="2800" dirty="0"/>
              <a:t> no </a:t>
            </a:r>
            <a:r>
              <a:rPr lang="pl-PL" sz="2800" dirty="0" err="1"/>
              <a:t>attention</a:t>
            </a:r>
            <a:r>
              <a:rPr lang="pl-PL" sz="2800" dirty="0"/>
              <a:t> </a:t>
            </a:r>
            <a:r>
              <a:rPr lang="pl-PL" sz="2800" dirty="0" err="1"/>
              <a:t>is</a:t>
            </a:r>
            <a:r>
              <a:rPr lang="pl-PL" sz="2800" dirty="0"/>
              <a:t> </a:t>
            </a:r>
            <a:r>
              <a:rPr lang="pl-PL" sz="2800" dirty="0" err="1"/>
              <a:t>given</a:t>
            </a:r>
            <a:r>
              <a:rPr lang="pl-PL" sz="2800" dirty="0"/>
              <a:t> to </a:t>
            </a:r>
            <a:r>
              <a:rPr lang="pl-PL" sz="2800" dirty="0" err="1"/>
              <a:t>pronunciation</a:t>
            </a:r>
            <a:r>
              <a:rPr lang="pl-PL" sz="2800" dirty="0"/>
              <a:t>.</a:t>
            </a:r>
          </a:p>
          <a:p>
            <a:pPr lvl="0"/>
            <a:r>
              <a:rPr lang="pl-PL" sz="2800" dirty="0" err="1"/>
              <a:t>Grammar</a:t>
            </a:r>
            <a:r>
              <a:rPr lang="pl-PL" sz="2800" dirty="0"/>
              <a:t> </a:t>
            </a:r>
            <a:r>
              <a:rPr lang="pl-PL" sz="2800" dirty="0" err="1"/>
              <a:t>is</a:t>
            </a:r>
            <a:r>
              <a:rPr lang="pl-PL" sz="2800" dirty="0"/>
              <a:t> </a:t>
            </a:r>
            <a:r>
              <a:rPr lang="pl-PL" sz="2800" dirty="0" err="1"/>
              <a:t>taught</a:t>
            </a:r>
            <a:r>
              <a:rPr lang="pl-PL" sz="2800" dirty="0"/>
              <a:t> with </a:t>
            </a:r>
            <a:r>
              <a:rPr lang="pl-PL" sz="2800" dirty="0" err="1"/>
              <a:t>extensive</a:t>
            </a:r>
            <a:r>
              <a:rPr lang="pl-PL" sz="2800" dirty="0"/>
              <a:t> </a:t>
            </a:r>
            <a:r>
              <a:rPr lang="pl-PL" sz="2800" dirty="0" err="1"/>
              <a:t>explanations</a:t>
            </a:r>
            <a:r>
              <a:rPr lang="pl-PL" sz="2800" dirty="0"/>
              <a:t> in the native </a:t>
            </a:r>
            <a:r>
              <a:rPr lang="pl-PL" sz="2800" dirty="0" err="1"/>
              <a:t>language</a:t>
            </a:r>
            <a:r>
              <a:rPr lang="pl-PL" sz="2800" dirty="0"/>
              <a:t>, and </a:t>
            </a:r>
            <a:r>
              <a:rPr lang="pl-PL" sz="2800" dirty="0" err="1"/>
              <a:t>only</a:t>
            </a:r>
            <a:r>
              <a:rPr lang="pl-PL" sz="2800" dirty="0"/>
              <a:t> </a:t>
            </a:r>
            <a:r>
              <a:rPr lang="pl-PL" sz="2800" dirty="0" err="1"/>
              <a:t>later</a:t>
            </a:r>
            <a:r>
              <a:rPr lang="pl-PL" sz="2800" dirty="0"/>
              <a:t> applied in the </a:t>
            </a:r>
            <a:r>
              <a:rPr lang="pl-PL" sz="2800" dirty="0" err="1"/>
              <a:t>production</a:t>
            </a:r>
            <a:r>
              <a:rPr lang="pl-PL" sz="2800" dirty="0"/>
              <a:t> of </a:t>
            </a:r>
            <a:r>
              <a:rPr lang="pl-PL" sz="2800" dirty="0" err="1"/>
              <a:t>sentences</a:t>
            </a:r>
            <a:r>
              <a:rPr lang="pl-PL" sz="2800" dirty="0"/>
              <a:t> </a:t>
            </a:r>
            <a:r>
              <a:rPr lang="pl-PL" sz="2800" dirty="0" err="1"/>
              <a:t>through</a:t>
            </a:r>
            <a:r>
              <a:rPr lang="pl-PL" sz="2800" dirty="0"/>
              <a:t> </a:t>
            </a:r>
            <a:r>
              <a:rPr lang="pl-PL" sz="2800" dirty="0" err="1"/>
              <a:t>translation</a:t>
            </a:r>
            <a:r>
              <a:rPr lang="pl-PL" sz="2800" dirty="0"/>
              <a:t> from one </a:t>
            </a:r>
            <a:r>
              <a:rPr lang="pl-PL" sz="2800" dirty="0" err="1"/>
              <a:t>language</a:t>
            </a:r>
            <a:r>
              <a:rPr lang="pl-PL" sz="2800" dirty="0"/>
              <a:t> to the </a:t>
            </a:r>
            <a:r>
              <a:rPr lang="pl-PL" sz="2800" dirty="0" err="1"/>
              <a:t>other</a:t>
            </a:r>
            <a:r>
              <a:rPr lang="pl-PL" sz="2800" dirty="0"/>
              <a:t>.</a:t>
            </a:r>
          </a:p>
          <a:p>
            <a:pPr marL="0" lvl="0" indent="0">
              <a:buNone/>
            </a:pPr>
            <a:endParaRPr lang="pl-PL" sz="2800" dirty="0"/>
          </a:p>
          <a:p>
            <a:endParaRPr lang="pl-PL" dirty="0"/>
          </a:p>
        </p:txBody>
      </p:sp>
    </p:spTree>
    <p:extLst>
      <p:ext uri="{BB962C8B-B14F-4D97-AF65-F5344CB8AC3E}">
        <p14:creationId xmlns:p14="http://schemas.microsoft.com/office/powerpoint/2010/main" val="3874737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5FBCCF8-56A1-41A0-8E29-3C762DFB8E2A}"/>
              </a:ext>
            </a:extLst>
          </p:cNvPr>
          <p:cNvSpPr>
            <a:spLocks noGrp="1"/>
          </p:cNvSpPr>
          <p:nvPr>
            <p:ph type="title"/>
          </p:nvPr>
        </p:nvSpPr>
        <p:spPr/>
        <p:txBody>
          <a:bodyPr/>
          <a:lstStyle/>
          <a:p>
            <a:r>
              <a:rPr lang="pl-PL" dirty="0" err="1"/>
              <a:t>Principles</a:t>
            </a:r>
            <a:endParaRPr lang="pl-PL" dirty="0"/>
          </a:p>
        </p:txBody>
      </p:sp>
      <p:sp>
        <p:nvSpPr>
          <p:cNvPr id="3" name="Symbol zastępczy zawartości 2">
            <a:extLst>
              <a:ext uri="{FF2B5EF4-FFF2-40B4-BE49-F238E27FC236}">
                <a16:creationId xmlns:a16="http://schemas.microsoft.com/office/drawing/2014/main" id="{9E26E6EB-0E7B-4989-AC5A-4FCD2C054474}"/>
              </a:ext>
            </a:extLst>
          </p:cNvPr>
          <p:cNvSpPr>
            <a:spLocks noGrp="1"/>
          </p:cNvSpPr>
          <p:nvPr>
            <p:ph idx="1"/>
          </p:nvPr>
        </p:nvSpPr>
        <p:spPr>
          <a:xfrm>
            <a:off x="1004990" y="1551473"/>
            <a:ext cx="9918649" cy="4751004"/>
          </a:xfrm>
        </p:spPr>
        <p:txBody>
          <a:bodyPr>
            <a:normAutofit lnSpcReduction="10000"/>
          </a:bodyPr>
          <a:lstStyle/>
          <a:p>
            <a:pPr lvl="0"/>
            <a:r>
              <a:rPr lang="pl-PL" sz="2400" dirty="0" err="1"/>
              <a:t>Literary</a:t>
            </a:r>
            <a:r>
              <a:rPr lang="pl-PL" sz="2400" dirty="0"/>
              <a:t> </a:t>
            </a:r>
            <a:r>
              <a:rPr lang="pl-PL" sz="2400" dirty="0" err="1"/>
              <a:t>language</a:t>
            </a:r>
            <a:r>
              <a:rPr lang="pl-PL" sz="2400" dirty="0"/>
              <a:t> </a:t>
            </a:r>
            <a:r>
              <a:rPr lang="pl-PL" sz="2400" dirty="0" err="1"/>
              <a:t>is</a:t>
            </a:r>
            <a:r>
              <a:rPr lang="pl-PL" sz="2400" dirty="0"/>
              <a:t> superior to the </a:t>
            </a:r>
            <a:r>
              <a:rPr lang="pl-PL" sz="2400" dirty="0" err="1"/>
              <a:t>spoken</a:t>
            </a:r>
            <a:r>
              <a:rPr lang="pl-PL" sz="2400" dirty="0"/>
              <a:t> </a:t>
            </a:r>
            <a:r>
              <a:rPr lang="pl-PL" sz="2400" dirty="0" err="1"/>
              <a:t>language</a:t>
            </a:r>
            <a:r>
              <a:rPr lang="pl-PL" sz="2400" dirty="0"/>
              <a:t>. </a:t>
            </a:r>
          </a:p>
          <a:p>
            <a:pPr lvl="0"/>
            <a:r>
              <a:rPr lang="pl-PL" sz="2400" dirty="0" err="1"/>
              <a:t>Translating</a:t>
            </a:r>
            <a:r>
              <a:rPr lang="pl-PL" sz="2400" dirty="0"/>
              <a:t> </a:t>
            </a:r>
            <a:r>
              <a:rPr lang="pl-PL" sz="2400" dirty="0" err="1"/>
              <a:t>each</a:t>
            </a:r>
            <a:r>
              <a:rPr lang="pl-PL" sz="2400" dirty="0"/>
              <a:t> </a:t>
            </a:r>
            <a:r>
              <a:rPr lang="pl-PL" sz="2400" dirty="0" err="1"/>
              <a:t>language</a:t>
            </a:r>
            <a:r>
              <a:rPr lang="pl-PL" sz="2400" dirty="0"/>
              <a:t> </a:t>
            </a:r>
            <a:r>
              <a:rPr lang="pl-PL" sz="2400" dirty="0" err="1"/>
              <a:t>into</a:t>
            </a:r>
            <a:r>
              <a:rPr lang="pl-PL" sz="2400" dirty="0"/>
              <a:t> </a:t>
            </a:r>
            <a:r>
              <a:rPr lang="pl-PL" sz="2400" dirty="0" err="1"/>
              <a:t>each</a:t>
            </a:r>
            <a:r>
              <a:rPr lang="pl-PL" sz="2400" dirty="0"/>
              <a:t> </a:t>
            </a:r>
            <a:r>
              <a:rPr lang="pl-PL" sz="2400" dirty="0" err="1"/>
              <a:t>other</a:t>
            </a:r>
            <a:r>
              <a:rPr lang="pl-PL" sz="2400" dirty="0"/>
              <a:t> </a:t>
            </a:r>
            <a:r>
              <a:rPr lang="pl-PL" sz="2400" dirty="0" err="1"/>
              <a:t>is</a:t>
            </a:r>
            <a:r>
              <a:rPr lang="pl-PL" sz="2400" dirty="0"/>
              <a:t> </a:t>
            </a:r>
            <a:r>
              <a:rPr lang="pl-PL" sz="2400" dirty="0" err="1"/>
              <a:t>an</a:t>
            </a:r>
            <a:r>
              <a:rPr lang="pl-PL" sz="2400" dirty="0"/>
              <a:t> </a:t>
            </a:r>
            <a:r>
              <a:rPr lang="pl-PL" sz="2400" dirty="0" err="1"/>
              <a:t>important</a:t>
            </a:r>
            <a:r>
              <a:rPr lang="pl-PL" sz="2400" dirty="0"/>
              <a:t> </a:t>
            </a:r>
            <a:r>
              <a:rPr lang="pl-PL" sz="2400" dirty="0" err="1"/>
              <a:t>goal</a:t>
            </a:r>
            <a:r>
              <a:rPr lang="pl-PL" sz="2400" dirty="0"/>
              <a:t> for </a:t>
            </a:r>
            <a:r>
              <a:rPr lang="pl-PL" sz="2400" dirty="0" err="1"/>
              <a:t>learners</a:t>
            </a:r>
            <a:r>
              <a:rPr lang="pl-PL" sz="2400" dirty="0"/>
              <a:t>. </a:t>
            </a:r>
          </a:p>
          <a:p>
            <a:pPr lvl="0"/>
            <a:r>
              <a:rPr lang="pl-PL" sz="2400" dirty="0"/>
              <a:t>The authority in the </a:t>
            </a:r>
            <a:r>
              <a:rPr lang="pl-PL" sz="2400" dirty="0" err="1"/>
              <a:t>classroom</a:t>
            </a:r>
            <a:r>
              <a:rPr lang="pl-PL" sz="2400" dirty="0"/>
              <a:t> </a:t>
            </a:r>
            <a:r>
              <a:rPr lang="pl-PL" sz="2400" dirty="0" err="1"/>
              <a:t>is</a:t>
            </a:r>
            <a:r>
              <a:rPr lang="pl-PL" sz="2400" dirty="0"/>
              <a:t> the </a:t>
            </a:r>
            <a:r>
              <a:rPr lang="pl-PL" sz="2400" dirty="0" err="1"/>
              <a:t>teacher</a:t>
            </a:r>
            <a:r>
              <a:rPr lang="pl-PL" sz="2400" dirty="0"/>
              <a:t>. </a:t>
            </a:r>
          </a:p>
          <a:p>
            <a:pPr lvl="0"/>
            <a:r>
              <a:rPr lang="pl-PL" sz="2400" dirty="0"/>
              <a:t>To be </a:t>
            </a:r>
            <a:r>
              <a:rPr lang="pl-PL" sz="2400" dirty="0" err="1"/>
              <a:t>able</a:t>
            </a:r>
            <a:r>
              <a:rPr lang="pl-PL" sz="2400" dirty="0"/>
              <a:t> to </a:t>
            </a:r>
            <a:r>
              <a:rPr lang="pl-PL" sz="2400" dirty="0" err="1"/>
              <a:t>communicate</a:t>
            </a:r>
            <a:r>
              <a:rPr lang="pl-PL" sz="2400" dirty="0"/>
              <a:t> with target </a:t>
            </a:r>
            <a:r>
              <a:rPr lang="pl-PL" sz="2400" dirty="0" err="1"/>
              <a:t>language’s</a:t>
            </a:r>
            <a:r>
              <a:rPr lang="pl-PL" sz="2400" dirty="0"/>
              <a:t> </a:t>
            </a:r>
            <a:r>
              <a:rPr lang="pl-PL" sz="2400" dirty="0" err="1"/>
              <a:t>speakers</a:t>
            </a:r>
            <a:r>
              <a:rPr lang="pl-PL" sz="2400" dirty="0"/>
              <a:t> </a:t>
            </a:r>
            <a:r>
              <a:rPr lang="pl-PL" sz="2400" dirty="0" err="1"/>
              <a:t>is</a:t>
            </a:r>
            <a:r>
              <a:rPr lang="pl-PL" sz="2400" dirty="0"/>
              <a:t> not </a:t>
            </a:r>
            <a:r>
              <a:rPr lang="pl-PL" sz="2400" dirty="0" err="1"/>
              <a:t>among</a:t>
            </a:r>
            <a:r>
              <a:rPr lang="pl-PL" sz="2400" dirty="0"/>
              <a:t> the </a:t>
            </a:r>
            <a:r>
              <a:rPr lang="pl-PL" sz="2400" dirty="0" err="1"/>
              <a:t>goals</a:t>
            </a:r>
            <a:r>
              <a:rPr lang="pl-PL" sz="2400" dirty="0"/>
              <a:t>.</a:t>
            </a:r>
          </a:p>
          <a:p>
            <a:pPr lvl="0"/>
            <a:r>
              <a:rPr lang="pl-PL" sz="2400" dirty="0"/>
              <a:t>The </a:t>
            </a:r>
            <a:r>
              <a:rPr lang="pl-PL" sz="2400" dirty="0" err="1"/>
              <a:t>primary</a:t>
            </a:r>
            <a:r>
              <a:rPr lang="pl-PL" sz="2400" dirty="0"/>
              <a:t> </a:t>
            </a:r>
            <a:r>
              <a:rPr lang="pl-PL" sz="2400" dirty="0" err="1"/>
              <a:t>skills</a:t>
            </a:r>
            <a:r>
              <a:rPr lang="pl-PL" sz="2400" dirty="0"/>
              <a:t> to be </a:t>
            </a:r>
            <a:r>
              <a:rPr lang="pl-PL" sz="2400" dirty="0" err="1"/>
              <a:t>improved</a:t>
            </a:r>
            <a:r>
              <a:rPr lang="pl-PL" sz="2400" dirty="0"/>
              <a:t> </a:t>
            </a:r>
            <a:r>
              <a:rPr lang="pl-PL" sz="2400" dirty="0" err="1"/>
              <a:t>are</a:t>
            </a:r>
            <a:r>
              <a:rPr lang="pl-PL" sz="2400" dirty="0"/>
              <a:t> </a:t>
            </a:r>
            <a:r>
              <a:rPr lang="pl-PL" sz="2400" dirty="0" err="1"/>
              <a:t>reading</a:t>
            </a:r>
            <a:r>
              <a:rPr lang="pl-PL" sz="2400" dirty="0"/>
              <a:t> and </a:t>
            </a:r>
            <a:r>
              <a:rPr lang="pl-PL" sz="2400" dirty="0" err="1"/>
              <a:t>writing</a:t>
            </a:r>
            <a:r>
              <a:rPr lang="pl-PL" sz="2400" dirty="0"/>
              <a:t>.  </a:t>
            </a:r>
          </a:p>
          <a:p>
            <a:pPr lvl="0"/>
            <a:r>
              <a:rPr lang="pl-PL" sz="2400" dirty="0" err="1"/>
              <a:t>Its</a:t>
            </a:r>
            <a:r>
              <a:rPr lang="pl-PL" sz="2400" dirty="0"/>
              <a:t> </a:t>
            </a:r>
            <a:r>
              <a:rPr lang="pl-PL" sz="2400" dirty="0" err="1"/>
              <a:t>focus</a:t>
            </a:r>
            <a:r>
              <a:rPr lang="pl-PL" sz="2400" dirty="0"/>
              <a:t> </a:t>
            </a:r>
            <a:r>
              <a:rPr lang="pl-PL" sz="2400" dirty="0" err="1"/>
              <a:t>is</a:t>
            </a:r>
            <a:r>
              <a:rPr lang="pl-PL" sz="2400" dirty="0"/>
              <a:t> on </a:t>
            </a:r>
            <a:r>
              <a:rPr lang="pl-PL" sz="2400" dirty="0" err="1"/>
              <a:t>accuracy</a:t>
            </a:r>
            <a:r>
              <a:rPr lang="pl-PL" sz="2400" dirty="0"/>
              <a:t> and not </a:t>
            </a:r>
            <a:r>
              <a:rPr lang="pl-PL" sz="2400" dirty="0" err="1"/>
              <a:t>fluency</a:t>
            </a:r>
            <a:r>
              <a:rPr lang="pl-PL" sz="2400" dirty="0"/>
              <a:t>. </a:t>
            </a:r>
          </a:p>
          <a:p>
            <a:pPr lvl="0"/>
            <a:r>
              <a:rPr lang="pl-PL" sz="2400" dirty="0"/>
              <a:t>Error </a:t>
            </a:r>
            <a:r>
              <a:rPr lang="pl-PL" sz="2400" dirty="0" err="1"/>
              <a:t>correction</a:t>
            </a:r>
            <a:r>
              <a:rPr lang="pl-PL" sz="2400" dirty="0"/>
              <a:t>: </a:t>
            </a:r>
            <a:r>
              <a:rPr lang="pl-PL" sz="2400" dirty="0" err="1"/>
              <a:t>If</a:t>
            </a:r>
            <a:r>
              <a:rPr lang="pl-PL" sz="2400" dirty="0"/>
              <a:t> a </a:t>
            </a:r>
            <a:r>
              <a:rPr lang="pl-PL" sz="2400" dirty="0" err="1"/>
              <a:t>student’s</a:t>
            </a:r>
            <a:r>
              <a:rPr lang="pl-PL" sz="2400" dirty="0"/>
              <a:t> </a:t>
            </a:r>
            <a:r>
              <a:rPr lang="pl-PL" sz="2400" dirty="0" err="1"/>
              <a:t>answer</a:t>
            </a:r>
            <a:r>
              <a:rPr lang="pl-PL" sz="2400" dirty="0"/>
              <a:t> of a </a:t>
            </a:r>
            <a:r>
              <a:rPr lang="pl-PL" sz="2400" dirty="0" err="1"/>
              <a:t>question</a:t>
            </a:r>
            <a:r>
              <a:rPr lang="pl-PL" sz="2400" dirty="0"/>
              <a:t> </a:t>
            </a:r>
            <a:r>
              <a:rPr lang="pl-PL" sz="2400" dirty="0" err="1"/>
              <a:t>is</a:t>
            </a:r>
            <a:r>
              <a:rPr lang="pl-PL" sz="2400" dirty="0"/>
              <a:t> </a:t>
            </a:r>
            <a:r>
              <a:rPr lang="pl-PL" sz="2400" dirty="0" err="1"/>
              <a:t>incorrect</a:t>
            </a:r>
            <a:r>
              <a:rPr lang="pl-PL" sz="2400" dirty="0"/>
              <a:t>, the </a:t>
            </a:r>
            <a:r>
              <a:rPr lang="pl-PL" sz="2400" dirty="0" err="1"/>
              <a:t>teacher</a:t>
            </a:r>
            <a:r>
              <a:rPr lang="pl-PL" sz="2400" dirty="0"/>
              <a:t> </a:t>
            </a:r>
            <a:r>
              <a:rPr lang="pl-PL" sz="2400" dirty="0" err="1"/>
              <a:t>selects</a:t>
            </a:r>
            <a:r>
              <a:rPr lang="pl-PL" sz="2400" dirty="0"/>
              <a:t> a </a:t>
            </a:r>
            <a:r>
              <a:rPr lang="pl-PL" sz="2400" dirty="0" err="1"/>
              <a:t>different</a:t>
            </a:r>
            <a:r>
              <a:rPr lang="pl-PL" sz="2400" dirty="0"/>
              <a:t> student to </a:t>
            </a:r>
            <a:r>
              <a:rPr lang="pl-PL" sz="2400" dirty="0" err="1"/>
              <a:t>give</a:t>
            </a:r>
            <a:r>
              <a:rPr lang="pl-PL" sz="2400" dirty="0"/>
              <a:t> the </a:t>
            </a:r>
            <a:r>
              <a:rPr lang="pl-PL" sz="2400" dirty="0" err="1"/>
              <a:t>correct</a:t>
            </a:r>
            <a:r>
              <a:rPr lang="pl-PL" sz="2400" dirty="0"/>
              <a:t> </a:t>
            </a:r>
            <a:r>
              <a:rPr lang="pl-PL" sz="2400" dirty="0" err="1"/>
              <a:t>answer</a:t>
            </a:r>
            <a:r>
              <a:rPr lang="pl-PL" sz="2400" dirty="0"/>
              <a:t> </a:t>
            </a:r>
            <a:r>
              <a:rPr lang="pl-PL" sz="2400" dirty="0" err="1"/>
              <a:t>or</a:t>
            </a:r>
            <a:r>
              <a:rPr lang="pl-PL" sz="2400" dirty="0"/>
              <a:t> s/he </a:t>
            </a:r>
            <a:r>
              <a:rPr lang="pl-PL" sz="2400" dirty="0" err="1"/>
              <a:t>replies</a:t>
            </a:r>
            <a:r>
              <a:rPr lang="pl-PL" sz="2400" dirty="0"/>
              <a:t> </a:t>
            </a:r>
            <a:r>
              <a:rPr lang="pl-PL" sz="2400" dirty="0" err="1"/>
              <a:t>himself</a:t>
            </a:r>
            <a:r>
              <a:rPr lang="pl-PL" sz="2400" dirty="0"/>
              <a:t>/</a:t>
            </a:r>
            <a:r>
              <a:rPr lang="pl-PL" sz="2400" dirty="0" err="1"/>
              <a:t>herself</a:t>
            </a:r>
            <a:r>
              <a:rPr lang="pl-PL" sz="2400" dirty="0"/>
              <a:t>.</a:t>
            </a:r>
          </a:p>
          <a:p>
            <a:endParaRPr lang="pl-PL" dirty="0"/>
          </a:p>
        </p:txBody>
      </p:sp>
    </p:spTree>
    <p:extLst>
      <p:ext uri="{BB962C8B-B14F-4D97-AF65-F5344CB8AC3E}">
        <p14:creationId xmlns:p14="http://schemas.microsoft.com/office/powerpoint/2010/main" val="825711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30378D6-B71C-43EC-A6C5-281A6643310F}"/>
              </a:ext>
            </a:extLst>
          </p:cNvPr>
          <p:cNvSpPr>
            <a:spLocks noGrp="1"/>
          </p:cNvSpPr>
          <p:nvPr>
            <p:ph type="title"/>
          </p:nvPr>
        </p:nvSpPr>
        <p:spPr/>
        <p:txBody>
          <a:bodyPr/>
          <a:lstStyle/>
          <a:p>
            <a:r>
              <a:rPr lang="pl-PL" dirty="0"/>
              <a:t>A </a:t>
            </a:r>
            <a:r>
              <a:rPr lang="pl-PL" dirty="0" err="1"/>
              <a:t>class</a:t>
            </a:r>
            <a:r>
              <a:rPr lang="pl-PL" dirty="0"/>
              <a:t> </a:t>
            </a:r>
            <a:r>
              <a:rPr lang="pl-PL" dirty="0" err="1"/>
              <a:t>working</a:t>
            </a:r>
            <a:r>
              <a:rPr lang="pl-PL" dirty="0"/>
              <a:t> with the </a:t>
            </a:r>
            <a:r>
              <a:rPr lang="pl-PL" dirty="0" err="1"/>
              <a:t>Grammar</a:t>
            </a:r>
            <a:r>
              <a:rPr lang="pl-PL" dirty="0"/>
              <a:t> </a:t>
            </a:r>
            <a:r>
              <a:rPr lang="pl-PL" dirty="0" err="1"/>
              <a:t>Translation</a:t>
            </a:r>
            <a:r>
              <a:rPr lang="pl-PL" dirty="0"/>
              <a:t> Method </a:t>
            </a:r>
            <a:r>
              <a:rPr lang="pl-PL" dirty="0" err="1"/>
              <a:t>looks</a:t>
            </a:r>
            <a:r>
              <a:rPr lang="pl-PL" dirty="0"/>
              <a:t> </a:t>
            </a:r>
            <a:r>
              <a:rPr lang="pl-PL" dirty="0" err="1"/>
              <a:t>like</a:t>
            </a:r>
            <a:r>
              <a:rPr lang="pl-PL" dirty="0"/>
              <a:t> </a:t>
            </a:r>
            <a:r>
              <a:rPr lang="pl-PL" dirty="0" err="1"/>
              <a:t>this</a:t>
            </a:r>
            <a:r>
              <a:rPr lang="pl-PL" dirty="0"/>
              <a:t>: </a:t>
            </a:r>
            <a:br>
              <a:rPr lang="pl-PL" dirty="0"/>
            </a:br>
            <a:endParaRPr lang="pl-PL" dirty="0"/>
          </a:p>
        </p:txBody>
      </p:sp>
      <p:sp>
        <p:nvSpPr>
          <p:cNvPr id="3" name="Symbol zastępczy zawartości 2">
            <a:extLst>
              <a:ext uri="{FF2B5EF4-FFF2-40B4-BE49-F238E27FC236}">
                <a16:creationId xmlns:a16="http://schemas.microsoft.com/office/drawing/2014/main" id="{807CEBCC-4045-414C-B1B3-40B9E14D71DB}"/>
              </a:ext>
            </a:extLst>
          </p:cNvPr>
          <p:cNvSpPr>
            <a:spLocks noGrp="1"/>
          </p:cNvSpPr>
          <p:nvPr>
            <p:ph idx="1"/>
          </p:nvPr>
        </p:nvSpPr>
        <p:spPr>
          <a:xfrm>
            <a:off x="1103312" y="2052918"/>
            <a:ext cx="9476198" cy="4505198"/>
          </a:xfrm>
        </p:spPr>
        <p:txBody>
          <a:bodyPr>
            <a:normAutofit lnSpcReduction="10000"/>
          </a:bodyPr>
          <a:lstStyle/>
          <a:p>
            <a:pPr lvl="0"/>
            <a:r>
              <a:rPr lang="pl-PL" sz="2400" dirty="0"/>
              <a:t>Classes </a:t>
            </a:r>
            <a:r>
              <a:rPr lang="pl-PL" sz="2400" dirty="0" err="1"/>
              <a:t>are</a:t>
            </a:r>
            <a:r>
              <a:rPr lang="pl-PL" sz="2400" dirty="0"/>
              <a:t> </a:t>
            </a:r>
            <a:r>
              <a:rPr lang="pl-PL" sz="2400" dirty="0" err="1"/>
              <a:t>taught</a:t>
            </a:r>
            <a:r>
              <a:rPr lang="pl-PL" sz="2400" dirty="0"/>
              <a:t> in the </a:t>
            </a:r>
            <a:r>
              <a:rPr lang="pl-PL" sz="2400" dirty="0" err="1"/>
              <a:t>mother</a:t>
            </a:r>
            <a:r>
              <a:rPr lang="pl-PL" sz="2400" dirty="0"/>
              <a:t> </a:t>
            </a:r>
            <a:r>
              <a:rPr lang="pl-PL" sz="2400" dirty="0" err="1"/>
              <a:t>tongue</a:t>
            </a:r>
            <a:r>
              <a:rPr lang="pl-PL" sz="2400" dirty="0"/>
              <a:t>, with </a:t>
            </a:r>
            <a:r>
              <a:rPr lang="pl-PL" sz="2400" dirty="0" err="1"/>
              <a:t>little</a:t>
            </a:r>
            <a:r>
              <a:rPr lang="pl-PL" sz="2400" dirty="0"/>
              <a:t> </a:t>
            </a:r>
            <a:r>
              <a:rPr lang="pl-PL" sz="2400" dirty="0" err="1"/>
              <a:t>active</a:t>
            </a:r>
            <a:r>
              <a:rPr lang="pl-PL" sz="2400" dirty="0"/>
              <a:t> </a:t>
            </a:r>
            <a:r>
              <a:rPr lang="pl-PL" sz="2400" dirty="0" err="1"/>
              <a:t>use</a:t>
            </a:r>
            <a:r>
              <a:rPr lang="pl-PL" sz="2400" dirty="0"/>
              <a:t> of the target </a:t>
            </a:r>
            <a:r>
              <a:rPr lang="pl-PL" sz="2400" dirty="0" err="1"/>
              <a:t>language</a:t>
            </a:r>
            <a:r>
              <a:rPr lang="pl-PL" sz="2400" dirty="0"/>
              <a:t>. </a:t>
            </a:r>
          </a:p>
          <a:p>
            <a:pPr lvl="0"/>
            <a:r>
              <a:rPr lang="pl-PL" sz="2400" dirty="0"/>
              <a:t>Much </a:t>
            </a:r>
            <a:r>
              <a:rPr lang="pl-PL" sz="2400" dirty="0" err="1"/>
              <a:t>vocabulary</a:t>
            </a:r>
            <a:r>
              <a:rPr lang="pl-PL" sz="2400" dirty="0"/>
              <a:t> </a:t>
            </a:r>
            <a:r>
              <a:rPr lang="pl-PL" sz="2400" dirty="0" err="1"/>
              <a:t>is</a:t>
            </a:r>
            <a:r>
              <a:rPr lang="pl-PL" sz="2400" dirty="0"/>
              <a:t> </a:t>
            </a:r>
            <a:r>
              <a:rPr lang="pl-PL" sz="2400" dirty="0" err="1"/>
              <a:t>taught</a:t>
            </a:r>
            <a:r>
              <a:rPr lang="pl-PL" sz="2400" dirty="0"/>
              <a:t> in the form of </a:t>
            </a:r>
            <a:r>
              <a:rPr lang="pl-PL" sz="2400" dirty="0" err="1"/>
              <a:t>lists</a:t>
            </a:r>
            <a:r>
              <a:rPr lang="pl-PL" sz="2400" dirty="0"/>
              <a:t> of </a:t>
            </a:r>
            <a:r>
              <a:rPr lang="pl-PL" sz="2400" dirty="0" err="1"/>
              <a:t>isolated</a:t>
            </a:r>
            <a:r>
              <a:rPr lang="pl-PL" sz="2400" dirty="0"/>
              <a:t> </a:t>
            </a:r>
            <a:r>
              <a:rPr lang="pl-PL" sz="2400" dirty="0" err="1"/>
              <a:t>words</a:t>
            </a:r>
            <a:r>
              <a:rPr lang="pl-PL" sz="2400" dirty="0"/>
              <a:t>. </a:t>
            </a:r>
          </a:p>
          <a:p>
            <a:pPr lvl="0"/>
            <a:r>
              <a:rPr lang="pl-PL" sz="2400" dirty="0" err="1"/>
              <a:t>Long</a:t>
            </a:r>
            <a:r>
              <a:rPr lang="pl-PL" sz="2400" dirty="0"/>
              <a:t> </a:t>
            </a:r>
            <a:r>
              <a:rPr lang="pl-PL" sz="2400" dirty="0" err="1"/>
              <a:t>elaborate</a:t>
            </a:r>
            <a:r>
              <a:rPr lang="pl-PL" sz="2400" dirty="0"/>
              <a:t> </a:t>
            </a:r>
            <a:r>
              <a:rPr lang="pl-PL" sz="2400" dirty="0" err="1"/>
              <a:t>explanations</a:t>
            </a:r>
            <a:r>
              <a:rPr lang="pl-PL" sz="2400" dirty="0"/>
              <a:t> of the </a:t>
            </a:r>
            <a:r>
              <a:rPr lang="pl-PL" sz="2400" dirty="0" err="1"/>
              <a:t>intricacies</a:t>
            </a:r>
            <a:r>
              <a:rPr lang="pl-PL" sz="2400" dirty="0"/>
              <a:t> of </a:t>
            </a:r>
            <a:r>
              <a:rPr lang="pl-PL" sz="2400" dirty="0" err="1"/>
              <a:t>grammar</a:t>
            </a:r>
            <a:r>
              <a:rPr lang="pl-PL" sz="2400" dirty="0"/>
              <a:t> </a:t>
            </a:r>
            <a:r>
              <a:rPr lang="pl-PL" sz="2400" dirty="0" err="1"/>
              <a:t>are</a:t>
            </a:r>
            <a:r>
              <a:rPr lang="pl-PL" sz="2400" dirty="0"/>
              <a:t> </a:t>
            </a:r>
            <a:r>
              <a:rPr lang="pl-PL" sz="2400" dirty="0" err="1"/>
              <a:t>given</a:t>
            </a:r>
            <a:r>
              <a:rPr lang="pl-PL" sz="2400" dirty="0"/>
              <a:t>. </a:t>
            </a:r>
          </a:p>
          <a:p>
            <a:pPr lvl="0"/>
            <a:r>
              <a:rPr lang="pl-PL" sz="2400" dirty="0" err="1"/>
              <a:t>Grammar</a:t>
            </a:r>
            <a:r>
              <a:rPr lang="pl-PL" sz="2400" dirty="0"/>
              <a:t> </a:t>
            </a:r>
            <a:r>
              <a:rPr lang="pl-PL" sz="2400" dirty="0" err="1"/>
              <a:t>provides</a:t>
            </a:r>
            <a:r>
              <a:rPr lang="pl-PL" sz="2400" dirty="0"/>
              <a:t> the </a:t>
            </a:r>
            <a:r>
              <a:rPr lang="pl-PL" sz="2400" dirty="0" err="1"/>
              <a:t>rule</a:t>
            </a:r>
            <a:r>
              <a:rPr lang="pl-PL" sz="2400" dirty="0"/>
              <a:t> for </a:t>
            </a:r>
            <a:r>
              <a:rPr lang="pl-PL" sz="2400" dirty="0" err="1"/>
              <a:t>putting</a:t>
            </a:r>
            <a:r>
              <a:rPr lang="pl-PL" sz="2400" dirty="0"/>
              <a:t> </a:t>
            </a:r>
            <a:r>
              <a:rPr lang="pl-PL" sz="2400" dirty="0" err="1"/>
              <a:t>words</a:t>
            </a:r>
            <a:r>
              <a:rPr lang="pl-PL" sz="2400" dirty="0"/>
              <a:t> </a:t>
            </a:r>
            <a:r>
              <a:rPr lang="pl-PL" sz="2400" dirty="0" err="1"/>
              <a:t>together</a:t>
            </a:r>
            <a:r>
              <a:rPr lang="pl-PL" sz="2400" dirty="0"/>
              <a:t>, and </a:t>
            </a:r>
            <a:r>
              <a:rPr lang="pl-PL" sz="2400" dirty="0" err="1"/>
              <a:t>instruction</a:t>
            </a:r>
            <a:r>
              <a:rPr lang="pl-PL" sz="2400" dirty="0"/>
              <a:t> </a:t>
            </a:r>
            <a:r>
              <a:rPr lang="pl-PL" sz="2400" dirty="0" err="1"/>
              <a:t>often</a:t>
            </a:r>
            <a:r>
              <a:rPr lang="pl-PL" sz="2400" dirty="0"/>
              <a:t> </a:t>
            </a:r>
            <a:r>
              <a:rPr lang="pl-PL" sz="2400" dirty="0" err="1"/>
              <a:t>focuses</a:t>
            </a:r>
            <a:r>
              <a:rPr lang="pl-PL" sz="2400" dirty="0"/>
              <a:t> on the form and </a:t>
            </a:r>
            <a:r>
              <a:rPr lang="pl-PL" sz="2400" dirty="0" err="1"/>
              <a:t>inflection</a:t>
            </a:r>
            <a:r>
              <a:rPr lang="pl-PL" sz="2400" dirty="0"/>
              <a:t> of </a:t>
            </a:r>
            <a:r>
              <a:rPr lang="pl-PL" sz="2400" dirty="0" err="1"/>
              <a:t>words</a:t>
            </a:r>
            <a:r>
              <a:rPr lang="pl-PL" sz="2400" dirty="0"/>
              <a:t>. </a:t>
            </a:r>
          </a:p>
          <a:p>
            <a:pPr lvl="0"/>
            <a:r>
              <a:rPr lang="pl-PL" sz="2400" dirty="0"/>
              <a:t>Reading of </a:t>
            </a:r>
            <a:r>
              <a:rPr lang="pl-PL" sz="2400" dirty="0" err="1"/>
              <a:t>difficult</a:t>
            </a:r>
            <a:r>
              <a:rPr lang="pl-PL" sz="2400" dirty="0"/>
              <a:t> </a:t>
            </a:r>
            <a:r>
              <a:rPr lang="pl-PL" sz="2400" dirty="0" err="1"/>
              <a:t>classical</a:t>
            </a:r>
            <a:r>
              <a:rPr lang="pl-PL" sz="2400" dirty="0"/>
              <a:t> </a:t>
            </a:r>
            <a:r>
              <a:rPr lang="pl-PL" sz="2400" dirty="0" err="1"/>
              <a:t>texts</a:t>
            </a:r>
            <a:r>
              <a:rPr lang="pl-PL" sz="2400" dirty="0"/>
              <a:t> </a:t>
            </a:r>
            <a:r>
              <a:rPr lang="pl-PL" sz="2400" dirty="0" err="1"/>
              <a:t>is</a:t>
            </a:r>
            <a:r>
              <a:rPr lang="pl-PL" sz="2400" dirty="0"/>
              <a:t> </a:t>
            </a:r>
            <a:r>
              <a:rPr lang="pl-PL" sz="2400" dirty="0" err="1"/>
              <a:t>begun</a:t>
            </a:r>
            <a:r>
              <a:rPr lang="pl-PL" sz="2400" dirty="0"/>
              <a:t> </a:t>
            </a:r>
            <a:r>
              <a:rPr lang="pl-PL" sz="2400" dirty="0" err="1"/>
              <a:t>early</a:t>
            </a:r>
            <a:r>
              <a:rPr lang="pl-PL" sz="2400" dirty="0"/>
              <a:t>. </a:t>
            </a:r>
          </a:p>
          <a:p>
            <a:pPr lvl="0"/>
            <a:r>
              <a:rPr lang="pl-PL" sz="2400" dirty="0"/>
              <a:t>Little </a:t>
            </a:r>
            <a:r>
              <a:rPr lang="pl-PL" sz="2400" dirty="0" err="1"/>
              <a:t>attention</a:t>
            </a:r>
            <a:r>
              <a:rPr lang="pl-PL" sz="2400" dirty="0"/>
              <a:t> </a:t>
            </a:r>
            <a:r>
              <a:rPr lang="pl-PL" sz="2400" dirty="0" err="1"/>
              <a:t>is</a:t>
            </a:r>
            <a:r>
              <a:rPr lang="pl-PL" sz="2400" dirty="0"/>
              <a:t> </a:t>
            </a:r>
            <a:r>
              <a:rPr lang="pl-PL" sz="2400" dirty="0" err="1"/>
              <a:t>paid</a:t>
            </a:r>
            <a:r>
              <a:rPr lang="pl-PL" sz="2400" dirty="0"/>
              <a:t> to the </a:t>
            </a:r>
            <a:r>
              <a:rPr lang="pl-PL" sz="2400" dirty="0" err="1"/>
              <a:t>content</a:t>
            </a:r>
            <a:r>
              <a:rPr lang="pl-PL" sz="2400" dirty="0"/>
              <a:t> of </a:t>
            </a:r>
            <a:r>
              <a:rPr lang="pl-PL" sz="2400" dirty="0" err="1"/>
              <a:t>texts</a:t>
            </a:r>
            <a:r>
              <a:rPr lang="pl-PL" sz="2400" dirty="0"/>
              <a:t>, </a:t>
            </a:r>
            <a:r>
              <a:rPr lang="pl-PL" sz="2400" dirty="0" err="1"/>
              <a:t>which</a:t>
            </a:r>
            <a:r>
              <a:rPr lang="pl-PL" sz="2400" dirty="0"/>
              <a:t> </a:t>
            </a:r>
            <a:r>
              <a:rPr lang="pl-PL" sz="2400" dirty="0" err="1"/>
              <a:t>are</a:t>
            </a:r>
            <a:r>
              <a:rPr lang="pl-PL" sz="2400" dirty="0"/>
              <a:t> </a:t>
            </a:r>
            <a:r>
              <a:rPr lang="pl-PL" sz="2400" dirty="0" err="1"/>
              <a:t>treated</a:t>
            </a:r>
            <a:r>
              <a:rPr lang="pl-PL" sz="2400" dirty="0"/>
              <a:t> as </a:t>
            </a:r>
            <a:r>
              <a:rPr lang="pl-PL" sz="2400" dirty="0" err="1"/>
              <a:t>exercises</a:t>
            </a:r>
            <a:r>
              <a:rPr lang="pl-PL" sz="2400" dirty="0"/>
              <a:t> in </a:t>
            </a:r>
            <a:r>
              <a:rPr lang="pl-PL" sz="2400" dirty="0" err="1"/>
              <a:t>grammatical</a:t>
            </a:r>
            <a:r>
              <a:rPr lang="pl-PL" sz="2400" dirty="0"/>
              <a:t> </a:t>
            </a:r>
            <a:r>
              <a:rPr lang="pl-PL" sz="2400" dirty="0" err="1"/>
              <a:t>analysis</a:t>
            </a:r>
            <a:r>
              <a:rPr lang="pl-PL" sz="2400" dirty="0"/>
              <a:t>.</a:t>
            </a:r>
          </a:p>
          <a:p>
            <a:endParaRPr lang="pl-PL" dirty="0"/>
          </a:p>
        </p:txBody>
      </p:sp>
    </p:spTree>
    <p:extLst>
      <p:ext uri="{BB962C8B-B14F-4D97-AF65-F5344CB8AC3E}">
        <p14:creationId xmlns:p14="http://schemas.microsoft.com/office/powerpoint/2010/main" val="1839426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27D593F-9DD7-4421-A79F-B19CCF386E03}"/>
              </a:ext>
            </a:extLst>
          </p:cNvPr>
          <p:cNvSpPr>
            <a:spLocks noGrp="1"/>
          </p:cNvSpPr>
          <p:nvPr>
            <p:ph type="title"/>
          </p:nvPr>
        </p:nvSpPr>
        <p:spPr>
          <a:xfrm>
            <a:off x="1304872" y="2517492"/>
            <a:ext cx="9404723" cy="1400530"/>
          </a:xfrm>
        </p:spPr>
        <p:txBody>
          <a:bodyPr/>
          <a:lstStyle/>
          <a:p>
            <a:pPr algn="ctr"/>
            <a:r>
              <a:rPr lang="pl-PL" sz="8000" dirty="0" err="1"/>
              <a:t>Disadvantages</a:t>
            </a:r>
            <a:endParaRPr lang="pl-PL" sz="8000" dirty="0"/>
          </a:p>
        </p:txBody>
      </p:sp>
    </p:spTree>
    <p:extLst>
      <p:ext uri="{BB962C8B-B14F-4D97-AF65-F5344CB8AC3E}">
        <p14:creationId xmlns:p14="http://schemas.microsoft.com/office/powerpoint/2010/main" val="4025043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9DAD9DD5-F173-4BDD-967A-ACA05B80A366}"/>
              </a:ext>
            </a:extLst>
          </p:cNvPr>
          <p:cNvSpPr>
            <a:spLocks noGrp="1"/>
          </p:cNvSpPr>
          <p:nvPr>
            <p:ph idx="1"/>
          </p:nvPr>
        </p:nvSpPr>
        <p:spPr>
          <a:xfrm>
            <a:off x="1014821" y="548582"/>
            <a:ext cx="9397540" cy="5842386"/>
          </a:xfrm>
        </p:spPr>
        <p:txBody>
          <a:bodyPr>
            <a:normAutofit fontScale="92500"/>
          </a:bodyPr>
          <a:lstStyle/>
          <a:p>
            <a:pPr lvl="0"/>
            <a:r>
              <a:rPr lang="pl-PL" sz="2800" dirty="0" err="1"/>
              <a:t>This</a:t>
            </a:r>
            <a:r>
              <a:rPr lang="pl-PL" sz="2800" dirty="0"/>
              <a:t> </a:t>
            </a:r>
            <a:r>
              <a:rPr lang="pl-PL" sz="2800" dirty="0" err="1"/>
              <a:t>method</a:t>
            </a:r>
            <a:r>
              <a:rPr lang="pl-PL" sz="2800" dirty="0"/>
              <a:t> </a:t>
            </a:r>
            <a:r>
              <a:rPr lang="pl-PL" sz="2800" dirty="0" err="1"/>
              <a:t>gives</a:t>
            </a:r>
            <a:r>
              <a:rPr lang="pl-PL" sz="2800" dirty="0"/>
              <a:t> </a:t>
            </a:r>
            <a:r>
              <a:rPr lang="pl-PL" sz="2800" dirty="0" err="1"/>
              <a:t>pupils</a:t>
            </a:r>
            <a:r>
              <a:rPr lang="pl-PL" sz="2800" dirty="0"/>
              <a:t> the </a:t>
            </a:r>
            <a:r>
              <a:rPr lang="pl-PL" sz="2800" dirty="0" err="1"/>
              <a:t>wrong</a:t>
            </a:r>
            <a:r>
              <a:rPr lang="pl-PL" sz="2800" dirty="0"/>
              <a:t> idea of </a:t>
            </a:r>
            <a:r>
              <a:rPr lang="pl-PL" sz="2800" dirty="0" err="1"/>
              <a:t>what</a:t>
            </a:r>
            <a:r>
              <a:rPr lang="pl-PL" sz="2800" dirty="0"/>
              <a:t> </a:t>
            </a:r>
            <a:r>
              <a:rPr lang="pl-PL" sz="2800" dirty="0" err="1"/>
              <a:t>language</a:t>
            </a:r>
            <a:r>
              <a:rPr lang="pl-PL" sz="2800" dirty="0"/>
              <a:t> </a:t>
            </a:r>
            <a:r>
              <a:rPr lang="pl-PL" sz="2800" dirty="0" err="1"/>
              <a:t>is</a:t>
            </a:r>
            <a:r>
              <a:rPr lang="pl-PL" sz="2800" dirty="0"/>
              <a:t> and of the </a:t>
            </a:r>
            <a:r>
              <a:rPr lang="pl-PL" sz="2800" dirty="0" err="1"/>
              <a:t>relationship</a:t>
            </a:r>
            <a:r>
              <a:rPr lang="pl-PL" sz="2800" dirty="0"/>
              <a:t> </a:t>
            </a:r>
            <a:r>
              <a:rPr lang="pl-PL" sz="2800" dirty="0" err="1"/>
              <a:t>between</a:t>
            </a:r>
            <a:r>
              <a:rPr lang="pl-PL" sz="2800" dirty="0"/>
              <a:t> </a:t>
            </a:r>
            <a:r>
              <a:rPr lang="pl-PL" sz="2800" dirty="0" err="1"/>
              <a:t>languages</a:t>
            </a:r>
            <a:r>
              <a:rPr lang="pl-PL" sz="2800" dirty="0"/>
              <a:t>. Language </a:t>
            </a:r>
            <a:r>
              <a:rPr lang="pl-PL" sz="2800" dirty="0" err="1"/>
              <a:t>is</a:t>
            </a:r>
            <a:r>
              <a:rPr lang="pl-PL" sz="2800" dirty="0"/>
              <a:t> </a:t>
            </a:r>
            <a:r>
              <a:rPr lang="pl-PL" sz="2800" dirty="0" err="1"/>
              <a:t>seen</a:t>
            </a:r>
            <a:r>
              <a:rPr lang="pl-PL" sz="2800" dirty="0"/>
              <a:t> as a </a:t>
            </a:r>
            <a:r>
              <a:rPr lang="pl-PL" sz="2800" dirty="0" err="1"/>
              <a:t>collection</a:t>
            </a:r>
            <a:r>
              <a:rPr lang="pl-PL" sz="2800" dirty="0"/>
              <a:t> </a:t>
            </a:r>
            <a:r>
              <a:rPr lang="pl-PL" sz="2800" dirty="0" err="1"/>
              <a:t>or</a:t>
            </a:r>
            <a:r>
              <a:rPr lang="pl-PL" sz="2800" dirty="0"/>
              <a:t> </a:t>
            </a:r>
            <a:r>
              <a:rPr lang="pl-PL" sz="2800" dirty="0" err="1"/>
              <a:t>words</a:t>
            </a:r>
            <a:r>
              <a:rPr lang="pl-PL" sz="2800" dirty="0"/>
              <a:t> </a:t>
            </a:r>
            <a:r>
              <a:rPr lang="pl-PL" sz="2800" dirty="0" err="1"/>
              <a:t>which</a:t>
            </a:r>
            <a:r>
              <a:rPr lang="pl-PL" sz="2800" dirty="0"/>
              <a:t> </a:t>
            </a:r>
            <a:r>
              <a:rPr lang="pl-PL" sz="2800" dirty="0" err="1"/>
              <a:t>are</a:t>
            </a:r>
            <a:r>
              <a:rPr lang="pl-PL" sz="2800" dirty="0"/>
              <a:t> </a:t>
            </a:r>
            <a:r>
              <a:rPr lang="pl-PL" sz="2800" dirty="0" err="1"/>
              <a:t>isolated</a:t>
            </a:r>
            <a:r>
              <a:rPr lang="pl-PL" sz="2800" dirty="0"/>
              <a:t> and independent. </a:t>
            </a:r>
          </a:p>
          <a:p>
            <a:pPr lvl="0"/>
            <a:r>
              <a:rPr lang="pl-PL" sz="2800" dirty="0" err="1"/>
              <a:t>Worst</a:t>
            </a:r>
            <a:r>
              <a:rPr lang="pl-PL" sz="2800" dirty="0"/>
              <a:t> </a:t>
            </a:r>
            <a:r>
              <a:rPr lang="pl-PL" sz="2800" dirty="0" err="1"/>
              <a:t>effect</a:t>
            </a:r>
            <a:r>
              <a:rPr lang="pl-PL" sz="2800" dirty="0"/>
              <a:t> of </a:t>
            </a:r>
            <a:r>
              <a:rPr lang="pl-PL" sz="2800" dirty="0" err="1"/>
              <a:t>this</a:t>
            </a:r>
            <a:r>
              <a:rPr lang="pl-PL" sz="2800" dirty="0"/>
              <a:t> </a:t>
            </a:r>
            <a:r>
              <a:rPr lang="pl-PL" sz="2800" dirty="0" err="1"/>
              <a:t>method</a:t>
            </a:r>
            <a:r>
              <a:rPr lang="pl-PL" sz="2800" dirty="0"/>
              <a:t> </a:t>
            </a:r>
            <a:r>
              <a:rPr lang="pl-PL" sz="2800" dirty="0" err="1"/>
              <a:t>is</a:t>
            </a:r>
            <a:r>
              <a:rPr lang="pl-PL" sz="2800" dirty="0"/>
              <a:t> on </a:t>
            </a:r>
            <a:r>
              <a:rPr lang="pl-PL" sz="2800" dirty="0" err="1"/>
              <a:t>pupil's</a:t>
            </a:r>
            <a:r>
              <a:rPr lang="pl-PL" sz="2800" dirty="0"/>
              <a:t> </a:t>
            </a:r>
            <a:r>
              <a:rPr lang="pl-PL" sz="2800" dirty="0" err="1"/>
              <a:t>motivation</a:t>
            </a:r>
            <a:r>
              <a:rPr lang="pl-PL" sz="2800" dirty="0"/>
              <a:t>. </a:t>
            </a:r>
            <a:r>
              <a:rPr lang="pl-PL" sz="2800" dirty="0" err="1"/>
              <a:t>Because</a:t>
            </a:r>
            <a:r>
              <a:rPr lang="pl-PL" sz="2800" dirty="0"/>
              <a:t> (s)he </a:t>
            </a:r>
            <a:r>
              <a:rPr lang="pl-PL" sz="2800" dirty="0" err="1"/>
              <a:t>cannot</a:t>
            </a:r>
            <a:r>
              <a:rPr lang="pl-PL" sz="2800" dirty="0"/>
              <a:t> </a:t>
            </a:r>
            <a:r>
              <a:rPr lang="pl-PL" sz="2800" dirty="0" err="1"/>
              <a:t>succeed</a:t>
            </a:r>
            <a:r>
              <a:rPr lang="pl-PL" sz="2800" dirty="0"/>
              <a:t> - </a:t>
            </a:r>
            <a:r>
              <a:rPr lang="pl-PL" sz="2800" dirty="0" err="1"/>
              <a:t>leads</a:t>
            </a:r>
            <a:r>
              <a:rPr lang="pl-PL" sz="2800" dirty="0"/>
              <a:t> to </a:t>
            </a:r>
            <a:r>
              <a:rPr lang="pl-PL" sz="2800" dirty="0" err="1"/>
              <a:t>frustration</a:t>
            </a:r>
            <a:r>
              <a:rPr lang="pl-PL" sz="2800" dirty="0"/>
              <a:t>, </a:t>
            </a:r>
            <a:r>
              <a:rPr lang="pl-PL" sz="2800" dirty="0" err="1"/>
              <a:t>boredom</a:t>
            </a:r>
            <a:r>
              <a:rPr lang="pl-PL" sz="2800" dirty="0"/>
              <a:t> and </a:t>
            </a:r>
            <a:r>
              <a:rPr lang="pl-PL" sz="2800" dirty="0" err="1"/>
              <a:t>indiscipline</a:t>
            </a:r>
            <a:r>
              <a:rPr lang="pl-PL" sz="2800" dirty="0"/>
              <a:t>.</a:t>
            </a:r>
          </a:p>
          <a:p>
            <a:pPr lvl="0"/>
            <a:r>
              <a:rPr lang="pl-PL" sz="2800" dirty="0"/>
              <a:t>It </a:t>
            </a:r>
            <a:r>
              <a:rPr lang="pl-PL" sz="2800" dirty="0" err="1"/>
              <a:t>seemed</a:t>
            </a:r>
            <a:r>
              <a:rPr lang="pl-PL" sz="2800" dirty="0"/>
              <a:t> </a:t>
            </a:r>
            <a:r>
              <a:rPr lang="pl-PL" sz="2800" dirty="0" err="1"/>
              <a:t>there</a:t>
            </a:r>
            <a:r>
              <a:rPr lang="pl-PL" sz="2800" dirty="0"/>
              <a:t> was no </a:t>
            </a:r>
            <a:r>
              <a:rPr lang="pl-PL" sz="2800" dirty="0" err="1"/>
              <a:t>need</a:t>
            </a:r>
            <a:r>
              <a:rPr lang="pl-PL" sz="2800" dirty="0"/>
              <a:t> for </a:t>
            </a:r>
            <a:r>
              <a:rPr lang="pl-PL" sz="2800" dirty="0" err="1"/>
              <a:t>students</a:t>
            </a:r>
            <a:r>
              <a:rPr lang="pl-PL" sz="2800" dirty="0"/>
              <a:t> to master the </a:t>
            </a:r>
            <a:r>
              <a:rPr lang="pl-PL" sz="2800" dirty="0" err="1"/>
              <a:t>four</a:t>
            </a:r>
            <a:r>
              <a:rPr lang="pl-PL" sz="2800" dirty="0"/>
              <a:t> </a:t>
            </a:r>
            <a:r>
              <a:rPr lang="pl-PL" sz="2800" dirty="0" err="1"/>
              <a:t>skills</a:t>
            </a:r>
            <a:r>
              <a:rPr lang="pl-PL" sz="2800" dirty="0"/>
              <a:t> of English (</a:t>
            </a:r>
            <a:r>
              <a:rPr lang="pl-PL" sz="2800" dirty="0" err="1"/>
              <a:t>listening</a:t>
            </a:r>
            <a:r>
              <a:rPr lang="pl-PL" sz="2800" dirty="0"/>
              <a:t>, </a:t>
            </a:r>
            <a:r>
              <a:rPr lang="pl-PL" sz="2800" dirty="0" err="1"/>
              <a:t>speaking</a:t>
            </a:r>
            <a:r>
              <a:rPr lang="pl-PL" sz="2800" dirty="0"/>
              <a:t>, </a:t>
            </a:r>
            <a:r>
              <a:rPr lang="pl-PL" sz="2800" dirty="0" err="1"/>
              <a:t>reading</a:t>
            </a:r>
            <a:r>
              <a:rPr lang="pl-PL" sz="2800" dirty="0"/>
              <a:t>, and </a:t>
            </a:r>
            <a:r>
              <a:rPr lang="pl-PL" sz="2800" dirty="0" err="1"/>
              <a:t>writing</a:t>
            </a:r>
            <a:r>
              <a:rPr lang="pl-PL" sz="2800" dirty="0"/>
              <a:t>) </a:t>
            </a:r>
          </a:p>
          <a:p>
            <a:pPr lvl="0"/>
            <a:r>
              <a:rPr lang="pl-PL" sz="2800" dirty="0"/>
              <a:t>The </a:t>
            </a:r>
            <a:r>
              <a:rPr lang="pl-PL" sz="2800" dirty="0" err="1"/>
              <a:t>grammar-translation</a:t>
            </a:r>
            <a:r>
              <a:rPr lang="pl-PL" sz="2800" dirty="0"/>
              <a:t> </a:t>
            </a:r>
            <a:r>
              <a:rPr lang="pl-PL" sz="2800" dirty="0" err="1"/>
              <a:t>method</a:t>
            </a:r>
            <a:r>
              <a:rPr lang="pl-PL" sz="2800" dirty="0"/>
              <a:t> </a:t>
            </a:r>
            <a:r>
              <a:rPr lang="pl-PL" sz="2800" dirty="0" err="1"/>
              <a:t>is</a:t>
            </a:r>
            <a:r>
              <a:rPr lang="pl-PL" sz="2800" dirty="0"/>
              <a:t> the </a:t>
            </a:r>
            <a:r>
              <a:rPr lang="pl-PL" sz="2800" dirty="0" err="1"/>
              <a:t>easiest</a:t>
            </a:r>
            <a:r>
              <a:rPr lang="pl-PL" sz="2800" dirty="0"/>
              <a:t> for a </a:t>
            </a:r>
            <a:r>
              <a:rPr lang="pl-PL" sz="2800" dirty="0" err="1"/>
              <a:t>teacher</a:t>
            </a:r>
            <a:r>
              <a:rPr lang="pl-PL" sz="2800" dirty="0"/>
              <a:t> to </a:t>
            </a:r>
            <a:r>
              <a:rPr lang="pl-PL" sz="2800" dirty="0" err="1"/>
              <a:t>employ</a:t>
            </a:r>
            <a:r>
              <a:rPr lang="pl-PL" sz="2800" dirty="0"/>
              <a:t>. It </a:t>
            </a:r>
            <a:r>
              <a:rPr lang="pl-PL" sz="2800" dirty="0" err="1"/>
              <a:t>doesn't</a:t>
            </a:r>
            <a:r>
              <a:rPr lang="pl-PL" sz="2800" dirty="0"/>
              <a:t> </a:t>
            </a:r>
            <a:r>
              <a:rPr lang="pl-PL" sz="2800" dirty="0" err="1"/>
              <a:t>require</a:t>
            </a:r>
            <a:r>
              <a:rPr lang="pl-PL" sz="2800" dirty="0"/>
              <a:t> a </a:t>
            </a:r>
            <a:r>
              <a:rPr lang="pl-PL" sz="2800" dirty="0" err="1"/>
              <a:t>teacher</a:t>
            </a:r>
            <a:r>
              <a:rPr lang="pl-PL" sz="2800" dirty="0"/>
              <a:t> to </a:t>
            </a:r>
            <a:r>
              <a:rPr lang="pl-PL" sz="2800" dirty="0" err="1"/>
              <a:t>speak</a:t>
            </a:r>
            <a:r>
              <a:rPr lang="pl-PL" sz="2800" dirty="0"/>
              <a:t> </a:t>
            </a:r>
            <a:r>
              <a:rPr lang="pl-PL" sz="2800" dirty="0" err="1"/>
              <a:t>good</a:t>
            </a:r>
            <a:r>
              <a:rPr lang="pl-PL" sz="2800" dirty="0"/>
              <a:t> English </a:t>
            </a:r>
            <a:r>
              <a:rPr lang="pl-PL" sz="2800" dirty="0" err="1"/>
              <a:t>or</a:t>
            </a:r>
            <a:r>
              <a:rPr lang="pl-PL" sz="2800" dirty="0"/>
              <a:t> </a:t>
            </a:r>
            <a:r>
              <a:rPr lang="pl-PL" sz="2800" dirty="0" err="1"/>
              <a:t>make</a:t>
            </a:r>
            <a:r>
              <a:rPr lang="pl-PL" sz="2800" dirty="0"/>
              <a:t> </a:t>
            </a:r>
            <a:r>
              <a:rPr lang="pl-PL" sz="2800" dirty="0" err="1"/>
              <a:t>good</a:t>
            </a:r>
            <a:r>
              <a:rPr lang="pl-PL" sz="2800" dirty="0"/>
              <a:t> </a:t>
            </a:r>
            <a:r>
              <a:rPr lang="pl-PL" sz="2800" dirty="0" err="1"/>
              <a:t>lesson</a:t>
            </a:r>
            <a:r>
              <a:rPr lang="pl-PL" sz="2800" dirty="0"/>
              <a:t> </a:t>
            </a:r>
            <a:r>
              <a:rPr lang="pl-PL" sz="2800" dirty="0" err="1"/>
              <a:t>preparations</a:t>
            </a:r>
            <a:r>
              <a:rPr lang="pl-PL" sz="2800" dirty="0"/>
              <a:t>.</a:t>
            </a:r>
          </a:p>
          <a:p>
            <a:endParaRPr lang="pl-PL" dirty="0"/>
          </a:p>
        </p:txBody>
      </p:sp>
    </p:spTree>
    <p:extLst>
      <p:ext uri="{BB962C8B-B14F-4D97-AF65-F5344CB8AC3E}">
        <p14:creationId xmlns:p14="http://schemas.microsoft.com/office/powerpoint/2010/main" val="3344405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7CDCCEE-9AAE-4ACD-924F-2B231C36FBAF}"/>
              </a:ext>
            </a:extLst>
          </p:cNvPr>
          <p:cNvSpPr>
            <a:spLocks noGrp="1"/>
          </p:cNvSpPr>
          <p:nvPr>
            <p:ph type="title"/>
          </p:nvPr>
        </p:nvSpPr>
        <p:spPr/>
        <p:txBody>
          <a:bodyPr/>
          <a:lstStyle/>
          <a:p>
            <a:r>
              <a:rPr lang="pl-PL" dirty="0" err="1">
                <a:hlinkClick r:id="rId2" tooltip="slide10"/>
              </a:rPr>
              <a:t>Exercises</a:t>
            </a:r>
            <a:r>
              <a:rPr lang="pl-PL" dirty="0">
                <a:hlinkClick r:id="rId2" tooltip="slide10"/>
              </a:rPr>
              <a:t> of a </a:t>
            </a:r>
            <a:r>
              <a:rPr lang="pl-PL" dirty="0" err="1">
                <a:hlinkClick r:id="rId2" tooltip="slide10"/>
              </a:rPr>
              <a:t>class</a:t>
            </a:r>
            <a:r>
              <a:rPr lang="pl-PL" dirty="0">
                <a:hlinkClick r:id="rId2" tooltip="slide10"/>
              </a:rPr>
              <a:t> </a:t>
            </a:r>
            <a:r>
              <a:rPr lang="pl-PL" dirty="0" err="1">
                <a:hlinkClick r:id="rId2" tooltip="slide10"/>
              </a:rPr>
              <a:t>using</a:t>
            </a:r>
            <a:r>
              <a:rPr lang="pl-PL" dirty="0">
                <a:hlinkClick r:id="rId2" tooltip="slide10"/>
              </a:rPr>
              <a:t> </a:t>
            </a:r>
            <a:r>
              <a:rPr lang="pl-PL" dirty="0" err="1">
                <a:hlinkClick r:id="rId2" tooltip="slide10"/>
              </a:rPr>
              <a:t>this</a:t>
            </a:r>
            <a:r>
              <a:rPr lang="pl-PL" dirty="0">
                <a:hlinkClick r:id="rId2" tooltip="slide10"/>
              </a:rPr>
              <a:t> </a:t>
            </a:r>
            <a:r>
              <a:rPr lang="pl-PL" dirty="0" err="1">
                <a:hlinkClick r:id="rId2" tooltip="slide10"/>
              </a:rPr>
              <a:t>method</a:t>
            </a:r>
            <a:r>
              <a:rPr lang="pl-PL" dirty="0"/>
              <a:t>  </a:t>
            </a:r>
          </a:p>
        </p:txBody>
      </p:sp>
      <p:sp>
        <p:nvSpPr>
          <p:cNvPr id="3" name="Symbol zastępczy zawartości 2">
            <a:extLst>
              <a:ext uri="{FF2B5EF4-FFF2-40B4-BE49-F238E27FC236}">
                <a16:creationId xmlns:a16="http://schemas.microsoft.com/office/drawing/2014/main" id="{5C10627A-0DF2-4547-8681-CE5FB8E9CF9A}"/>
              </a:ext>
            </a:extLst>
          </p:cNvPr>
          <p:cNvSpPr>
            <a:spLocks noGrp="1"/>
          </p:cNvSpPr>
          <p:nvPr>
            <p:ph idx="1"/>
          </p:nvPr>
        </p:nvSpPr>
        <p:spPr>
          <a:xfrm>
            <a:off x="1103312" y="1956620"/>
            <a:ext cx="9692507" cy="4729316"/>
          </a:xfrm>
        </p:spPr>
        <p:txBody>
          <a:bodyPr>
            <a:normAutofit fontScale="92500" lnSpcReduction="20000"/>
          </a:bodyPr>
          <a:lstStyle/>
          <a:p>
            <a:pPr marL="0" lvl="0" indent="0">
              <a:buNone/>
            </a:pPr>
            <a:r>
              <a:rPr lang="pl-PL" b="1" dirty="0"/>
              <a:t>1. </a:t>
            </a:r>
            <a:r>
              <a:rPr lang="pl-PL" b="1" dirty="0" err="1"/>
              <a:t>Translation</a:t>
            </a:r>
            <a:r>
              <a:rPr lang="pl-PL" b="1" dirty="0"/>
              <a:t> of a </a:t>
            </a:r>
            <a:r>
              <a:rPr lang="pl-PL" b="1" dirty="0" err="1"/>
              <a:t>Literary</a:t>
            </a:r>
            <a:r>
              <a:rPr lang="pl-PL" b="1" dirty="0"/>
              <a:t> </a:t>
            </a:r>
            <a:r>
              <a:rPr lang="pl-PL" b="1" dirty="0" err="1"/>
              <a:t>Passage</a:t>
            </a:r>
            <a:r>
              <a:rPr lang="pl-PL" b="1" dirty="0"/>
              <a:t> </a:t>
            </a:r>
          </a:p>
          <a:p>
            <a:r>
              <a:rPr lang="pl-PL" dirty="0" err="1"/>
              <a:t>Students</a:t>
            </a:r>
            <a:r>
              <a:rPr lang="pl-PL" dirty="0"/>
              <a:t> </a:t>
            </a:r>
            <a:r>
              <a:rPr lang="pl-PL" dirty="0" err="1"/>
              <a:t>translate</a:t>
            </a:r>
            <a:r>
              <a:rPr lang="pl-PL" dirty="0"/>
              <a:t> a </a:t>
            </a:r>
            <a:r>
              <a:rPr lang="pl-PL" dirty="0" err="1"/>
              <a:t>reading</a:t>
            </a:r>
            <a:r>
              <a:rPr lang="pl-PL" dirty="0"/>
              <a:t> </a:t>
            </a:r>
            <a:r>
              <a:rPr lang="pl-PL" dirty="0" err="1"/>
              <a:t>passage</a:t>
            </a:r>
            <a:r>
              <a:rPr lang="pl-PL" dirty="0"/>
              <a:t> from the target </a:t>
            </a:r>
            <a:r>
              <a:rPr lang="pl-PL" dirty="0" err="1"/>
              <a:t>language</a:t>
            </a:r>
            <a:r>
              <a:rPr lang="pl-PL" dirty="0"/>
              <a:t> </a:t>
            </a:r>
            <a:r>
              <a:rPr lang="pl-PL" dirty="0" err="1"/>
              <a:t>into</a:t>
            </a:r>
            <a:r>
              <a:rPr lang="pl-PL" dirty="0"/>
              <a:t> </a:t>
            </a:r>
            <a:r>
              <a:rPr lang="pl-PL" dirty="0" err="1"/>
              <a:t>their</a:t>
            </a:r>
            <a:r>
              <a:rPr lang="pl-PL" dirty="0"/>
              <a:t> native </a:t>
            </a:r>
            <a:r>
              <a:rPr lang="pl-PL" dirty="0" err="1"/>
              <a:t>language</a:t>
            </a:r>
            <a:r>
              <a:rPr lang="pl-PL" dirty="0"/>
              <a:t>. </a:t>
            </a:r>
          </a:p>
          <a:p>
            <a:pPr marL="0" indent="0">
              <a:buNone/>
            </a:pPr>
            <a:r>
              <a:rPr lang="pl-PL" b="1" dirty="0"/>
              <a:t>2.   Reading </a:t>
            </a:r>
            <a:r>
              <a:rPr lang="pl-PL" b="1" dirty="0" err="1"/>
              <a:t>Comprehension</a:t>
            </a:r>
            <a:r>
              <a:rPr lang="pl-PL" b="1" dirty="0"/>
              <a:t> </a:t>
            </a:r>
            <a:r>
              <a:rPr lang="pl-PL" b="1" dirty="0" err="1"/>
              <a:t>Questions</a:t>
            </a:r>
            <a:endParaRPr lang="pl-PL" b="1" dirty="0"/>
          </a:p>
          <a:p>
            <a:r>
              <a:rPr lang="pl-PL" dirty="0" err="1"/>
              <a:t>Students</a:t>
            </a:r>
            <a:r>
              <a:rPr lang="pl-PL" dirty="0"/>
              <a:t> </a:t>
            </a:r>
            <a:r>
              <a:rPr lang="pl-PL" dirty="0" err="1"/>
              <a:t>answer</a:t>
            </a:r>
            <a:r>
              <a:rPr lang="pl-PL" dirty="0"/>
              <a:t> </a:t>
            </a:r>
            <a:r>
              <a:rPr lang="pl-PL" dirty="0" err="1"/>
              <a:t>questions</a:t>
            </a:r>
            <a:r>
              <a:rPr lang="pl-PL" dirty="0"/>
              <a:t> in the target </a:t>
            </a:r>
            <a:r>
              <a:rPr lang="pl-PL" dirty="0" err="1"/>
              <a:t>language</a:t>
            </a:r>
            <a:r>
              <a:rPr lang="pl-PL" dirty="0"/>
              <a:t> </a:t>
            </a:r>
            <a:r>
              <a:rPr lang="pl-PL" dirty="0" err="1"/>
              <a:t>based</a:t>
            </a:r>
            <a:r>
              <a:rPr lang="pl-PL" dirty="0"/>
              <a:t> on </a:t>
            </a:r>
            <a:r>
              <a:rPr lang="pl-PL" dirty="0" err="1"/>
              <a:t>their</a:t>
            </a:r>
            <a:r>
              <a:rPr lang="pl-PL" dirty="0"/>
              <a:t> </a:t>
            </a:r>
            <a:r>
              <a:rPr lang="pl-PL" dirty="0" err="1"/>
              <a:t>understanding</a:t>
            </a:r>
            <a:r>
              <a:rPr lang="pl-PL" dirty="0"/>
              <a:t> of the </a:t>
            </a:r>
            <a:r>
              <a:rPr lang="pl-PL" dirty="0" err="1"/>
              <a:t>reading</a:t>
            </a:r>
            <a:r>
              <a:rPr lang="pl-PL" dirty="0"/>
              <a:t> </a:t>
            </a:r>
            <a:r>
              <a:rPr lang="pl-PL" dirty="0" err="1"/>
              <a:t>passage</a:t>
            </a:r>
            <a:r>
              <a:rPr lang="pl-PL" dirty="0"/>
              <a:t>. </a:t>
            </a:r>
          </a:p>
          <a:p>
            <a:pPr marL="0" indent="0">
              <a:buNone/>
            </a:pPr>
            <a:r>
              <a:rPr lang="pl-PL" b="1" dirty="0"/>
              <a:t>3.  </a:t>
            </a:r>
            <a:r>
              <a:rPr lang="pl-PL" b="1" dirty="0" err="1"/>
              <a:t>Antonym</a:t>
            </a:r>
            <a:r>
              <a:rPr lang="pl-PL" b="1" dirty="0"/>
              <a:t>/</a:t>
            </a:r>
            <a:r>
              <a:rPr lang="pl-PL" b="1" dirty="0" err="1"/>
              <a:t>synonyms</a:t>
            </a:r>
            <a:r>
              <a:rPr lang="pl-PL" b="1" dirty="0"/>
              <a:t> </a:t>
            </a:r>
          </a:p>
          <a:p>
            <a:r>
              <a:rPr lang="pl-PL" dirty="0" err="1"/>
              <a:t>Students</a:t>
            </a:r>
            <a:r>
              <a:rPr lang="pl-PL" dirty="0"/>
              <a:t> </a:t>
            </a:r>
            <a:r>
              <a:rPr lang="pl-PL" dirty="0" err="1"/>
              <a:t>are</a:t>
            </a:r>
            <a:r>
              <a:rPr lang="pl-PL" dirty="0"/>
              <a:t> </a:t>
            </a:r>
            <a:r>
              <a:rPr lang="pl-PL" dirty="0" err="1"/>
              <a:t>given</a:t>
            </a:r>
            <a:r>
              <a:rPr lang="pl-PL" dirty="0"/>
              <a:t> one set of </a:t>
            </a:r>
            <a:r>
              <a:rPr lang="pl-PL" dirty="0" err="1"/>
              <a:t>words</a:t>
            </a:r>
            <a:r>
              <a:rPr lang="pl-PL" dirty="0"/>
              <a:t> and </a:t>
            </a:r>
            <a:r>
              <a:rPr lang="pl-PL" dirty="0" err="1"/>
              <a:t>are</a:t>
            </a:r>
            <a:r>
              <a:rPr lang="pl-PL" dirty="0"/>
              <a:t> </a:t>
            </a:r>
            <a:r>
              <a:rPr lang="pl-PL" dirty="0" err="1"/>
              <a:t>asked</a:t>
            </a:r>
            <a:r>
              <a:rPr lang="pl-PL" dirty="0"/>
              <a:t> to </a:t>
            </a:r>
            <a:r>
              <a:rPr lang="pl-PL" dirty="0" err="1"/>
              <a:t>find</a:t>
            </a:r>
            <a:r>
              <a:rPr lang="pl-PL" dirty="0"/>
              <a:t> </a:t>
            </a:r>
            <a:r>
              <a:rPr lang="pl-PL" dirty="0" err="1"/>
              <a:t>antonyms</a:t>
            </a:r>
            <a:r>
              <a:rPr lang="pl-PL" dirty="0"/>
              <a:t> in the </a:t>
            </a:r>
            <a:r>
              <a:rPr lang="pl-PL" dirty="0" err="1"/>
              <a:t>reading</a:t>
            </a:r>
            <a:r>
              <a:rPr lang="pl-PL" dirty="0"/>
              <a:t> </a:t>
            </a:r>
            <a:r>
              <a:rPr lang="pl-PL" dirty="0" err="1"/>
              <a:t>passage</a:t>
            </a:r>
            <a:r>
              <a:rPr lang="pl-PL" dirty="0"/>
              <a:t>. </a:t>
            </a:r>
          </a:p>
          <a:p>
            <a:pPr marL="0" indent="0">
              <a:buNone/>
            </a:pPr>
            <a:r>
              <a:rPr lang="pl-PL" b="1" dirty="0"/>
              <a:t>4.  </a:t>
            </a:r>
            <a:r>
              <a:rPr lang="pl-PL" b="1" dirty="0" err="1"/>
              <a:t>Fill</a:t>
            </a:r>
            <a:r>
              <a:rPr lang="pl-PL" b="1" dirty="0"/>
              <a:t>-in-the-</a:t>
            </a:r>
            <a:r>
              <a:rPr lang="pl-PL" b="1" dirty="0" err="1"/>
              <a:t>blanks</a:t>
            </a:r>
            <a:r>
              <a:rPr lang="pl-PL" b="1" dirty="0"/>
              <a:t> </a:t>
            </a:r>
          </a:p>
          <a:p>
            <a:r>
              <a:rPr lang="pl-PL" dirty="0" err="1"/>
              <a:t>Students</a:t>
            </a:r>
            <a:r>
              <a:rPr lang="pl-PL" dirty="0"/>
              <a:t> </a:t>
            </a:r>
            <a:r>
              <a:rPr lang="pl-PL" dirty="0" err="1"/>
              <a:t>are</a:t>
            </a:r>
            <a:r>
              <a:rPr lang="pl-PL" dirty="0"/>
              <a:t> </a:t>
            </a:r>
            <a:r>
              <a:rPr lang="pl-PL" dirty="0" err="1"/>
              <a:t>given</a:t>
            </a:r>
            <a:r>
              <a:rPr lang="pl-PL" dirty="0"/>
              <a:t> a </a:t>
            </a:r>
            <a:r>
              <a:rPr lang="pl-PL" dirty="0" err="1"/>
              <a:t>series</a:t>
            </a:r>
            <a:r>
              <a:rPr lang="pl-PL" dirty="0"/>
              <a:t> of </a:t>
            </a:r>
            <a:r>
              <a:rPr lang="pl-PL" dirty="0" err="1"/>
              <a:t>sentences</a:t>
            </a:r>
            <a:r>
              <a:rPr lang="pl-PL" dirty="0"/>
              <a:t> with </a:t>
            </a:r>
            <a:r>
              <a:rPr lang="pl-PL" dirty="0" err="1"/>
              <a:t>words</a:t>
            </a:r>
            <a:r>
              <a:rPr lang="pl-PL" dirty="0"/>
              <a:t> missing. </a:t>
            </a:r>
          </a:p>
          <a:p>
            <a:pPr marL="0" indent="0">
              <a:buNone/>
            </a:pPr>
            <a:r>
              <a:rPr lang="pl-PL" b="1" dirty="0"/>
              <a:t>5. </a:t>
            </a:r>
            <a:r>
              <a:rPr lang="pl-PL" b="1" dirty="0" err="1"/>
              <a:t>Deductive</a:t>
            </a:r>
            <a:r>
              <a:rPr lang="pl-PL" b="1" dirty="0"/>
              <a:t> Application of </a:t>
            </a:r>
            <a:r>
              <a:rPr lang="pl-PL" b="1" dirty="0" err="1"/>
              <a:t>Rule</a:t>
            </a:r>
            <a:r>
              <a:rPr lang="pl-PL" b="1" dirty="0"/>
              <a:t> </a:t>
            </a:r>
          </a:p>
          <a:p>
            <a:r>
              <a:rPr lang="pl-PL" dirty="0" err="1"/>
              <a:t>Grammar</a:t>
            </a:r>
            <a:r>
              <a:rPr lang="pl-PL" dirty="0"/>
              <a:t> </a:t>
            </a:r>
            <a:r>
              <a:rPr lang="pl-PL" dirty="0" err="1"/>
              <a:t>rules</a:t>
            </a:r>
            <a:r>
              <a:rPr lang="pl-PL" dirty="0"/>
              <a:t> </a:t>
            </a:r>
            <a:r>
              <a:rPr lang="pl-PL" dirty="0" err="1"/>
              <a:t>are</a:t>
            </a:r>
            <a:r>
              <a:rPr lang="pl-PL" dirty="0"/>
              <a:t> </a:t>
            </a:r>
            <a:r>
              <a:rPr lang="pl-PL" dirty="0" err="1"/>
              <a:t>presented</a:t>
            </a:r>
            <a:r>
              <a:rPr lang="pl-PL" dirty="0"/>
              <a:t> with </a:t>
            </a:r>
            <a:r>
              <a:rPr lang="pl-PL" dirty="0" err="1"/>
              <a:t>examples</a:t>
            </a:r>
            <a:r>
              <a:rPr lang="pl-PL" dirty="0"/>
              <a:t>.  </a:t>
            </a:r>
            <a:r>
              <a:rPr lang="pl-PL" dirty="0" err="1"/>
              <a:t>Once</a:t>
            </a:r>
            <a:r>
              <a:rPr lang="pl-PL" dirty="0"/>
              <a:t> </a:t>
            </a:r>
            <a:r>
              <a:rPr lang="pl-PL" dirty="0" err="1"/>
              <a:t>students</a:t>
            </a:r>
            <a:r>
              <a:rPr lang="pl-PL" dirty="0"/>
              <a:t> </a:t>
            </a:r>
            <a:r>
              <a:rPr lang="pl-PL" dirty="0" err="1"/>
              <a:t>understand</a:t>
            </a:r>
            <a:r>
              <a:rPr lang="pl-PL" dirty="0"/>
              <a:t> a </a:t>
            </a:r>
            <a:r>
              <a:rPr lang="pl-PL" dirty="0" err="1"/>
              <a:t>rule</a:t>
            </a:r>
            <a:r>
              <a:rPr lang="pl-PL" dirty="0"/>
              <a:t>, </a:t>
            </a:r>
            <a:r>
              <a:rPr lang="pl-PL" dirty="0" err="1"/>
              <a:t>they</a:t>
            </a:r>
            <a:r>
              <a:rPr lang="pl-PL" dirty="0"/>
              <a:t> </a:t>
            </a:r>
            <a:r>
              <a:rPr lang="pl-PL" dirty="0" err="1"/>
              <a:t>are</a:t>
            </a:r>
            <a:r>
              <a:rPr lang="pl-PL" dirty="0"/>
              <a:t> </a:t>
            </a:r>
            <a:r>
              <a:rPr lang="pl-PL" dirty="0" err="1"/>
              <a:t>asked</a:t>
            </a:r>
            <a:r>
              <a:rPr lang="pl-PL" dirty="0"/>
              <a:t> to </a:t>
            </a:r>
            <a:r>
              <a:rPr lang="pl-PL" dirty="0" err="1"/>
              <a:t>apply</a:t>
            </a:r>
            <a:r>
              <a:rPr lang="pl-PL" dirty="0"/>
              <a:t> </a:t>
            </a:r>
            <a:r>
              <a:rPr lang="pl-PL" dirty="0" err="1"/>
              <a:t>it</a:t>
            </a:r>
            <a:r>
              <a:rPr lang="pl-PL" dirty="0"/>
              <a:t> to </a:t>
            </a:r>
            <a:r>
              <a:rPr lang="pl-PL" dirty="0" err="1"/>
              <a:t>some</a:t>
            </a:r>
            <a:r>
              <a:rPr lang="pl-PL" dirty="0"/>
              <a:t> </a:t>
            </a:r>
            <a:r>
              <a:rPr lang="pl-PL" dirty="0" err="1"/>
              <a:t>different</a:t>
            </a:r>
            <a:r>
              <a:rPr lang="pl-PL" dirty="0"/>
              <a:t> </a:t>
            </a:r>
            <a:r>
              <a:rPr lang="pl-PL" dirty="0" err="1"/>
              <a:t>example</a:t>
            </a:r>
            <a:r>
              <a:rPr lang="pl-PL" dirty="0"/>
              <a:t>.</a:t>
            </a:r>
          </a:p>
          <a:p>
            <a:pPr marL="0" indent="0">
              <a:buNone/>
            </a:pPr>
            <a:endParaRPr lang="pl-PL" dirty="0"/>
          </a:p>
        </p:txBody>
      </p:sp>
    </p:spTree>
    <p:extLst>
      <p:ext uri="{BB962C8B-B14F-4D97-AF65-F5344CB8AC3E}">
        <p14:creationId xmlns:p14="http://schemas.microsoft.com/office/powerpoint/2010/main" val="20083241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on">
  <a:themeElements>
    <a:clrScheme name="J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J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J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53</TotalTime>
  <Words>1157</Words>
  <Application>Microsoft Office PowerPoint</Application>
  <PresentationFormat>Panoramiczny</PresentationFormat>
  <Paragraphs>67</Paragraphs>
  <Slides>16</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16</vt:i4>
      </vt:variant>
    </vt:vector>
  </HeadingPairs>
  <TitlesOfParts>
    <vt:vector size="20" baseType="lpstr">
      <vt:lpstr>Arial</vt:lpstr>
      <vt:lpstr>Century Gothic</vt:lpstr>
      <vt:lpstr>Wingdings 3</vt:lpstr>
      <vt:lpstr>Jon</vt:lpstr>
      <vt:lpstr>Grammar Translation Methods</vt:lpstr>
      <vt:lpstr>What is the Grammar Translation Method?</vt:lpstr>
      <vt:lpstr>Characteristics</vt:lpstr>
      <vt:lpstr>Very little teaching is done in the target language </vt:lpstr>
      <vt:lpstr>Principles</vt:lpstr>
      <vt:lpstr>A class working with the Grammar Translation Method looks like this:  </vt:lpstr>
      <vt:lpstr>Disadvantages</vt:lpstr>
      <vt:lpstr>Prezentacja programu PowerPoint</vt:lpstr>
      <vt:lpstr>Exercises of a class using this method  </vt:lpstr>
      <vt:lpstr>Procedures</vt:lpstr>
      <vt:lpstr>Activity One: Reading Comprehension </vt:lpstr>
      <vt:lpstr>Prezentacja programu PowerPoint</vt:lpstr>
      <vt:lpstr>Activity two: Vocabulary</vt:lpstr>
      <vt:lpstr>Activity three: Grammar</vt:lpstr>
      <vt:lpstr>Activity four : Writing</vt:lpstr>
      <vt:lpstr>Activity five: Translation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Grammar Translation Methods</dc:title>
  <dc:creator>Kinga Zimowska</dc:creator>
  <cp:lastModifiedBy>Kinga Zimowska</cp:lastModifiedBy>
  <cp:revision>6</cp:revision>
  <dcterms:created xsi:type="dcterms:W3CDTF">2020-04-28T10:12:13Z</dcterms:created>
  <dcterms:modified xsi:type="dcterms:W3CDTF">2020-04-30T11:49:11Z</dcterms:modified>
</cp:coreProperties>
</file>