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5999725" cx="25199975"/>
  <p:notesSz cx="6888150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38">
          <p15:clr>
            <a:srgbClr val="000000"/>
          </p15:clr>
        </p15:guide>
        <p15:guide id="2" pos="7937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8" roundtripDataSignature="AMtx7min+KOiL7c91E9n7p25BhBZMty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A83E32C-0C4B-4096-B4CA-A6F967F7C035}">
  <a:tblStyle styleId="{2A83E32C-0C4B-4096-B4CA-A6F967F7C0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38" orient="horz"/>
        <p:guide pos="79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3C20D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28E-4B3F-8960-7A81B2A3D59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E28E-4B3F-8960-7A81B2A3D596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28E-4B3F-8960-7A81B2A3D59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12.65 %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8E-4B3F-8960-7A81B2A3D5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35.44</a:t>
                    </a:r>
                    <a:r>
                      <a:rPr lang="en-US" baseline="0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8E-4B3F-8960-7A81B2A3D59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51.91 %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8E-4B3F-8960-7A81B2A3D5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'List 1'!$A$93:$C$93</c:f>
              <c:strCache>
                <c:ptCount val="3"/>
                <c:pt idx="0">
                  <c:v>PODUDARANJA U TIPU LUK</c:v>
                </c:pt>
                <c:pt idx="1">
                  <c:v>PODUDARANJA U TIPU KRUG</c:v>
                </c:pt>
                <c:pt idx="2">
                  <c:v>PODUDARANJA U TIPU PETLJA</c:v>
                </c:pt>
              </c:strCache>
            </c:strRef>
          </c:cat>
          <c:val>
            <c:numRef>
              <c:f>'List 1'!$A$94:$C$94</c:f>
              <c:numCache>
                <c:formatCode>0.00%</c:formatCode>
                <c:ptCount val="3"/>
                <c:pt idx="0">
                  <c:v>0.1265</c:v>
                </c:pt>
                <c:pt idx="1">
                  <c:v>0.35439999999999999</c:v>
                </c:pt>
                <c:pt idx="2">
                  <c:v>0.51910000000000001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8E-4B3F-8960-7A81B2A3D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4E3-475D-A63B-9D901766CBF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D4E3-475D-A63B-9D901766CB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53. 65 %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E3-475D-A63B-9D901766CBF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46.35 %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4E3-475D-A63B-9D901766CB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'List 1'!$A$54:$B$54</c:f>
              <c:strCache>
                <c:ptCount val="2"/>
                <c:pt idx="0">
                  <c:v>PODUDARANJE U TIPU OTISKA MAJKA - SIN</c:v>
                </c:pt>
                <c:pt idx="1">
                  <c:v>PODUDARANJE U TIPU OTISKA MAJKA - KĆER</c:v>
                </c:pt>
              </c:strCache>
            </c:strRef>
          </c:cat>
          <c:val>
            <c:numRef>
              <c:f>'List 1'!$A$55:$B$55</c:f>
              <c:numCache>
                <c:formatCode>0.00%</c:formatCode>
                <c:ptCount val="2"/>
                <c:pt idx="0">
                  <c:v>0.53649999999999998</c:v>
                </c:pt>
                <c:pt idx="1">
                  <c:v>0.46339999999999998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E3-475D-A63B-9D901766C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65A-4259-81EA-0D56089A2EE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5A-4259-81EA-0D56089A2EE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52.</a:t>
                    </a:r>
                    <a:r>
                      <a:rPr lang="en-US" baseline="0" dirty="0" smtClean="0"/>
                      <a:t> 64 %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5A-4259-81EA-0D56089A2EE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47.36 %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5A-4259-81EA-0D56089A2E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'List 1'!$A$73:$B$73</c:f>
              <c:strCache>
                <c:ptCount val="2"/>
                <c:pt idx="0">
                  <c:v>PODUDARANJE U TIPU OTISKA OTAC - KĆER</c:v>
                </c:pt>
                <c:pt idx="1">
                  <c:v>PODUDARANJE U TIPU OTISKA OTAC - SIN</c:v>
                </c:pt>
              </c:strCache>
            </c:strRef>
          </c:cat>
          <c:val>
            <c:numRef>
              <c:f>'List 1'!$A$74:$B$74</c:f>
              <c:numCache>
                <c:formatCode>0.00%</c:formatCode>
                <c:ptCount val="2"/>
                <c:pt idx="0">
                  <c:v>0.52629999999999999</c:v>
                </c:pt>
                <c:pt idx="1">
                  <c:v>0.47360000000000002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5A-4259-81EA-0D56089A2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28838" y="750888"/>
            <a:ext cx="2630487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anchorCtr="0" anchor="t" bIns="96575" lIns="96575" spcFirstLastPara="1" rIns="96575" wrap="square" tIns="9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30425" y="750888"/>
            <a:ext cx="262731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n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komiti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179236" y="10136527"/>
            <a:ext cx="22841503" cy="21734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komiti naslov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96548" y="14453838"/>
            <a:ext cx="30508115" cy="543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528440" y="9177593"/>
            <a:ext cx="30508115" cy="15986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889998" y="5891626"/>
            <a:ext cx="21419980" cy="125332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149997" y="18908198"/>
            <a:ext cx="18899981" cy="869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1pPr>
            <a:lvl2pPr lvl="1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/>
            </a:lvl2pPr>
            <a:lvl3pPr lvl="2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3pPr>
            <a:lvl4pPr lvl="3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4pPr>
            <a:lvl5pPr lvl="4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5pPr>
            <a:lvl6pPr lvl="5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6pPr>
            <a:lvl7pPr lvl="6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7pPr>
            <a:lvl8pPr lvl="7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8pPr>
            <a:lvl9pPr lvl="8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glavlje sekcij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719375" y="8974945"/>
            <a:ext cx="21734978" cy="14974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719375" y="24091502"/>
            <a:ext cx="21734978" cy="787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5512"/>
              <a:buNone/>
              <a:defRPr sz="551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961"/>
              <a:buNone/>
              <a:defRPr sz="4961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sadržaja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73249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2757488" y="9583264"/>
            <a:ext cx="10709989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poredb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735781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735783" y="8824938"/>
            <a:ext cx="10660769" cy="4324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b="1" sz="5512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b="1" sz="4961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735783" y="13149905"/>
            <a:ext cx="10660769" cy="19341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2757489" y="8824938"/>
            <a:ext cx="10713272" cy="4324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b="1" sz="5512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b="1" sz="4961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b="1" sz="4409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2757489" y="13149905"/>
            <a:ext cx="10713272" cy="19341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ržaj s 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788606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1pPr>
            <a:lvl2pPr indent="-718629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7717"/>
              <a:buChar char="•"/>
              <a:defRPr sz="7717"/>
            </a:lvl2pPr>
            <a:lvl3pPr indent="-648589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3pPr>
            <a:lvl4pPr indent="-578612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4pPr>
            <a:lvl5pPr indent="-578612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5pPr>
            <a:lvl6pPr indent="-578612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6pPr>
            <a:lvl7pPr indent="-578612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7pPr>
            <a:lvl8pPr indent="-578612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8pPr>
            <a:lvl9pPr indent="-578612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735780" y="10799922"/>
            <a:ext cx="8127648" cy="2000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ka s 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35780" y="2399982"/>
            <a:ext cx="8127648" cy="8399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713272" y="5183304"/>
            <a:ext cx="12757487" cy="2558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8819"/>
              <a:buFont typeface="Arial"/>
              <a:buNone/>
              <a:defRPr b="0" i="0" sz="88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7717"/>
              <a:buFont typeface="Arial"/>
              <a:buNone/>
              <a:defRPr b="0" i="0" sz="77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None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35780" y="10799922"/>
            <a:ext cx="8127648" cy="2000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indent="-228600" lvl="1" marL="914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indent="-228600" lvl="2" marL="1371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indent="-228600" lvl="3" marL="1828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indent="-228600" lvl="4" marL="22860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indent="-228600" lvl="5" marL="27432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indent="-228600" lvl="6" marL="32004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indent="-228600" lvl="7" marL="3657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indent="-228600" lvl="8" marL="41148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26"/>
              <a:buFont typeface="Calibri"/>
              <a:buNone/>
              <a:defRPr b="0" i="0" sz="1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718629" lvl="0" marL="457200" marR="0" rtl="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7717"/>
              <a:buFont typeface="Arial"/>
              <a:buChar char="•"/>
              <a:defRPr b="0" i="0" sz="77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48589" lvl="1" marL="9144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8612" lvl="2" marL="13716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Char char="•"/>
              <a:defRPr b="0" i="0" sz="55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43623" lvl="3" marL="18288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43623" lvl="4" marL="22860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43623" lvl="5" marL="27432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43623" lvl="6" marL="32004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43623" lvl="7" marL="36576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43623" lvl="8" marL="4114800" marR="0" rtl="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b="0" i="0" sz="496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732498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8347492" y="33366431"/>
            <a:ext cx="8504992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7797483" y="33366431"/>
            <a:ext cx="5669994" cy="1916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7"/>
              <a:buFont typeface="Arial"/>
              <a:buNone/>
              <a:defRPr b="0" i="0" sz="330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5" Type="http://schemas.openxmlformats.org/officeDocument/2006/relationships/chart" Target="../charts/chart2.xml"/><Relationship Id="rId14" Type="http://schemas.openxmlformats.org/officeDocument/2006/relationships/chart" Target="../charts/chart1.xml"/><Relationship Id="rId17" Type="http://schemas.openxmlformats.org/officeDocument/2006/relationships/image" Target="../media/image12.jpg"/><Relationship Id="rId16" Type="http://schemas.openxmlformats.org/officeDocument/2006/relationships/chart" Target="../charts/chart3.xml"/><Relationship Id="rId5" Type="http://schemas.openxmlformats.org/officeDocument/2006/relationships/image" Target="../media/image4.gif"/><Relationship Id="rId6" Type="http://schemas.openxmlformats.org/officeDocument/2006/relationships/image" Target="../media/image1.jp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4E0B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301334" y="1549353"/>
            <a:ext cx="15683345" cy="4666178"/>
          </a:xfrm>
          <a:prstGeom prst="bevel">
            <a:avLst>
              <a:gd fmla="val 12500" name="adj"/>
            </a:avLst>
          </a:prstGeom>
          <a:solidFill>
            <a:srgbClr val="548135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83"/>
              <a:buFont typeface="Arial"/>
              <a:buNone/>
            </a:pPr>
            <a:r>
              <a:t/>
            </a:r>
            <a:endParaRPr b="0" i="0" sz="578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590727">
            <a:off x="-62456" y="16133645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69653">
            <a:off x="-164981" y="16610991"/>
            <a:ext cx="670618" cy="7011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5975251" y="2795940"/>
            <a:ext cx="14429632" cy="10156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r-HR" sz="6000" u="none" cap="none" strike="noStrike">
                <a:solidFill>
                  <a:srgbClr val="F7CAA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NASLJEĐUJEMO LI OTISKE PRSTIJU?</a:t>
            </a:r>
            <a:endParaRPr b="1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332761" y="4277591"/>
            <a:ext cx="7615811" cy="1200329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Ines Sataić, 7. razred  Nicol Eršeg, 8. razred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MENTOR: Dunja Valenčak, mag. bio.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hr-H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Osnovna škola Fran Koncelak Drnje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7337" y="9799046"/>
            <a:ext cx="5344882" cy="137560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423365" y="7369524"/>
            <a:ext cx="663527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Otisci su prstiju uzorci izbočina i udubljenja na jagodicama prstiju koje stručno nazivamo – papilarne linije. Raspored papilarnih linija na pousmini ovisi o rasporedu žlijezda znojnica, živaca, krvnih žila i masnih stanica u usmini kože. Taj raspored rezultat je stvaranja i sazrijevanja kože tijekom prenatalnog razvoja (Raven i Johnson, 1992). Već u četrnaestom tjednu trudnoće na dlanovima fetusa vidljive su u potpunosti oblikovane papilarne linije (Okajima, 1982) koje se ne mijenjaju tijekom cijelog života osim u slučaju traume.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480733" y="11179720"/>
            <a:ext cx="52757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Slika 1 Razvoj papilarnih linija na prstu fetusa (izvor: Wertheim i Maceo (2002))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422169" y="11659540"/>
            <a:ext cx="6636467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Daktiloskopija je znanost koja proučava otiske prstiju. U razvoju znanosti veliku je  ulogu imao Hrvat Ivan Vučetić po kojem ime nosi Centar za forenzična ispitivanja, istraživanja i vještačenja „Ivan Vučetić“.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samim počecima daktiloskopije za potrebe utvrđivanja identiteta osoba analiziralo se svih deset prstiju. Zbog pojednostavljivanja samog procesa identifikacije, ali i zbog nedostataka uzoraka za usporedbu, 1929. Battley i Cherrill razvili su metodu kojom je analiza jednog prsta dovoljna za utvrđivanje identiteta. Metoda se zasniva na klasificiranju otiska u jedan od tri osnovna oblika te analizi anatomskih karakteristika papilarnih linija.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9606" y="16229130"/>
            <a:ext cx="5676040" cy="183908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235214" y="18116209"/>
            <a:ext cx="56715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2 Tri osnovna oblika otisaka prstiju redom s lijeva na desno: vrtlog, luk, petlja (izvor: fbi.gov)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420825" y="14692500"/>
            <a:ext cx="5424923" cy="128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Razlikujemo tri osnovna oblika otisaka: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oblik kruga odnosno vrtloga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oblik luka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oblik petlje.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1598442" y="7987325"/>
            <a:ext cx="251999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83"/>
              <a:buFont typeface="Arial"/>
              <a:buNone/>
            </a:pPr>
            <a:r>
              <a:t/>
            </a:r>
            <a:endParaRPr b="0" i="0" sz="578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067957" y="32201713"/>
            <a:ext cx="45560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3  Oblici minucija (izvor: mup.hr)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27684" y="6655090"/>
            <a:ext cx="12936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UVOD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427886" y="19177302"/>
            <a:ext cx="6113724" cy="8108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1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Istraživanjem su obuhvaćeni učenici 7.-ih i 8.-ih razreda naše škole, odnosno njihove obitelji. Sudjelovalo je 47 obitelji točnije  188 osoba. Obitelji su različitog sastava, neke uključuju samo jednog roditelja, a pojedine samo jedno dijete po obitelji.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PRIKUPLJANJE OTISAKA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Postupak uzimanja otisaka: na masni se  papir ucrta  kvadratić površine 2 cm</a:t>
            </a:r>
            <a:r>
              <a:rPr b="1" baseline="30000" i="0" lang="hr-HR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ispuni grafitnom olovkom kako bi bio što tamniji. Odreže se komadić selotejpa. Položi se kažiprst u središte iscrtanog kvadratića te prst lagano zarotira s jedne i druge bočne strane kako bi primio što više boje. Na kažiprst se nalijepi komad selotejpa. Potom se selotejp ukloni i zalijepi na prazan bijeli papir. Svakom uzetom otisku dodjeljena je šifra te podaci uneseni u Excel tablicu.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ANALIZA OTISAKA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Svaki je otisak poslikan  mobitelom te fotografija označena šifrom otiska. Sve fotografije otisaka su uvećane i isprintane radi lakše analize. Prvi korak analize bio je odrediti o kojem se obliku otiska prsta radi. Kod poklapanja dvaju otisaka, unutar jedne obitelji, pristupano je daljnjoj analizi - analizi minucije. Na isprintanim fotografijama crvenim su markerom označavane minucije te uspoređivane s otiskom s kojim se podudaraju u tipu. Potom je utvrđivano u kojem se  broju minucija podudaraju otisci.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0" name="Google Shape;100;p1"/>
          <p:cNvGraphicFramePr/>
          <p:nvPr/>
        </p:nvGraphicFramePr>
        <p:xfrm>
          <a:off x="9099194" y="1428183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{2A83E32C-0C4B-4096-B4CA-A6F967F7C035}</a:tableStyleId>
              </a:tblPr>
              <a:tblGrid>
                <a:gridCol w="834925"/>
                <a:gridCol w="1010375"/>
                <a:gridCol w="972150"/>
                <a:gridCol w="936750"/>
                <a:gridCol w="972150"/>
                <a:gridCol w="936750"/>
                <a:gridCol w="972150"/>
              </a:tblGrid>
              <a:tr h="759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hr-HR" sz="1100" u="none" cap="none" strike="noStrike">
                          <a:solidFill>
                            <a:schemeClr val="lt1"/>
                          </a:solidFill>
                        </a:rPr>
                        <a:t>TIP OTISKA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UKUPNO ZABILJEŽENO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IZRAŽENO U POSTOCIMA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PRISUTNO KOD ŽENSKOG SPOLA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IZRAŽENO U POSTOCIMA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PRISUTNO KOD MUŠKOG SPOLA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IZRAŽENO U POSTOCIMA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hr-HR" sz="1200" u="none" cap="none" strike="noStrike">
                          <a:solidFill>
                            <a:schemeClr val="dk1"/>
                          </a:solidFill>
                        </a:rPr>
                        <a:t>LUK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34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18.68 %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14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14.89 %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20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21.27 %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</a:tr>
              <a:tr h="3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hr-HR" sz="1200" u="none" cap="none" strike="noStrike">
                          <a:solidFill>
                            <a:schemeClr val="dk1"/>
                          </a:solidFill>
                        </a:rPr>
                        <a:t>KRUG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63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34.61 %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32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34.04 %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31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32.97 %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</a:tr>
              <a:tr h="27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hr-HR" sz="1200" u="none" cap="none" strike="noStrike">
                          <a:solidFill>
                            <a:schemeClr val="dk1"/>
                          </a:solidFill>
                        </a:rPr>
                        <a:t>PETLJA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85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46.47 % 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46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48.93 %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39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u="none" cap="none" strike="noStrike"/>
                        <a:t>41.48 %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</a:tr>
            </a:tbl>
          </a:graphicData>
        </a:graphic>
      </p:graphicFrame>
      <p:sp>
        <p:nvSpPr>
          <p:cNvPr id="101" name="Google Shape;101;p1"/>
          <p:cNvSpPr txBox="1"/>
          <p:nvPr/>
        </p:nvSpPr>
        <p:spPr>
          <a:xfrm>
            <a:off x="11245090" y="13064740"/>
            <a:ext cx="23937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REZULTATI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2" name="Google Shape;102;p1"/>
          <p:cNvGraphicFramePr/>
          <p:nvPr/>
        </p:nvGraphicFramePr>
        <p:xfrm>
          <a:off x="9130161" y="2285224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{2A83E32C-0C4B-4096-B4CA-A6F967F7C035}</a:tableStyleId>
              </a:tblPr>
              <a:tblGrid>
                <a:gridCol w="1367975"/>
                <a:gridCol w="1367975"/>
                <a:gridCol w="1368725"/>
                <a:gridCol w="1368725"/>
                <a:gridCol w="1368725"/>
              </a:tblGrid>
              <a:tr h="788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BROJ PODUDARIH MINUCIJA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PODUDARANJA MINUCIJA KOD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MAJKI I SINOVA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PODUDARANJA MINUCIJA KOD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MAJKI I KĆERI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PODUDARANJA MINUCIJA KOD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OČEVA I SINOVA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PODUDARANJA MINUCIJA KOD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/>
                        <a:t>OČEVA I KĆER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2D050"/>
                    </a:solidFill>
                  </a:tcPr>
                </a:tc>
              </a:tr>
              <a:tr h="24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A8D08C"/>
                    </a:solidFill>
                  </a:tcPr>
                </a:tc>
              </a:tr>
              <a:tr h="24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4B081"/>
                    </a:solidFill>
                  </a:tcPr>
                </a:tc>
              </a:tr>
              <a:tr h="24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CC2E5"/>
                    </a:solidFill>
                  </a:tcPr>
                </a:tc>
              </a:tr>
              <a:tr h="24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103" name="Google Shape;103;p1"/>
          <p:cNvSpPr txBox="1"/>
          <p:nvPr/>
        </p:nvSpPr>
        <p:spPr>
          <a:xfrm>
            <a:off x="8919415" y="29643141"/>
            <a:ext cx="6827131" cy="2398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 oba para jednojajčanih blizanaca utvrđena su poklapanja u tipu otisaka. Jedan par jednojajčanih blizanaca muškog je spola (par 1) (Slika 4), a drugi ženskog spola (par 2). Kod oba para jednojajčanih blizanaca utvrđena su poklapanja u tipu otisaka. Analizom minucija utvrđen je veliki broj podudaranja. Kod muškog para utvrđeno je 6 poklapanja u minucijama, a kod ženskog para  4 podudaranja. </a:t>
            </a:r>
            <a:r>
              <a:rPr b="1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 oba para blizanaca uočeno je da njihovi otisci izgledaju kao zrcalne slike.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777771" y="24957519"/>
            <a:ext cx="68271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JEDNOJAJČANI BLIZANCI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 b="6887" l="19709" r="17109" t="5306"/>
          <a:stretch/>
        </p:blipFill>
        <p:spPr>
          <a:xfrm rot="2505531">
            <a:off x="4239" y="17075468"/>
            <a:ext cx="512775" cy="81152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57492">
            <a:off x="-75660" y="13026573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40485" y="17604112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495" y="14046977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87212">
            <a:off x="-75660" y="14586260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09275">
            <a:off x="-131170" y="15085883"/>
            <a:ext cx="581640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43151">
            <a:off x="-40486" y="13508289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456" y="1557491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46922" y="1973977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90313" y="18022377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0593" y="30292528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38623" y="24121538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24481815" y="1660823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40538" y="28743359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62286" y="22608283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15392881" y="33184959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1738616" y="33184959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6121040" y="33135005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10730642" y="33135005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8620288" y="-2059315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432583" y="26631293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432581" y="31273697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20093821" y="33174487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375003" y="7944492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457288" y="3310361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345767" y="12711579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417802" y="17291848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4444114" y="21980340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3232649" y="-2067934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7837587" y="-2016166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22442526" y="-2042273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3979219" y="-2016010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3472" y="3682448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0107" y="8286311"/>
            <a:ext cx="1066892" cy="4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23501398" y="34696269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800302" y="-534584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46237" y="204878"/>
            <a:ext cx="938865" cy="181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6">
            <a:alphaModFix/>
          </a:blip>
          <a:srcRect b="6887" l="19709" r="17109" t="5306"/>
          <a:stretch/>
        </p:blipFill>
        <p:spPr>
          <a:xfrm rot="2505531">
            <a:off x="-13256" y="11420290"/>
            <a:ext cx="512775" cy="81152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46237" y="2127656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6">
            <a:alphaModFix/>
          </a:blip>
          <a:srcRect b="6887" l="19709" r="17109" t="5306"/>
          <a:stretch/>
        </p:blipFill>
        <p:spPr>
          <a:xfrm rot="2505531">
            <a:off x="24605418" y="18305122"/>
            <a:ext cx="512775" cy="81152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615938" y="27621041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73141" y="32232147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630719" y="22978638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75660" y="27285631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402088" y="3542921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739848" y="35298638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78258" y="35315700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038906" y="35298638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325" y="3356761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44289" y="3541205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05335" y="7040292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615938" y="4182919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63147" y="8996193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97533" y="13777881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550280" y="77991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466503" y="1285537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84895" y="706766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29006" y="94067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41610" y="23247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332981" y="-24073"/>
            <a:ext cx="670618" cy="7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996173" y="5665"/>
            <a:ext cx="670618" cy="70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9074306" y="13858839"/>
            <a:ext cx="3126344" cy="398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Tablica 1 Zastupljenost tipova otisaka prstiju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54302" y="25838445"/>
            <a:ext cx="5975290" cy="3237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/>
          <p:nvPr/>
        </p:nvSpPr>
        <p:spPr>
          <a:xfrm>
            <a:off x="16982713" y="7466094"/>
            <a:ext cx="6608672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Analizom dobivenih rezultata utvrđeno je da je najučestaliji tip otiska petlja, zastupljen s 46.47 % što se podudara s rezultatima drugih istraživanja ( Holt 1968.), a sljedeći po učestalosti je tip kruga, prisutan kod 34.61 % osoba. Otisak tipa luk prisutan je kod svega 18.68 % analiziranih otisaka prstiju. Rezultati ukazuju na to da bi  zbog učestalije pojave otisci tipa petlja i krug mogli biti dominantniji u odnosu na tip luka, no to bi svakako trebalo utvrditi dodatnim istraživanjem. Zastupljenost tipa otisaka po spolovima ne odstupa od generalne zastupljenosti otisaka prstiju te je najučestaliji tip otiska i kod muškaraca i žena petlja. Tip petlje je ustanovljen kod 48.93 % žena te 41.48 % muškaraca. Na temelju tih rezultata možemo zaključiti da tip otiska ne ovisi o spolu osobe te ne postoji učestalija pojava određenog tipa otisaka kod pojedinog spola.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7030733" y="6653551"/>
            <a:ext cx="20341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RASPRAVA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6996173" y="11198500"/>
            <a:ext cx="6584958" cy="203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Zabilježeno je 41 podudaranje u tipu otisaka između majki i djece (95.34 %) te 38 podudaranja između očeva i djece (95 %).  Tako visoki postoci podudaranja u tipu otisaka između roditelja i djece pokazuju da su otisci prstiju određeni genima. Kako između oba roditelja i djece prisutno podudaranje u tipu otisaka i to u visokim postocima, možemo zaključiti da nasljeđivanje otisaka prstiju nije spolno vezano te da isto tako nije uvjetovano mitohondrijskom DNA.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7030733" y="13229200"/>
            <a:ext cx="6598542" cy="226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Analizom tipa otiska utvrđeno je 79 slučajeva podudaranja u tipu otiska između roditelja i djece. Kod 12 parova utvrđeno je poklapanje u minucijama, a najveći broj je podudaranja zabilježen između oca i kćeri i to podudaranje u 4 minucije (Slika 8). Od ukupnog broja parova, koji se poklapaju u minucijama, njih 9 je između očeva i djece, a 3 između majki i djece.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17107834" y="21913484"/>
            <a:ext cx="6594096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istraživanju je sudjelovao jedan par jednojajčanih blizanaca muškog spola te jedan par ženskog spola. U oba slučaja utvrđeno je da oba blizanca imaju isti tip otiska te su utvrđena preklapanja u minucijama. Blizanci muškog spola imaju otiske tipa petlja kao i blizanke ženskog spola. Analizom minucija između otisaka blizanaca kod muškog para utvrđeno je 6 poklapanja u minucijama. Kako bismo isključili mogućnost da su otisci prstiju jednojajčanih blizanaca u tolikoj mjeri slični zbog toga što su bili izloženi sličnim uvjetima tijekom razvoja u maternici, u istraživanje je uključen i jedan par dvojajčanih blizanaca. Kod dvojajčanih blizanaca postoji poklapanje u tipu otiska, ali ne i poklapanje u minucijama. Dvojajčani su blizanci genetski slični kao i sva ostala djeca istih roditelja i unatoč tome što su bili izloženi sličnim uvjetima u maternici oni ne pokazuju toliku sličnost između otisaka prstiju kao jednojajčani blizanci. To samo dodatno potvrđuje da su otisci prstiju genetski uvjetovani. Rezultati koje smo dobili potvrđuju hipotezu o nasljeđivanju otisaka prstiju.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17132475" y="20992002"/>
            <a:ext cx="649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JEDNOJAJČANI I DVOJAJČANI BLIZANCI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17107834" y="27864966"/>
            <a:ext cx="6827131" cy="583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ZAKLJUČCI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1419606" y="18781084"/>
            <a:ext cx="26033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METODE RADA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54771" y="27072878"/>
            <a:ext cx="5054255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/>
          <p:nvPr/>
        </p:nvSpPr>
        <p:spPr>
          <a:xfrm>
            <a:off x="9254725" y="7288016"/>
            <a:ext cx="6827130" cy="5575337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4E0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 ISTRAŽIVANJA :</a:t>
            </a:r>
            <a:endParaRPr b="1" i="0" sz="1800" u="none" cap="none" strike="noStrike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 je istraživanja ispitati kolike su podudarnosti između roditelja i djece u otiscima prstiju te između jednojajčanih blizanaca i utvrditi: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 kojem su postotku prisutne podudarnosti unutar obitelji u obliku otisaka i naknadno u broju minucija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postoji li veća tendencija u poklapanju u tipu otisaka s majkama ili očevima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jesu li prisutna poklapanja među jednojajčanim blizancima.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5715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hr-HR" sz="1800" u="none" cap="none" strike="noStrik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IDEJA: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Na biološkoj smo grupi istraživali otiske prstiju i imali 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predavanje kriminalista Roka Barića, pa nas je zanimalo 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jesu li otisci prstiju nasljedni. </a:t>
            </a:r>
            <a:endParaRPr b="1" i="0" sz="18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hr-HR" sz="1800" u="none" cap="none" strike="noStrik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PRETPOSTAVKA: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hr-HR" sz="18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Postoje podudaranja između roditelja i djece.</a:t>
            </a:r>
            <a:endParaRPr b="1" i="0" sz="1400" u="none" cap="none" strike="noStrike">
              <a:solidFill>
                <a:srgbClr val="FE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10391545" y="29208041"/>
            <a:ext cx="3936634" cy="349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Slika 7 Otisci prstiju muškog para jednojajčanih blizanaca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8975254" y="18577873"/>
            <a:ext cx="24234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4 Podudarnosti u tipu otisaka između majka i djece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13317489" y="18536877"/>
            <a:ext cx="27643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5 Podudarnosti u tipu otisaka između očeva i djece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9161905" y="22460833"/>
            <a:ext cx="29511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Tablica 2 Rezultati analize minucija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10323719" y="21627116"/>
            <a:ext cx="4236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6  Učestalost podudarnosti kod pojedinih tipova otisaka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17198256" y="27779481"/>
            <a:ext cx="6985516" cy="41951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r-HR" sz="2400" u="none" cap="none" strike="noStrik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ZAKLJUČAK</a:t>
            </a:r>
            <a:endParaRPr b="1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Petlja - dominantno svojstvo, ne ovisi o spolu osobe.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Nasljeđivanje otisaka prstiju nije uvjetovano mitohondrijskom DNA.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Više podudaranja između očeva i djece.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Jednojajčani blizanci - zrcalni otisci.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Uvjeti u maternici ne određuju otisak prsta.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1" i="0" lang="hr-HR" sz="2400" u="none" cap="none" strike="noStrike">
                <a:solidFill>
                  <a:srgbClr val="FEE5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Otisci su određeni genima. </a:t>
            </a:r>
            <a:endParaRPr b="1" i="0" sz="2400" u="none" cap="none" strike="noStrike">
              <a:solidFill>
                <a:srgbClr val="FEE5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480"/>
              <a:buFont typeface="Arial"/>
              <a:buNone/>
            </a:pPr>
            <a:r>
              <a:t/>
            </a:r>
            <a:endParaRPr b="0" i="0" sz="77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1"/>
          <p:cNvGraphicFramePr/>
          <p:nvPr/>
        </p:nvGraphicFramePr>
        <p:xfrm>
          <a:off x="10626059" y="18883916"/>
          <a:ext cx="4572000" cy="2743200"/>
        </p:xfrm>
        <a:graphic>
          <a:graphicData uri="http://schemas.openxmlformats.org/drawingml/2006/chart">
            <c:chart r:id="rId14"/>
          </a:graphicData>
        </a:graphic>
      </p:graphicFrame>
      <p:graphicFrame>
        <p:nvGraphicFramePr>
          <p:cNvPr id="185" name="Google Shape;185;p1"/>
          <p:cNvGraphicFramePr/>
          <p:nvPr/>
        </p:nvGraphicFramePr>
        <p:xfrm>
          <a:off x="8501506" y="16041820"/>
          <a:ext cx="4436060" cy="2809514"/>
        </p:xfrm>
        <a:graphic>
          <a:graphicData uri="http://schemas.openxmlformats.org/drawingml/2006/chart">
            <c:chart r:id="rId15"/>
          </a:graphicData>
        </a:graphic>
      </p:graphicFrame>
      <p:graphicFrame>
        <p:nvGraphicFramePr>
          <p:cNvPr id="186" name="Google Shape;186;p1"/>
          <p:cNvGraphicFramePr/>
          <p:nvPr/>
        </p:nvGraphicFramePr>
        <p:xfrm>
          <a:off x="12726724" y="15975928"/>
          <a:ext cx="4381111" cy="2846383"/>
        </p:xfrm>
        <a:graphic>
          <a:graphicData uri="http://schemas.openxmlformats.org/drawingml/2006/chart">
            <c:chart r:id="rId16"/>
          </a:graphicData>
        </a:graphic>
      </p:graphicFrame>
      <p:pic>
        <p:nvPicPr>
          <p:cNvPr descr="https://lh6.googleusercontent.com/wGouxi6TZjdzgF7sge5ytk7ioArsknR2OibMVWEXZN7qWo2Tt_I2eY4djthFbcykonzBOXAqd4DaeoFq2-Zd8Rg3EJiz3I5GN9bHwBqpvpKCLKfJdV0xt08PTXnA-RRCMDETFyiTuoi5JUUxHg" id="187" name="Google Shape;187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219856" y="16207900"/>
            <a:ext cx="6365602" cy="3378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/>
          <p:nvPr/>
        </p:nvSpPr>
        <p:spPr>
          <a:xfrm>
            <a:off x="17263688" y="19841858"/>
            <a:ext cx="548944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r-H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Slika 8 Analiza minucija (brojevi na fotografijama su šifre otisaka, a crvenim krugovima označene su podudarne minucije)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sustava Office">
  <a:themeElements>
    <a:clrScheme name="Tema sustava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