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A998FA2-C712-41DF-87E2-E5539DE7F562}" type="datetimeFigureOut">
              <a:rPr lang="sk-SK" smtClean="0"/>
              <a:t>5. 3. 2020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4E66DAF-E536-485B-8214-272C53EB2FF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u.wikipedia.org/wiki/Turizm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Ebro-medence&amp;action=edit&amp;redlink=1" TargetMode="External"/><Relationship Id="rId2" Type="http://schemas.openxmlformats.org/officeDocument/2006/relationships/hyperlink" Target="https://hu.wikipedia.org/w/index.php?title=Aszt%C3%BAriai-hegys%C3%A9g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/index.php?title=Guadalquivir-medence&amp;action=edit&amp;redlink=1" TargetMode="External"/><Relationship Id="rId4" Type="http://schemas.openxmlformats.org/officeDocument/2006/relationships/hyperlink" Target="https://hu.wikipedia.org/w/index.php?title=Tajo-medence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tlanti-%C3%B3ce%C3%A1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hu.wikipedia.org/wiki/Szubtr%C3%B3pus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Kontinent%C3%A1lis_%C3%A9ghajlat" TargetMode="External"/><Relationship Id="rId5" Type="http://schemas.openxmlformats.org/officeDocument/2006/relationships/hyperlink" Target="https://hu.wikipedia.org/wiki/%C3%93ce%C3%A1ni_%C3%A9ghajlat" TargetMode="External"/><Relationship Id="rId4" Type="http://schemas.openxmlformats.org/officeDocument/2006/relationships/hyperlink" Target="https://hu.wikipedia.org/wiki/Vizcayai-%C3%B6b%C3%B6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Kam%C3%A9leonf%C3%A9l%C3%A9k" TargetMode="External"/><Relationship Id="rId3" Type="http://schemas.openxmlformats.org/officeDocument/2006/relationships/hyperlink" Target="https://hu.wikipedia.org/wiki/P%C3%A1rduchi%C3%BAz" TargetMode="External"/><Relationship Id="rId7" Type="http://schemas.openxmlformats.org/officeDocument/2006/relationships/hyperlink" Target="https://hu.wikipedia.org/wiki/D%C3%B6gkesely%C5%B1" TargetMode="External"/><Relationship Id="rId2" Type="http://schemas.openxmlformats.org/officeDocument/2006/relationships/hyperlink" Target="https://hu.wikipedia.org/wiki/Vadmac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panyolorsz%C3%A1g#cite_note-Orsz%C3%A1gok_lexikona_A-Z,_2007_-_-_-_-_-_-_-_-_-_-_--4" TargetMode="External"/><Relationship Id="rId11" Type="http://schemas.openxmlformats.org/officeDocument/2006/relationships/hyperlink" Target="https://hu.wikipedia.org/wiki/Muflon" TargetMode="External"/><Relationship Id="rId5" Type="http://schemas.openxmlformats.org/officeDocument/2006/relationships/hyperlink" Target="https://hu.wikipedia.org/wiki/Petymeg" TargetMode="External"/><Relationship Id="rId10" Type="http://schemas.openxmlformats.org/officeDocument/2006/relationships/hyperlink" Target="https://hu.wikipedia.org/wiki/K%C5%91sz%C3%A1li_kecske" TargetMode="External"/><Relationship Id="rId4" Type="http://schemas.openxmlformats.org/officeDocument/2006/relationships/hyperlink" Target="https://hu.wikipedia.org/wiki/Egyiptomi_mong%C3%BAz" TargetMode="External"/><Relationship Id="rId9" Type="http://schemas.openxmlformats.org/officeDocument/2006/relationships/hyperlink" Target="https://hu.wikipedia.org/wiki/Cibetmacs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Spanyolország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78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672408" cy="24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16424" cy="21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9" y="4221088"/>
            <a:ext cx="3811711" cy="22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3" y="1520165"/>
            <a:ext cx="3577160" cy="23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Spanyolország </a:t>
            </a:r>
            <a:r>
              <a:rPr lang="hu-HU" dirty="0">
                <a:hlinkClick r:id="rId2" tooltip="Turizmus"/>
              </a:rPr>
              <a:t>turisztikai</a:t>
            </a:r>
            <a:r>
              <a:rPr lang="hu-HU" dirty="0"/>
              <a:t> vonzását egyrészt tengerpartjai, másrészt kultúrájának sokszínűsége alapozza</a:t>
            </a:r>
            <a:endParaRPr lang="hu-HU" dirty="0" smtClean="0"/>
          </a:p>
          <a:p>
            <a:r>
              <a:rPr lang="hu-HU" dirty="0" smtClean="0"/>
              <a:t>Fő </a:t>
            </a:r>
            <a:r>
              <a:rPr lang="hu-HU" dirty="0"/>
              <a:t>idegenforgalmi központok: a Costa </a:t>
            </a:r>
            <a:r>
              <a:rPr lang="hu-HU" dirty="0" err="1"/>
              <a:t>Brava</a:t>
            </a:r>
            <a:r>
              <a:rPr lang="hu-HU" dirty="0"/>
              <a:t>, a Costa del </a:t>
            </a:r>
            <a:r>
              <a:rPr lang="hu-HU" dirty="0" err="1"/>
              <a:t>Sol</a:t>
            </a:r>
            <a:r>
              <a:rPr lang="hu-HU" dirty="0"/>
              <a:t>, a </a:t>
            </a:r>
            <a:r>
              <a:rPr lang="hu-HU" dirty="0" smtClean="0"/>
              <a:t>Baleár-szigetek és </a:t>
            </a:r>
            <a:r>
              <a:rPr lang="hu-HU" dirty="0"/>
              <a:t>a Kanári-szigetek </a:t>
            </a:r>
            <a:endParaRPr lang="hu-HU" dirty="0" smtClean="0"/>
          </a:p>
          <a:p>
            <a:r>
              <a:rPr lang="hu-HU" dirty="0" err="1" smtClean="0"/>
              <a:t>Sagrada</a:t>
            </a:r>
            <a:r>
              <a:rPr lang="hu-HU" dirty="0" smtClean="0"/>
              <a:t> </a:t>
            </a:r>
            <a:r>
              <a:rPr lang="hu-HU" dirty="0" err="1" smtClean="0"/>
              <a:t>Familia</a:t>
            </a:r>
            <a:r>
              <a:rPr lang="hu-HU" dirty="0" smtClean="0"/>
              <a:t>, </a:t>
            </a:r>
            <a:r>
              <a:rPr lang="hu-HU" dirty="0" err="1" smtClean="0"/>
              <a:t>Güel</a:t>
            </a:r>
            <a:r>
              <a:rPr lang="hu-HU" dirty="0" smtClean="0"/>
              <a:t> park, </a:t>
            </a:r>
            <a:r>
              <a:rPr lang="hu-HU" dirty="0" err="1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hambra</a:t>
            </a:r>
            <a:r>
              <a:rPr lang="hu-HU" dirty="0" smtClean="0"/>
              <a:t>, </a:t>
            </a:r>
            <a:r>
              <a:rPr lang="hu-HU" dirty="0" err="1" smtClean="0"/>
              <a:t>Casa</a:t>
            </a:r>
            <a:r>
              <a:rPr lang="hu-HU" dirty="0" smtClean="0"/>
              <a:t> </a:t>
            </a:r>
            <a:r>
              <a:rPr lang="hu-HU" dirty="0" err="1" smtClean="0"/>
              <a:t>Mila</a:t>
            </a:r>
            <a:r>
              <a:rPr lang="hu-HU" dirty="0" smtClean="0"/>
              <a:t>, La </a:t>
            </a:r>
            <a:r>
              <a:rPr lang="hu-HU" dirty="0" err="1" smtClean="0"/>
              <a:t>Rambla</a:t>
            </a:r>
            <a:r>
              <a:rPr lang="hu-HU" dirty="0" smtClean="0"/>
              <a:t> sétálóutca,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Idegenforgalom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6017"/>
            <a:ext cx="40816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17" y="3806017"/>
            <a:ext cx="3656531" cy="27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590249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Hivatalos neve: Spanyol Királyság</a:t>
            </a:r>
          </a:p>
          <a:p>
            <a:r>
              <a:rPr lang="hu-HU" sz="2800" dirty="0" smtClean="0"/>
              <a:t>Államforma: Monarchia</a:t>
            </a:r>
          </a:p>
          <a:p>
            <a:r>
              <a:rPr lang="hu-HU" sz="2800" dirty="0" smtClean="0"/>
              <a:t>Főváros: Madrid</a:t>
            </a:r>
          </a:p>
          <a:p>
            <a:r>
              <a:rPr lang="hu-HU" sz="2800" dirty="0" smtClean="0"/>
              <a:t>Terület: </a:t>
            </a:r>
            <a:r>
              <a:rPr lang="sk-SK" sz="2800" dirty="0"/>
              <a:t>504 782 km²</a:t>
            </a:r>
            <a:endParaRPr lang="hu-HU" sz="2800" dirty="0" smtClean="0"/>
          </a:p>
          <a:p>
            <a:r>
              <a:rPr lang="hu-HU" sz="2800" dirty="0"/>
              <a:t>Lakosság</a:t>
            </a:r>
            <a:r>
              <a:rPr lang="hu-HU" sz="2800" dirty="0" smtClean="0"/>
              <a:t>: 46 </a:t>
            </a:r>
            <a:r>
              <a:rPr lang="hu-HU" sz="2800" dirty="0"/>
              <a:t>528 024 fő</a:t>
            </a:r>
            <a:endParaRPr lang="hu-HU" sz="2800" dirty="0" smtClean="0"/>
          </a:p>
          <a:p>
            <a:r>
              <a:rPr lang="hu-HU" sz="2800" dirty="0" smtClean="0"/>
              <a:t>Népsűrűség: 96 fő/km2</a:t>
            </a:r>
          </a:p>
          <a:p>
            <a:r>
              <a:rPr lang="hu-HU" sz="2800" dirty="0" smtClean="0"/>
              <a:t>Hivatalos nyelv: Spanyol</a:t>
            </a:r>
          </a:p>
          <a:p>
            <a:r>
              <a:rPr lang="hu-HU" sz="2800" dirty="0" smtClean="0"/>
              <a:t>Pénznem: Euro</a:t>
            </a:r>
          </a:p>
          <a:p>
            <a:r>
              <a:rPr lang="hu-HU" sz="2800" dirty="0" smtClean="0"/>
              <a:t>Király: VI. Fülöp spanyol király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Alapadatok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82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1916832"/>
            <a:ext cx="8407893" cy="4407408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/>
              <a:t>Ibériai-félszigeten fekszik</a:t>
            </a:r>
          </a:p>
          <a:p>
            <a:r>
              <a:rPr lang="hu-HU" sz="3200" dirty="0" smtClean="0"/>
              <a:t>Északon határolja: Andorra és Franciaország, Pireneusok</a:t>
            </a:r>
          </a:p>
          <a:p>
            <a:r>
              <a:rPr lang="hu-HU" sz="3200" dirty="0" smtClean="0"/>
              <a:t>Kelet és délkelet: Földközi-tenger</a:t>
            </a:r>
          </a:p>
          <a:p>
            <a:r>
              <a:rPr lang="hu-HU" sz="3200" dirty="0" smtClean="0"/>
              <a:t>Nyugat: Atlanti-óceán</a:t>
            </a:r>
          </a:p>
          <a:p>
            <a:r>
              <a:rPr lang="hu-HU" sz="3200" dirty="0" smtClean="0"/>
              <a:t>Dél: Gibraltári-szoros</a:t>
            </a:r>
          </a:p>
          <a:p>
            <a:r>
              <a:rPr lang="hu-HU" sz="3200" dirty="0" smtClean="0"/>
              <a:t>Hozzá tartozik még: Kanári-szigetek és Baleár-szigetek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Fekvése és határai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28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600" dirty="0" err="1"/>
              <a:t>Spanyolország</a:t>
            </a:r>
            <a:r>
              <a:rPr lang="sk-SK" sz="2600" dirty="0"/>
              <a:t> </a:t>
            </a:r>
            <a:r>
              <a:rPr lang="sk-SK" sz="2600" dirty="0" err="1"/>
              <a:t>területének</a:t>
            </a:r>
            <a:r>
              <a:rPr lang="sk-SK" sz="2600" dirty="0"/>
              <a:t> </a:t>
            </a:r>
            <a:r>
              <a:rPr lang="sk-SK" sz="2600" dirty="0" err="1"/>
              <a:t>nagy</a:t>
            </a:r>
            <a:r>
              <a:rPr lang="sk-SK" sz="2600" dirty="0"/>
              <a:t> </a:t>
            </a:r>
            <a:r>
              <a:rPr lang="sk-SK" sz="2600" dirty="0" err="1"/>
              <a:t>részét</a:t>
            </a:r>
            <a:r>
              <a:rPr lang="sk-SK" sz="2600" dirty="0"/>
              <a:t> </a:t>
            </a:r>
            <a:r>
              <a:rPr lang="sk-SK" sz="2600" dirty="0" err="1"/>
              <a:t>fennsíkok</a:t>
            </a:r>
            <a:r>
              <a:rPr lang="sk-SK" sz="2600" dirty="0"/>
              <a:t> </a:t>
            </a:r>
            <a:r>
              <a:rPr lang="sk-SK" sz="2600" dirty="0" err="1"/>
              <a:t>és</a:t>
            </a:r>
            <a:r>
              <a:rPr lang="sk-SK" sz="2600" dirty="0"/>
              <a:t> </a:t>
            </a:r>
            <a:r>
              <a:rPr lang="sk-SK" sz="2600" dirty="0" err="1"/>
              <a:t>hegységek</a:t>
            </a:r>
            <a:r>
              <a:rPr lang="sk-SK" sz="2600" dirty="0"/>
              <a:t> </a:t>
            </a:r>
            <a:r>
              <a:rPr lang="sk-SK" sz="2600" dirty="0" err="1" smtClean="0"/>
              <a:t>uralják</a:t>
            </a:r>
            <a:endParaRPr lang="sk-SK" sz="2600" dirty="0" smtClean="0"/>
          </a:p>
          <a:p>
            <a:r>
              <a:rPr lang="hu-HU" sz="2600" dirty="0" smtClean="0"/>
              <a:t>Legmagasabb hegységek:</a:t>
            </a:r>
            <a:r>
              <a:rPr lang="sk-SK" sz="2600" dirty="0"/>
              <a:t>  </a:t>
            </a:r>
            <a:r>
              <a:rPr lang="sk-SK" sz="2600" u="sng" dirty="0" err="1" smtClean="0">
                <a:hlinkClick r:id="rId2" tooltip="Asztúriai-hegység (a lap nem létezik)"/>
              </a:rPr>
              <a:t>Asztúriai-hegység</a:t>
            </a:r>
            <a:r>
              <a:rPr lang="sk-SK" sz="2600" u="sng" dirty="0" err="1" smtClean="0"/>
              <a:t>-legmagasabb</a:t>
            </a:r>
            <a:r>
              <a:rPr lang="sk-SK" sz="2600" u="sng" dirty="0" smtClean="0"/>
              <a:t> </a:t>
            </a:r>
            <a:r>
              <a:rPr lang="sk-SK" sz="2600" u="sng" dirty="0" err="1" smtClean="0"/>
              <a:t>pontja</a:t>
            </a:r>
            <a:r>
              <a:rPr lang="sk-SK" sz="2600" u="sng" dirty="0" smtClean="0"/>
              <a:t> a Torre Corredo</a:t>
            </a:r>
            <a:r>
              <a:rPr lang="sk-SK" sz="2600" u="sng" dirty="0"/>
              <a:t>-</a:t>
            </a:r>
            <a:r>
              <a:rPr lang="sk-SK" sz="2600" u="sng" dirty="0" smtClean="0"/>
              <a:t>2648m</a:t>
            </a:r>
            <a:r>
              <a:rPr lang="sk-SK" sz="2600" dirty="0" smtClean="0"/>
              <a:t>, </a:t>
            </a:r>
            <a:r>
              <a:rPr lang="sk-SK" sz="2600" dirty="0" err="1" smtClean="0"/>
              <a:t>Ibériai-hegységrendszer</a:t>
            </a:r>
            <a:r>
              <a:rPr lang="sk-SK" sz="2600" dirty="0" smtClean="0"/>
              <a:t>, </a:t>
            </a:r>
            <a:r>
              <a:rPr lang="sk-SK" sz="2600" dirty="0" err="1" smtClean="0"/>
              <a:t>Kantábriai-hegység</a:t>
            </a:r>
            <a:r>
              <a:rPr lang="sk-SK" sz="2600" dirty="0" smtClean="0"/>
              <a:t>, </a:t>
            </a:r>
            <a:r>
              <a:rPr lang="sk-SK" sz="2600" dirty="0" err="1" smtClean="0"/>
              <a:t>Galíciai-hegység</a:t>
            </a:r>
            <a:r>
              <a:rPr lang="sk-SK" sz="2600" dirty="0" smtClean="0"/>
              <a:t>, </a:t>
            </a:r>
            <a:r>
              <a:rPr lang="sk-SK" sz="2600" dirty="0" err="1" smtClean="0"/>
              <a:t>Katalóniai-hegység</a:t>
            </a:r>
            <a:r>
              <a:rPr lang="sk-SK" sz="2600" dirty="0" smtClean="0"/>
              <a:t>, </a:t>
            </a:r>
            <a:r>
              <a:rPr lang="sk-SK" sz="2600" dirty="0" err="1" smtClean="0"/>
              <a:t>Andalúziai-lánchegység</a:t>
            </a:r>
            <a:endParaRPr lang="sk-SK" sz="2600" dirty="0" smtClean="0"/>
          </a:p>
          <a:p>
            <a:r>
              <a:rPr lang="sk-SK" sz="2600" dirty="0"/>
              <a:t>A </a:t>
            </a:r>
            <a:r>
              <a:rPr lang="sk-SK" sz="2600" dirty="0" err="1"/>
              <a:t>peremhegyvidékhez</a:t>
            </a:r>
            <a:r>
              <a:rPr lang="sk-SK" sz="2600" dirty="0"/>
              <a:t> </a:t>
            </a:r>
            <a:r>
              <a:rPr lang="sk-SK" sz="2600" dirty="0" err="1"/>
              <a:t>csatlakoznak</a:t>
            </a:r>
            <a:r>
              <a:rPr lang="sk-SK" sz="2600" dirty="0"/>
              <a:t> </a:t>
            </a:r>
            <a:r>
              <a:rPr lang="sk-SK" sz="2600" dirty="0" err="1"/>
              <a:t>az</a:t>
            </a:r>
            <a:r>
              <a:rPr lang="sk-SK" sz="2600" dirty="0"/>
              <a:t> </a:t>
            </a:r>
            <a:r>
              <a:rPr lang="sk-SK" sz="2600" dirty="0" err="1">
                <a:hlinkClick r:id="rId3" tooltip="Ebro-medence (a lap nem létezik)"/>
              </a:rPr>
              <a:t>Ebro-medence</a:t>
            </a:r>
            <a:r>
              <a:rPr lang="sk-SK" sz="2600" dirty="0"/>
              <a:t>, a </a:t>
            </a:r>
            <a:r>
              <a:rPr lang="sk-SK" sz="2600" dirty="0" err="1">
                <a:hlinkClick r:id="rId4" tooltip="Tajo-medence (a lap nem létezik)"/>
              </a:rPr>
              <a:t>Tajo-medence</a:t>
            </a:r>
            <a:r>
              <a:rPr lang="sk-SK" sz="2600" dirty="0"/>
              <a:t> </a:t>
            </a:r>
            <a:r>
              <a:rPr lang="sk-SK" sz="2600" dirty="0" err="1"/>
              <a:t>és</a:t>
            </a:r>
            <a:r>
              <a:rPr lang="sk-SK" sz="2600" dirty="0"/>
              <a:t> </a:t>
            </a:r>
            <a:r>
              <a:rPr lang="sk-SK" sz="2600" dirty="0" err="1"/>
              <a:t>a</a:t>
            </a:r>
            <a:r>
              <a:rPr lang="sk-SK" sz="2600" dirty="0"/>
              <a:t> </a:t>
            </a:r>
            <a:r>
              <a:rPr lang="sk-SK" sz="2600" dirty="0" err="1">
                <a:hlinkClick r:id="rId5" tooltip="Guadalquivir-medence (a lap nem létezik)"/>
              </a:rPr>
              <a:t>Guadalquivir-medence</a:t>
            </a:r>
            <a:r>
              <a:rPr lang="sk-SK" sz="2600" dirty="0" smtClean="0"/>
              <a:t>.</a:t>
            </a:r>
          </a:p>
          <a:p>
            <a:r>
              <a:rPr lang="hu-HU" sz="2600" dirty="0"/>
              <a:t>Legjelentősebb folyók: </a:t>
            </a:r>
            <a:r>
              <a:rPr lang="hu-HU" sz="2600" dirty="0" err="1" smtClean="0"/>
              <a:t>Duero</a:t>
            </a:r>
            <a:r>
              <a:rPr lang="hu-HU" sz="2600" dirty="0" smtClean="0"/>
              <a:t>, </a:t>
            </a:r>
            <a:r>
              <a:rPr lang="hu-HU" sz="2600" dirty="0"/>
              <a:t>a </a:t>
            </a:r>
            <a:r>
              <a:rPr lang="hu-HU" sz="2600" dirty="0" err="1"/>
              <a:t>Guadiana</a:t>
            </a:r>
            <a:r>
              <a:rPr lang="hu-HU" sz="2600" dirty="0"/>
              <a:t> és a </a:t>
            </a:r>
            <a:r>
              <a:rPr lang="hu-HU" sz="2600" dirty="0" err="1" smtClean="0"/>
              <a:t>Guadalquivir</a:t>
            </a:r>
            <a:r>
              <a:rPr lang="hu-HU" sz="2600" dirty="0"/>
              <a:t>,</a:t>
            </a:r>
            <a:r>
              <a:rPr lang="hu-HU" sz="2600" dirty="0" smtClean="0"/>
              <a:t> Tajo, Ebro</a:t>
            </a:r>
          </a:p>
          <a:p>
            <a:r>
              <a:rPr lang="hu-HU" sz="2600" dirty="0" smtClean="0"/>
              <a:t>Legnagyobb gát: El </a:t>
            </a:r>
            <a:r>
              <a:rPr lang="hu-HU" sz="2600" dirty="0" err="1" smtClean="0"/>
              <a:t>Atazar</a:t>
            </a:r>
            <a:r>
              <a:rPr lang="hu-HU" sz="2600" dirty="0" smtClean="0"/>
              <a:t> gát</a:t>
            </a:r>
          </a:p>
          <a:p>
            <a:r>
              <a:rPr lang="hu-HU" sz="2600" dirty="0" smtClean="0"/>
              <a:t>Gleccser: </a:t>
            </a:r>
            <a:r>
              <a:rPr lang="hu-HU" sz="2600" dirty="0" err="1" smtClean="0"/>
              <a:t>Mulhacén</a:t>
            </a:r>
            <a:r>
              <a:rPr lang="hu-HU" sz="2600" dirty="0" smtClean="0"/>
              <a:t> hegyen van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Domborzat és vízrajz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71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5330"/>
            <a:ext cx="3888432" cy="247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43772" cy="274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ország területének csaknem teljes egésze a </a:t>
            </a:r>
            <a:r>
              <a:rPr lang="hu-HU" dirty="0">
                <a:hlinkClick r:id="rId2" tooltip="Szubtrópusok"/>
              </a:rPr>
              <a:t>szubtrópusi</a:t>
            </a:r>
            <a:r>
              <a:rPr lang="hu-HU" dirty="0"/>
              <a:t> klímaövben fekszik, mindössze az </a:t>
            </a:r>
            <a:r>
              <a:rPr lang="hu-HU" dirty="0">
                <a:hlinkClick r:id="rId3" tooltip="Atlanti-óceán"/>
              </a:rPr>
              <a:t>Atlanti-óceán</a:t>
            </a:r>
            <a:r>
              <a:rPr lang="hu-HU" dirty="0"/>
              <a:t> és a </a:t>
            </a:r>
            <a:r>
              <a:rPr lang="hu-HU" dirty="0">
                <a:hlinkClick r:id="rId4" tooltip="Vizcayai-öböl"/>
              </a:rPr>
              <a:t>Vizcayai-öböl</a:t>
            </a:r>
            <a:r>
              <a:rPr lang="hu-HU" dirty="0"/>
              <a:t> partvidéke tartozik az enyhe telű </a:t>
            </a:r>
            <a:r>
              <a:rPr lang="hu-HU" dirty="0">
                <a:hlinkClick r:id="rId5" tooltip="Óceáni éghajlat"/>
              </a:rPr>
              <a:t>óceáni</a:t>
            </a:r>
            <a:r>
              <a:rPr lang="hu-HU" dirty="0"/>
              <a:t> éghajlathoz. A belső területeken a </a:t>
            </a:r>
            <a:r>
              <a:rPr lang="hu-HU" dirty="0">
                <a:hlinkClick r:id="rId6" tooltip="Kontinentális éghajlat"/>
              </a:rPr>
              <a:t>kontinentális</a:t>
            </a:r>
            <a:r>
              <a:rPr lang="hu-HU" dirty="0"/>
              <a:t> hatás érvényesül. Az ország klímáját több zónára oszthatjuk.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Éghajlat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09684"/>
            <a:ext cx="4176464" cy="29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Növényzet: bükk, fenyvesek,lombhullató erdők</a:t>
            </a:r>
            <a:r>
              <a:rPr lang="hu-HU" dirty="0"/>
              <a:t>, </a:t>
            </a:r>
            <a:r>
              <a:rPr lang="hu-HU" dirty="0" smtClean="0"/>
              <a:t>tölgy, </a:t>
            </a:r>
            <a:r>
              <a:rPr lang="hu-HU" dirty="0" err="1" smtClean="0"/>
              <a:t>aleppóifenyők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/>
              <a:t>pínea</a:t>
            </a:r>
            <a:r>
              <a:rPr lang="hu-HU" dirty="0"/>
              <a:t> </a:t>
            </a:r>
            <a:r>
              <a:rPr lang="hu-HU" dirty="0" smtClean="0"/>
              <a:t>fenyők, </a:t>
            </a:r>
            <a:r>
              <a:rPr lang="hu-HU" dirty="0"/>
              <a:t>délen a betelepített agávé, eukaliptusz és az őshonos törpepálma, továbbá olajfa, mirtusz, oleander, citrom- és narancsültetvények, a </a:t>
            </a:r>
            <a:r>
              <a:rPr lang="hu-HU" dirty="0" err="1"/>
              <a:t>Mesetán</a:t>
            </a:r>
            <a:r>
              <a:rPr lang="hu-HU" dirty="0"/>
              <a:t> </a:t>
            </a:r>
            <a:r>
              <a:rPr lang="hu-HU" dirty="0" err="1"/>
              <a:t>macchia</a:t>
            </a:r>
            <a:r>
              <a:rPr lang="hu-HU" dirty="0"/>
              <a:t> cserjés, bodorrózsa vagy sztyeppés pusztaság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Állatvilág: </a:t>
            </a:r>
            <a:r>
              <a:rPr lang="hu-HU" dirty="0"/>
              <a:t> ragadozó állatok közül előfordul a róka, a farkas, a </a:t>
            </a:r>
            <a:r>
              <a:rPr lang="hu-HU" dirty="0">
                <a:hlinkClick r:id="rId2" tooltip="Vadmacska"/>
              </a:rPr>
              <a:t>vadmacska</a:t>
            </a:r>
            <a:r>
              <a:rPr lang="hu-HU" dirty="0"/>
              <a:t>, a </a:t>
            </a:r>
            <a:r>
              <a:rPr lang="hu-HU" dirty="0">
                <a:hlinkClick r:id="rId3" tooltip="Párduchiúz"/>
              </a:rPr>
              <a:t>párduchiúz</a:t>
            </a:r>
            <a:r>
              <a:rPr lang="hu-HU" dirty="0"/>
              <a:t>, a barnamedve, az afrikai eredetű </a:t>
            </a:r>
            <a:r>
              <a:rPr lang="hu-HU" dirty="0">
                <a:hlinkClick r:id="rId4" tooltip="Egyiptomi mongúz"/>
              </a:rPr>
              <a:t>egyiptomi mongúz</a:t>
            </a:r>
            <a:r>
              <a:rPr lang="hu-HU" dirty="0"/>
              <a:t> és a </a:t>
            </a:r>
            <a:r>
              <a:rPr lang="hu-HU" dirty="0">
                <a:hlinkClick r:id="rId5" tooltip="Petymeg"/>
              </a:rPr>
              <a:t>petymeg</a:t>
            </a:r>
            <a:r>
              <a:rPr lang="hu-HU" dirty="0"/>
              <a:t>. </a:t>
            </a:r>
            <a:r>
              <a:rPr lang="hu-HU" baseline="30000" dirty="0">
                <a:hlinkClick r:id="rId6"/>
              </a:rPr>
              <a:t>[4]</a:t>
            </a:r>
            <a:endParaRPr lang="hu-HU" dirty="0"/>
          </a:p>
          <a:p>
            <a:r>
              <a:rPr lang="hu-HU" dirty="0"/>
              <a:t>Európában csak itt él </a:t>
            </a:r>
            <a:r>
              <a:rPr lang="hu-HU" dirty="0">
                <a:hlinkClick r:id="rId7" tooltip="Dögkeselyű"/>
              </a:rPr>
              <a:t>dögkeselyű</a:t>
            </a:r>
            <a:r>
              <a:rPr lang="hu-HU" dirty="0" smtClean="0"/>
              <a:t>,</a:t>
            </a:r>
            <a:r>
              <a:rPr lang="hu-HU" dirty="0"/>
              <a:t> </a:t>
            </a:r>
            <a:r>
              <a:rPr lang="hu-HU" dirty="0">
                <a:hlinkClick r:id="rId8" tooltip="Kaméleonfélék"/>
              </a:rPr>
              <a:t>kaméleon</a:t>
            </a:r>
            <a:r>
              <a:rPr lang="hu-HU" dirty="0"/>
              <a:t>, </a:t>
            </a:r>
            <a:r>
              <a:rPr lang="hu-HU" dirty="0" smtClean="0">
                <a:hlinkClick r:id="rId9" tooltip="Cibetmacska"/>
              </a:rPr>
              <a:t>cibetmacska</a:t>
            </a:r>
            <a:r>
              <a:rPr lang="hu-HU" dirty="0" smtClean="0"/>
              <a:t>,</a:t>
            </a:r>
            <a:r>
              <a:rPr lang="hu-HU" dirty="0"/>
              <a:t> </a:t>
            </a:r>
            <a:r>
              <a:rPr lang="hu-HU" dirty="0">
                <a:hlinkClick r:id="rId10" tooltip="Kőszáli kecske"/>
              </a:rPr>
              <a:t>kőszáli kecske</a:t>
            </a:r>
            <a:r>
              <a:rPr lang="hu-HU" dirty="0"/>
              <a:t> és a </a:t>
            </a:r>
            <a:r>
              <a:rPr lang="hu-HU" dirty="0">
                <a:hlinkClick r:id="rId11" tooltip="Muflon"/>
              </a:rPr>
              <a:t>muflon</a:t>
            </a:r>
            <a:r>
              <a:rPr lang="hu-HU" dirty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 és állatvilág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1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34" y="1412776"/>
            <a:ext cx="37519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35" y="4033774"/>
            <a:ext cx="3096344" cy="23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430513" cy="22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Mezőgazdaság: árpa, búza, hüvelyesek, citrusfélék, szőlő, gabona, olajbogyó </a:t>
            </a:r>
          </a:p>
          <a:p>
            <a:r>
              <a:rPr lang="hu-HU" dirty="0" smtClean="0"/>
              <a:t>Katalónia Európa második legnagyobb </a:t>
            </a:r>
            <a:r>
              <a:rPr lang="hu-HU" dirty="0" err="1" smtClean="0"/>
              <a:t>borexportőre</a:t>
            </a:r>
            <a:endParaRPr lang="hu-HU" dirty="0" smtClean="0"/>
          </a:p>
          <a:p>
            <a:r>
              <a:rPr lang="hu-HU" dirty="0" smtClean="0"/>
              <a:t>Állattenyésztés: juh, selyemhernyó, sertés, halfélék-halászat nagyon fontos</a:t>
            </a:r>
          </a:p>
          <a:p>
            <a:r>
              <a:rPr lang="hu-HU" dirty="0" smtClean="0"/>
              <a:t>Ipar: fontos a bányászat, nyersanyagok: vasérc, réz, szén, urán, kőolaj, higany, só, földgáz</a:t>
            </a:r>
          </a:p>
          <a:p>
            <a:r>
              <a:rPr lang="hu-HU" dirty="0" smtClean="0"/>
              <a:t>Iparágak: gépipar-hajógyártás, vaskohászat,</a:t>
            </a:r>
            <a:r>
              <a:rPr lang="hu-HU" dirty="0"/>
              <a:t> </a:t>
            </a:r>
            <a:r>
              <a:rPr lang="hu-HU" dirty="0" smtClean="0"/>
              <a:t>vegyipar, </a:t>
            </a:r>
            <a:r>
              <a:rPr lang="hu-HU" dirty="0"/>
              <a:t>kénsavgyártás, műtrágya előállítása, gyógyszergyártás, gumigyártás. Könnyűipari vezető iparágazatai: </a:t>
            </a:r>
            <a:r>
              <a:rPr lang="hu-HU" dirty="0" smtClean="0"/>
              <a:t>textilipar és </a:t>
            </a:r>
            <a:r>
              <a:rPr lang="hu-HU" dirty="0"/>
              <a:t>az </a:t>
            </a:r>
            <a:r>
              <a:rPr lang="hu-HU" dirty="0" smtClean="0"/>
              <a:t>élelmiszeripar, halfeldolgozás.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83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iežk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rie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ie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</TotalTime>
  <Words>231</Words>
  <Application>Microsoft Office PowerPoint</Application>
  <PresentationFormat>Prezentácia na obrazovke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Mriežka</vt:lpstr>
      <vt:lpstr>Spanyolország</vt:lpstr>
      <vt:lpstr>Alapadatok</vt:lpstr>
      <vt:lpstr>Fekvése és határai</vt:lpstr>
      <vt:lpstr>Domborzat és vízrajz</vt:lpstr>
      <vt:lpstr>Prezentácia programu PowerPoint</vt:lpstr>
      <vt:lpstr>Éghajlat</vt:lpstr>
      <vt:lpstr>Növény és állatvilág</vt:lpstr>
      <vt:lpstr>Prezentácia programu PowerPoint</vt:lpstr>
      <vt:lpstr>Gazdaság</vt:lpstr>
      <vt:lpstr>Prezentácia programu PowerPoint</vt:lpstr>
      <vt:lpstr>Idegenforgalom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Spanyolország</dc:title>
  <dc:creator>MPC_15</dc:creator>
  <cp:lastModifiedBy>MPC_15</cp:lastModifiedBy>
  <cp:revision>7</cp:revision>
  <dcterms:created xsi:type="dcterms:W3CDTF">2020-03-05T09:46:02Z</dcterms:created>
  <dcterms:modified xsi:type="dcterms:W3CDTF">2020-03-05T10:40:59Z</dcterms:modified>
</cp:coreProperties>
</file>