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2/3/2020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u-HU" b="1" dirty="0" smtClean="0">
                <a:solidFill>
                  <a:schemeClr val="accent1">
                    <a:lumMod val="60000"/>
                    <a:lumOff val="40000"/>
                  </a:schemeClr>
                </a:solidFill>
              </a:rPr>
              <a:t>The city of Luxembourg</a:t>
            </a:r>
            <a:endParaRPr lang="en-US" b="1" dirty="0">
              <a:solidFill>
                <a:schemeClr val="accent1">
                  <a:lumMod val="75000"/>
                </a:schemeClr>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68758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apcsolódó ké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217" y="-1"/>
            <a:ext cx="5691783" cy="40364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98618" y="966651"/>
            <a:ext cx="4428308" cy="3970318"/>
          </a:xfrm>
          <a:prstGeom prst="rect">
            <a:avLst/>
          </a:prstGeom>
          <a:noFill/>
        </p:spPr>
        <p:txBody>
          <a:bodyPr wrap="square" rtlCol="0">
            <a:spAutoFit/>
          </a:bodyPr>
          <a:lstStyle/>
          <a:p>
            <a:pPr marL="285750" indent="-285750">
              <a:buFont typeface="Wingdings" panose="05000000000000000000" pitchFamily="2" charset="2"/>
              <a:buChar char="v"/>
            </a:pPr>
            <a:r>
              <a:rPr lang="hu-HU" dirty="0" smtClean="0"/>
              <a:t>The Habsburgs decided to review he cities entire defensive system</a:t>
            </a:r>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hu-HU" dirty="0" smtClean="0"/>
              <a:t>After almost a century and half of hard work </a:t>
            </a:r>
            <a:r>
              <a:rPr lang="en-US" dirty="0"/>
              <a:t> the fortified city had been transformed into a complete fortress</a:t>
            </a:r>
            <a:r>
              <a:rPr lang="en-US" dirty="0" smtClean="0"/>
              <a:t>.</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a:t>At the end of a memorable siege, led by Vauban, the forces of the French King Louis XIV conquered Luxembourg in 1684.</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125174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Képtalálat a következőre: „luxembourg historical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3541" y="0"/>
            <a:ext cx="6798459" cy="32526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37360" y="1058091"/>
            <a:ext cx="3656181" cy="4524315"/>
          </a:xfrm>
          <a:prstGeom prst="rect">
            <a:avLst/>
          </a:prstGeom>
          <a:noFill/>
        </p:spPr>
        <p:txBody>
          <a:bodyPr wrap="square" rtlCol="0">
            <a:spAutoFit/>
          </a:bodyPr>
          <a:lstStyle/>
          <a:p>
            <a:pPr marL="285750" indent="-285750">
              <a:buFont typeface="Wingdings" panose="05000000000000000000" pitchFamily="2" charset="2"/>
              <a:buChar char="v"/>
            </a:pPr>
            <a:r>
              <a:rPr lang="en-US" dirty="0"/>
              <a:t>Luxembourg returned to the Habsburgs in 1697, the city took on the nickname of "Gibraltar of the North" during the 18th.Century</a:t>
            </a:r>
            <a:r>
              <a:rPr lang="en-US" dirty="0" smtClean="0"/>
              <a:t>.</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a:t>After a long blockade, the city of Luxembourg was conquered, in 1795, by the French Revolutionary troops</a:t>
            </a:r>
            <a:r>
              <a:rPr lang="en-US" dirty="0" smtClean="0"/>
              <a:t>.</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a:t>In 1815, after the creation of the Grand Duchy of Luxembourg, which became a member of the German </a:t>
            </a:r>
            <a:r>
              <a:rPr lang="en-US" dirty="0" smtClean="0"/>
              <a:t>Confederation</a:t>
            </a:r>
            <a:r>
              <a:rPr lang="hu-HU" dirty="0" smtClean="0"/>
              <a:t>.</a:t>
            </a:r>
            <a:endParaRPr lang="en-US" dirty="0"/>
          </a:p>
        </p:txBody>
      </p:sp>
    </p:spTree>
    <p:extLst>
      <p:ext uri="{BB962C8B-B14F-4D97-AF65-F5344CB8AC3E}">
        <p14:creationId xmlns:p14="http://schemas.microsoft.com/office/powerpoint/2010/main" val="2451462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Képtalálat a következőre: „house bourb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2786" y="0"/>
            <a:ext cx="2313305" cy="326754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Képtalálat a következőre: „house habsbu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0194" y="620049"/>
            <a:ext cx="3270069" cy="20274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58537" y="731520"/>
            <a:ext cx="4244249" cy="2585323"/>
          </a:xfrm>
          <a:prstGeom prst="rect">
            <a:avLst/>
          </a:prstGeom>
          <a:noFill/>
        </p:spPr>
        <p:txBody>
          <a:bodyPr wrap="square" rtlCol="0">
            <a:spAutoFit/>
          </a:bodyPr>
          <a:lstStyle/>
          <a:p>
            <a:pPr marL="285750" indent="-285750">
              <a:buFont typeface="Wingdings" panose="05000000000000000000" pitchFamily="2" charset="2"/>
              <a:buChar char="v"/>
            </a:pPr>
            <a:r>
              <a:rPr lang="en-US" dirty="0"/>
              <a:t>During the 19th century the conflict between the Bourbons and the Habsburgs had Luxembourg at the very front line between France and Germany. </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a:t>In fact a war over it almost broke out between Napoleon III and Bismarck in 1867</a:t>
            </a:r>
            <a:endParaRPr lang="en-US" dirty="0"/>
          </a:p>
        </p:txBody>
      </p:sp>
      <p:pic>
        <p:nvPicPr>
          <p:cNvPr id="9224" name="Picture 8" descr="Képtalálat a következőre: „Bismarck 18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8743" y="3267543"/>
            <a:ext cx="2552969" cy="3418201"/>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Képtalálat a következőre: „III napole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8494" y="3357763"/>
            <a:ext cx="2581888" cy="323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689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smtClean="0">
                <a:solidFill>
                  <a:schemeClr val="accent1">
                    <a:lumMod val="75000"/>
                  </a:schemeClr>
                </a:solidFill>
              </a:rPr>
              <a:t>A few places that you SHOULD visit</a:t>
            </a:r>
            <a:endParaRPr lang="en-US" b="1" dirty="0">
              <a:solidFill>
                <a:schemeClr val="accent1">
                  <a:lumMod val="75000"/>
                </a:schemeClr>
              </a:solidFill>
            </a:endParaRP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3770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0959" y="323665"/>
            <a:ext cx="6146126" cy="1280890"/>
          </a:xfrm>
        </p:spPr>
        <p:txBody>
          <a:bodyPr>
            <a:normAutofit fontScale="90000"/>
          </a:bodyPr>
          <a:lstStyle/>
          <a:p>
            <a:r>
              <a:rPr lang="en-US" b="1" dirty="0">
                <a:solidFill>
                  <a:schemeClr val="accent1">
                    <a:lumMod val="75000"/>
                  </a:schemeClr>
                </a:solidFill>
              </a:rPr>
              <a:t>The Old Quarter of Luxembourg City</a:t>
            </a:r>
            <a:r>
              <a:rPr lang="en-US" b="1" dirty="0"/>
              <a:t/>
            </a:r>
            <a:br>
              <a:rPr lang="en-US" b="1" dirty="0"/>
            </a:br>
            <a:endParaRPr lang="en-US" b="1" dirty="0"/>
          </a:p>
        </p:txBody>
      </p:sp>
      <p:pic>
        <p:nvPicPr>
          <p:cNvPr id="12290" name="Picture 2" descr="Képtalálat a következőre: „The Old Quarter of Luxembourg 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1729" y="0"/>
            <a:ext cx="6170271" cy="4114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49977" y="2050869"/>
            <a:ext cx="4170894" cy="3970318"/>
          </a:xfrm>
          <a:prstGeom prst="rect">
            <a:avLst/>
          </a:prstGeom>
          <a:noFill/>
        </p:spPr>
        <p:txBody>
          <a:bodyPr wrap="square" rtlCol="0">
            <a:spAutoFit/>
          </a:bodyPr>
          <a:lstStyle/>
          <a:p>
            <a:pPr marL="285750" indent="-285750">
              <a:buFont typeface="Wingdings" panose="05000000000000000000" pitchFamily="2" charset="2"/>
              <a:buChar char="v"/>
            </a:pPr>
            <a:r>
              <a:rPr lang="en-US" dirty="0"/>
              <a:t>Designated a UNESCO World Heritage Site in </a:t>
            </a:r>
            <a:r>
              <a:rPr lang="en-US" dirty="0" smtClean="0"/>
              <a:t>1994</a:t>
            </a:r>
            <a:r>
              <a:rPr lang="hu-HU" dirty="0" smtClean="0"/>
              <a:t>.</a:t>
            </a:r>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a:t>Today, the old fortifications have given way to beautifully laid out parks and </a:t>
            </a:r>
            <a:r>
              <a:rPr lang="en-US" dirty="0" smtClean="0"/>
              <a:t>gardens</a:t>
            </a:r>
            <a:r>
              <a:rPr lang="hu-HU" dirty="0" smtClean="0"/>
              <a:t>.</a:t>
            </a:r>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a:t>its cobbled streets are lined with charming old homes and buildings</a:t>
            </a:r>
            <a:r>
              <a:rPr lang="en-US" dirty="0" smtClean="0"/>
              <a:t>.</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hu-HU" dirty="0" smtClean="0"/>
              <a:t>It has </a:t>
            </a:r>
            <a:r>
              <a:rPr lang="en-US" dirty="0"/>
              <a:t>many </a:t>
            </a:r>
            <a:r>
              <a:rPr lang="en-US" dirty="0" smtClean="0"/>
              <a:t>bridges </a:t>
            </a:r>
            <a:r>
              <a:rPr lang="en-US" dirty="0"/>
              <a:t>including the spectacular </a:t>
            </a:r>
            <a:r>
              <a:rPr lang="en-US" dirty="0" err="1"/>
              <a:t>Adolphe</a:t>
            </a:r>
            <a:r>
              <a:rPr lang="en-US" dirty="0"/>
              <a:t> Bridge, considered a city landmark</a:t>
            </a:r>
            <a:endParaRPr lang="en-US" dirty="0"/>
          </a:p>
        </p:txBody>
      </p:sp>
    </p:spTree>
    <p:extLst>
      <p:ext uri="{BB962C8B-B14F-4D97-AF65-F5344CB8AC3E}">
        <p14:creationId xmlns:p14="http://schemas.microsoft.com/office/powerpoint/2010/main" val="626572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834" y="480420"/>
            <a:ext cx="5519110" cy="1280890"/>
          </a:xfrm>
        </p:spPr>
        <p:txBody>
          <a:bodyPr>
            <a:normAutofit fontScale="90000"/>
          </a:bodyPr>
          <a:lstStyle/>
          <a:p>
            <a:r>
              <a:rPr lang="en-US" b="1" dirty="0">
                <a:solidFill>
                  <a:schemeClr val="accent1">
                    <a:lumMod val="75000"/>
                  </a:schemeClr>
                </a:solidFill>
              </a:rPr>
              <a:t>National Museum of History and Art, Luxembourg City</a:t>
            </a:r>
            <a:r>
              <a:rPr lang="en-US" b="1" dirty="0"/>
              <a:t/>
            </a:r>
            <a:br>
              <a:rPr lang="en-US" b="1" dirty="0"/>
            </a:br>
            <a:endParaRPr lang="en-US" dirty="0">
              <a:solidFill>
                <a:schemeClr val="accent1">
                  <a:lumMod val="75000"/>
                </a:schemeClr>
              </a:solidFill>
            </a:endParaRPr>
          </a:p>
        </p:txBody>
      </p:sp>
      <p:pic>
        <p:nvPicPr>
          <p:cNvPr id="13314" name="Picture 2" descr="National Museum of History and Art, Luxembourg 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6516" y="0"/>
            <a:ext cx="6595484" cy="42193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88720" y="2730137"/>
            <a:ext cx="4310743" cy="3416320"/>
          </a:xfrm>
          <a:prstGeom prst="rect">
            <a:avLst/>
          </a:prstGeom>
          <a:noFill/>
        </p:spPr>
        <p:txBody>
          <a:bodyPr wrap="square" rtlCol="0">
            <a:spAutoFit/>
          </a:bodyPr>
          <a:lstStyle/>
          <a:p>
            <a:pPr marL="285750" indent="-285750">
              <a:buFont typeface="Wingdings" panose="05000000000000000000" pitchFamily="2" charset="2"/>
              <a:buChar char="v"/>
            </a:pPr>
            <a:r>
              <a:rPr lang="en-US" dirty="0"/>
              <a:t>Located in the historic Fish Market area (the old town center</a:t>
            </a:r>
            <a:r>
              <a:rPr lang="en-US" dirty="0" smtClean="0"/>
              <a:t>)</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a:t>There's a particular emphasis on the Gallo-Roman period with numerous fine displays illustrating the artistic, social, religious, and intellectual life of Luxembourgers </a:t>
            </a:r>
            <a:endParaRPr lang="hu-HU" dirty="0" smtClean="0"/>
          </a:p>
          <a:p>
            <a:pPr marL="285750" indent="-285750">
              <a:buFont typeface="Wingdings" panose="05000000000000000000" pitchFamily="2" charset="2"/>
              <a:buChar char="v"/>
            </a:pPr>
            <a:endParaRPr lang="hu-HU" dirty="0" smtClean="0"/>
          </a:p>
          <a:p>
            <a:pPr marL="285750" indent="-285750">
              <a:buFont typeface="Wingdings" panose="05000000000000000000" pitchFamily="2" charset="2"/>
              <a:buChar char="v"/>
            </a:pPr>
            <a:r>
              <a:rPr lang="en-US" dirty="0"/>
              <a:t>Also worthy of a visit is the Contemporary Art </a:t>
            </a:r>
            <a:r>
              <a:rPr lang="en-US" dirty="0" smtClean="0"/>
              <a:t>Gallery</a:t>
            </a:r>
            <a:r>
              <a:rPr lang="hu-HU" dirty="0" smtClean="0"/>
              <a:t>,</a:t>
            </a:r>
            <a:r>
              <a:rPr lang="en-US" dirty="0" smtClean="0"/>
              <a:t> </a:t>
            </a:r>
            <a:r>
              <a:rPr lang="en-US" dirty="0"/>
              <a:t>with its first rate collection of visual arts.</a:t>
            </a:r>
            <a:endParaRPr lang="hu-HU" dirty="0"/>
          </a:p>
        </p:txBody>
      </p:sp>
    </p:spTree>
    <p:extLst>
      <p:ext uri="{BB962C8B-B14F-4D97-AF65-F5344CB8AC3E}">
        <p14:creationId xmlns:p14="http://schemas.microsoft.com/office/powerpoint/2010/main" val="4075305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1770" y="415104"/>
            <a:ext cx="5414607" cy="1280890"/>
          </a:xfrm>
        </p:spPr>
        <p:txBody>
          <a:bodyPr>
            <a:normAutofit fontScale="90000"/>
          </a:bodyPr>
          <a:lstStyle/>
          <a:p>
            <a:r>
              <a:rPr lang="fr-FR" b="1" dirty="0" err="1">
                <a:solidFill>
                  <a:schemeClr val="accent1">
                    <a:lumMod val="75000"/>
                  </a:schemeClr>
                </a:solidFill>
              </a:rPr>
              <a:t>Upper</a:t>
            </a:r>
            <a:r>
              <a:rPr lang="fr-FR" b="1" dirty="0">
                <a:solidFill>
                  <a:schemeClr val="accent1">
                    <a:lumMod val="75000"/>
                  </a:schemeClr>
                </a:solidFill>
              </a:rPr>
              <a:t> Sûre Natural Park and </a:t>
            </a:r>
            <a:r>
              <a:rPr lang="fr-FR" b="1" dirty="0" err="1">
                <a:solidFill>
                  <a:schemeClr val="accent1">
                    <a:lumMod val="75000"/>
                  </a:schemeClr>
                </a:solidFill>
              </a:rPr>
              <a:t>Esch</a:t>
            </a:r>
            <a:r>
              <a:rPr lang="fr-FR" b="1" dirty="0">
                <a:solidFill>
                  <a:schemeClr val="accent1">
                    <a:lumMod val="75000"/>
                  </a:schemeClr>
                </a:solidFill>
              </a:rPr>
              <a:t>-sur-Sûre</a:t>
            </a:r>
            <a:r>
              <a:rPr lang="fr-FR" b="1" dirty="0"/>
              <a:t/>
            </a:r>
            <a:br>
              <a:rPr lang="fr-FR" b="1" dirty="0"/>
            </a:br>
            <a:r>
              <a:rPr lang="fr-FR" dirty="0"/>
              <a:t/>
            </a:r>
            <a:br>
              <a:rPr lang="fr-FR" dirty="0"/>
            </a:br>
            <a:endParaRPr lang="en-US" dirty="0"/>
          </a:p>
        </p:txBody>
      </p:sp>
      <p:pic>
        <p:nvPicPr>
          <p:cNvPr id="14338" name="Picture 2" descr="Upper Sûre Natural Park and Esch-sur-Sû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8996" y="0"/>
            <a:ext cx="5933004" cy="39580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36138" y="1738000"/>
            <a:ext cx="4899886" cy="4801314"/>
          </a:xfrm>
          <a:prstGeom prst="rect">
            <a:avLst/>
          </a:prstGeom>
          <a:noFill/>
        </p:spPr>
        <p:txBody>
          <a:bodyPr wrap="square" rtlCol="0">
            <a:spAutoFit/>
          </a:bodyPr>
          <a:lstStyle/>
          <a:p>
            <a:pPr marL="285750" indent="-285750">
              <a:buFont typeface="Wingdings" panose="05000000000000000000" pitchFamily="2" charset="2"/>
              <a:buChar char="v"/>
            </a:pPr>
            <a:r>
              <a:rPr lang="en-US" dirty="0"/>
              <a:t>Upper </a:t>
            </a:r>
            <a:r>
              <a:rPr lang="en-US" dirty="0" err="1"/>
              <a:t>Sûre</a:t>
            </a:r>
            <a:r>
              <a:rPr lang="en-US" dirty="0"/>
              <a:t> Natural Park consists of plateaus, narrow valleys with wooded slopes, and the lake of the Upper </a:t>
            </a:r>
            <a:r>
              <a:rPr lang="en-US" dirty="0" err="1"/>
              <a:t>Sûre</a:t>
            </a:r>
            <a:r>
              <a:rPr lang="en-US" dirty="0"/>
              <a:t> </a:t>
            </a:r>
            <a:r>
              <a:rPr lang="en-US" dirty="0" smtClean="0"/>
              <a:t>dam</a:t>
            </a:r>
            <a:endParaRPr lang="hu-HU" dirty="0" smtClean="0"/>
          </a:p>
          <a:p>
            <a:pPr marL="285750" indent="-285750">
              <a:buFont typeface="Wingdings" panose="05000000000000000000" pitchFamily="2" charset="2"/>
              <a:buChar char="v"/>
            </a:pPr>
            <a:endParaRPr lang="hu-HU" dirty="0" smtClean="0"/>
          </a:p>
          <a:p>
            <a:pPr marL="285750" indent="-285750">
              <a:buFont typeface="Wingdings" panose="05000000000000000000" pitchFamily="2" charset="2"/>
              <a:buChar char="v"/>
            </a:pPr>
            <a:r>
              <a:rPr lang="en-US" dirty="0"/>
              <a:t>The area also possesses a rich cultural heritage, and the Nature Park Centre - located in an old cloth </a:t>
            </a:r>
            <a:r>
              <a:rPr lang="en-US" dirty="0" smtClean="0"/>
              <a:t>mill</a:t>
            </a:r>
            <a:endParaRPr lang="hu-HU" dirty="0" smtClean="0"/>
          </a:p>
          <a:p>
            <a:pPr marL="285750" indent="-285750">
              <a:buFont typeface="Wingdings" panose="05000000000000000000" pitchFamily="2" charset="2"/>
              <a:buChar char="v"/>
            </a:pPr>
            <a:endParaRPr lang="hu-HU" dirty="0" smtClean="0"/>
          </a:p>
          <a:p>
            <a:pPr marL="285750" indent="-285750">
              <a:buFont typeface="Wingdings" panose="05000000000000000000" pitchFamily="2" charset="2"/>
              <a:buChar char="v"/>
            </a:pPr>
            <a:r>
              <a:rPr lang="hu-HU" dirty="0" smtClean="0"/>
              <a:t>One of the largest events </a:t>
            </a:r>
            <a:r>
              <a:rPr lang="en-US" dirty="0" smtClean="0"/>
              <a:t>the</a:t>
            </a:r>
            <a:r>
              <a:rPr lang="hu-HU" dirty="0" smtClean="0"/>
              <a:t> is </a:t>
            </a:r>
            <a:r>
              <a:rPr lang="en-US" dirty="0" smtClean="0"/>
              <a:t>the </a:t>
            </a:r>
            <a:r>
              <a:rPr lang="en-US" dirty="0"/>
              <a:t>biennial Water Art Festival, which attracts more than 200 musicians under a theme of "Rock meets Classic</a:t>
            </a:r>
            <a:r>
              <a:rPr lang="en-US" dirty="0" smtClean="0"/>
              <a:t>.„</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a:t>A must-visit nearby is </a:t>
            </a:r>
            <a:r>
              <a:rPr lang="en-US" dirty="0" err="1"/>
              <a:t>Esch</a:t>
            </a:r>
            <a:r>
              <a:rPr lang="en-US" dirty="0"/>
              <a:t>-sur-</a:t>
            </a:r>
            <a:r>
              <a:rPr lang="en-US" dirty="0" err="1"/>
              <a:t>Sûre</a:t>
            </a:r>
            <a:r>
              <a:rPr lang="en-US" dirty="0"/>
              <a:t>, a spectacular small village set in the mountains and skirted by the river </a:t>
            </a:r>
            <a:r>
              <a:rPr lang="en-US" dirty="0" err="1"/>
              <a:t>Sûre</a:t>
            </a:r>
            <a:endParaRPr lang="hu-HU" dirty="0"/>
          </a:p>
        </p:txBody>
      </p:sp>
    </p:spTree>
    <p:extLst>
      <p:ext uri="{BB962C8B-B14F-4D97-AF65-F5344CB8AC3E}">
        <p14:creationId xmlns:p14="http://schemas.microsoft.com/office/powerpoint/2010/main" val="4116992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209" y="402041"/>
            <a:ext cx="3886253" cy="1280890"/>
          </a:xfrm>
        </p:spPr>
        <p:txBody>
          <a:bodyPr>
            <a:normAutofit fontScale="90000"/>
          </a:bodyPr>
          <a:lstStyle/>
          <a:p>
            <a:r>
              <a:rPr lang="en-US" b="1" dirty="0"/>
              <a:t> </a:t>
            </a:r>
            <a:r>
              <a:rPr lang="en-US" b="1" dirty="0">
                <a:solidFill>
                  <a:schemeClr val="accent1">
                    <a:lumMod val="75000"/>
                  </a:schemeClr>
                </a:solidFill>
              </a:rPr>
              <a:t>Notre-Dame Cathedral, Luxembourg City</a:t>
            </a:r>
            <a:r>
              <a:rPr lang="en-US" b="1" dirty="0"/>
              <a:t/>
            </a:r>
            <a:br>
              <a:rPr lang="en-US" b="1" dirty="0"/>
            </a:br>
            <a:endParaRPr lang="en-US" dirty="0">
              <a:solidFill>
                <a:schemeClr val="accent1">
                  <a:lumMod val="75000"/>
                </a:schemeClr>
              </a:solidFill>
            </a:endParaRPr>
          </a:p>
        </p:txBody>
      </p:sp>
      <p:pic>
        <p:nvPicPr>
          <p:cNvPr id="15362" name="Picture 2" descr="Notre-Dame Cathedral, Luxembourg 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0" y="0"/>
            <a:ext cx="6953250" cy="4933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0972" y="2084972"/>
            <a:ext cx="4967777" cy="3970318"/>
          </a:xfrm>
          <a:prstGeom prst="rect">
            <a:avLst/>
          </a:prstGeom>
          <a:noFill/>
        </p:spPr>
        <p:txBody>
          <a:bodyPr wrap="square" rtlCol="0">
            <a:spAutoFit/>
          </a:bodyPr>
          <a:lstStyle/>
          <a:p>
            <a:pPr marL="285750" indent="-285750">
              <a:buFont typeface="Wingdings" panose="05000000000000000000" pitchFamily="2" charset="2"/>
              <a:buChar char="v"/>
            </a:pPr>
            <a:r>
              <a:rPr lang="en-US" dirty="0"/>
              <a:t>The Roman Catholic Notre-Dame Cathedral in Luxembourg City - the country's only </a:t>
            </a:r>
            <a:r>
              <a:rPr lang="en-US" dirty="0" smtClean="0"/>
              <a:t>cathedral</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a:t>as built in the early 17th century in late Gothic style, with a number of attractive Renaissance features added later</a:t>
            </a:r>
            <a:r>
              <a:rPr lang="en-US" dirty="0" smtClean="0"/>
              <a:t>.</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a:t>Notable features include the two original choir bays</a:t>
            </a:r>
            <a:r>
              <a:rPr lang="en-US" dirty="0" smtClean="0"/>
              <a:t>, </a:t>
            </a:r>
            <a:r>
              <a:rPr lang="en-US" dirty="0"/>
              <a:t>along with its three distinctive </a:t>
            </a:r>
            <a:r>
              <a:rPr lang="en-US" dirty="0" smtClean="0"/>
              <a:t>towers</a:t>
            </a:r>
            <a:r>
              <a:rPr lang="hu-HU" dirty="0" smtClean="0"/>
              <a:t>.</a:t>
            </a:r>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a:t> the cathedral's Sunday evening mass, </a:t>
            </a:r>
            <a:r>
              <a:rPr lang="hu-HU" dirty="0" smtClean="0"/>
              <a:t>is </a:t>
            </a:r>
            <a:r>
              <a:rPr lang="en-US" dirty="0" smtClean="0"/>
              <a:t>usually </a:t>
            </a:r>
            <a:r>
              <a:rPr lang="hu-HU" dirty="0" smtClean="0"/>
              <a:t>held by the</a:t>
            </a:r>
            <a:r>
              <a:rPr lang="en-US" dirty="0" smtClean="0"/>
              <a:t> </a:t>
            </a:r>
            <a:r>
              <a:rPr lang="en-US" dirty="0"/>
              <a:t>Archbishop of Paris.</a:t>
            </a:r>
            <a:endParaRPr lang="en-US" dirty="0"/>
          </a:p>
        </p:txBody>
      </p:sp>
    </p:spTree>
    <p:extLst>
      <p:ext uri="{BB962C8B-B14F-4D97-AF65-F5344CB8AC3E}">
        <p14:creationId xmlns:p14="http://schemas.microsoft.com/office/powerpoint/2010/main" val="698744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832" y="428167"/>
            <a:ext cx="8911687" cy="1280890"/>
          </a:xfrm>
        </p:spPr>
        <p:txBody>
          <a:bodyPr/>
          <a:lstStyle/>
          <a:p>
            <a:r>
              <a:rPr lang="en-US" b="1" dirty="0" err="1">
                <a:solidFill>
                  <a:schemeClr val="accent1">
                    <a:lumMod val="75000"/>
                  </a:schemeClr>
                </a:solidFill>
              </a:rPr>
              <a:t>Larochette</a:t>
            </a:r>
            <a:r>
              <a:rPr lang="en-US" b="1" dirty="0"/>
              <a:t/>
            </a:r>
            <a:br>
              <a:rPr lang="en-US" b="1" dirty="0"/>
            </a:br>
            <a:endParaRPr lang="en-US" dirty="0"/>
          </a:p>
        </p:txBody>
      </p:sp>
      <p:pic>
        <p:nvPicPr>
          <p:cNvPr id="16386" name="Picture 2" descr="Larochet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0" y="0"/>
            <a:ext cx="6953250" cy="46386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7383" y="1709057"/>
            <a:ext cx="4781005" cy="2862322"/>
          </a:xfrm>
          <a:prstGeom prst="rect">
            <a:avLst/>
          </a:prstGeom>
          <a:noFill/>
        </p:spPr>
        <p:txBody>
          <a:bodyPr wrap="square" rtlCol="0">
            <a:spAutoFit/>
          </a:bodyPr>
          <a:lstStyle/>
          <a:p>
            <a:pPr marL="342900" indent="-342900">
              <a:buFont typeface="Wingdings" panose="05000000000000000000" pitchFamily="2" charset="2"/>
              <a:buChar char="v"/>
            </a:pPr>
            <a:r>
              <a:rPr lang="en-US" dirty="0" err="1"/>
              <a:t>Larochette</a:t>
            </a:r>
            <a:r>
              <a:rPr lang="en-US" dirty="0"/>
              <a:t> is a quaint old market town that lies in a narrow, rocky valley surrounded by woods</a:t>
            </a:r>
            <a:r>
              <a:rPr lang="en-US" dirty="0" smtClean="0"/>
              <a:t>.</a:t>
            </a:r>
            <a:endParaRPr lang="hu-HU" dirty="0" smtClean="0"/>
          </a:p>
          <a:p>
            <a:pPr marL="342900" indent="-342900">
              <a:buFont typeface="Wingdings" panose="05000000000000000000" pitchFamily="2" charset="2"/>
              <a:buChar char="v"/>
            </a:pPr>
            <a:endParaRPr lang="hu-HU" dirty="0"/>
          </a:p>
          <a:p>
            <a:pPr marL="342900" indent="-342900">
              <a:buFont typeface="Wingdings" panose="05000000000000000000" pitchFamily="2" charset="2"/>
              <a:buChar char="v"/>
            </a:pPr>
            <a:r>
              <a:rPr lang="en-US" dirty="0"/>
              <a:t>The town is dominated by two old and partially rebuilt castles that stand on a crag high above the valley of the White </a:t>
            </a:r>
            <a:r>
              <a:rPr lang="en-US" dirty="0" err="1"/>
              <a:t>Ernz</a:t>
            </a:r>
            <a:r>
              <a:rPr lang="en-US" dirty="0" smtClean="0"/>
              <a:t>.</a:t>
            </a:r>
            <a:endParaRPr lang="hu-HU" dirty="0" smtClean="0"/>
          </a:p>
          <a:p>
            <a:pPr marL="342900" indent="-342900">
              <a:buFont typeface="Wingdings" panose="05000000000000000000" pitchFamily="2" charset="2"/>
              <a:buChar char="v"/>
            </a:pPr>
            <a:endParaRPr lang="hu-HU" dirty="0"/>
          </a:p>
          <a:p>
            <a:pPr marL="342900" indent="-342900">
              <a:buFont typeface="Wingdings" panose="05000000000000000000" pitchFamily="2" charset="2"/>
              <a:buChar char="v"/>
            </a:pPr>
            <a:endParaRPr lang="en-US" dirty="0"/>
          </a:p>
        </p:txBody>
      </p:sp>
    </p:spTree>
    <p:extLst>
      <p:ext uri="{BB962C8B-B14F-4D97-AF65-F5344CB8AC3E}">
        <p14:creationId xmlns:p14="http://schemas.microsoft.com/office/powerpoint/2010/main" val="3494465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20" name="Picture 12" descr="Grand-Ducal Palace, Luxembourg 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66076">
            <a:off x="3986402" y="4703589"/>
            <a:ext cx="4091320" cy="2729415"/>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Vian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88217">
            <a:off x="5529025" y="-1096517"/>
            <a:ext cx="6602612" cy="4350488"/>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Beaufort Cas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81673">
            <a:off x="-812199" y="656646"/>
            <a:ext cx="4783552" cy="31781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32812" y="142204"/>
            <a:ext cx="7418267" cy="989349"/>
          </a:xfrm>
        </p:spPr>
        <p:txBody>
          <a:bodyPr/>
          <a:lstStyle/>
          <a:p>
            <a:r>
              <a:rPr lang="hu-HU" b="1" dirty="0" smtClean="0">
                <a:solidFill>
                  <a:schemeClr val="accent1">
                    <a:lumMod val="75000"/>
                  </a:schemeClr>
                </a:solidFill>
              </a:rPr>
              <a:t>And many more !</a:t>
            </a:r>
            <a:endParaRPr lang="en-US" b="1" dirty="0">
              <a:solidFill>
                <a:schemeClr val="accent1">
                  <a:lumMod val="75000"/>
                </a:schemeClr>
              </a:solidFill>
            </a:endParaRPr>
          </a:p>
        </p:txBody>
      </p:sp>
      <p:pic>
        <p:nvPicPr>
          <p:cNvPr id="17414" name="Picture 6" descr="Echternach and its Benedictine Abb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984814">
            <a:off x="2345640" y="2425477"/>
            <a:ext cx="4787952" cy="2839977"/>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Grand Duke Jean Museum of Modern Art (MUD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793232">
            <a:off x="7161331" y="3337607"/>
            <a:ext cx="4322296" cy="3096659"/>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The Walls of the Corniche, Luxembourg Cit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348548">
            <a:off x="-377703" y="4041418"/>
            <a:ext cx="3914560" cy="2654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908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smtClean="0">
                <a:solidFill>
                  <a:schemeClr val="accent1">
                    <a:lumMod val="75000"/>
                  </a:schemeClr>
                </a:solidFill>
              </a:rPr>
              <a:t>Some general informations</a:t>
            </a:r>
            <a:endParaRPr lang="en-US" b="1" dirty="0">
              <a:solidFill>
                <a:schemeClr val="accent1">
                  <a:lumMod val="60000"/>
                  <a:lumOff val="40000"/>
                </a:schemeClr>
              </a:solidFill>
            </a:endParaRPr>
          </a:p>
        </p:txBody>
      </p:sp>
      <p:sp>
        <p:nvSpPr>
          <p:cNvPr id="5" name="TextBox 4"/>
          <p:cNvSpPr txBox="1"/>
          <p:nvPr/>
        </p:nvSpPr>
        <p:spPr>
          <a:xfrm>
            <a:off x="1254035" y="1905000"/>
            <a:ext cx="4284616" cy="2862322"/>
          </a:xfrm>
          <a:prstGeom prst="rect">
            <a:avLst/>
          </a:prstGeom>
          <a:noFill/>
        </p:spPr>
        <p:txBody>
          <a:bodyPr wrap="square" rtlCol="0">
            <a:spAutoFit/>
          </a:bodyPr>
          <a:lstStyle/>
          <a:p>
            <a:pPr marL="285750" indent="-285750">
              <a:buFont typeface="Wingdings" panose="05000000000000000000" pitchFamily="2" charset="2"/>
              <a:buChar char="v"/>
            </a:pPr>
            <a:r>
              <a:rPr lang="en-US" dirty="0"/>
              <a:t> is the capital city of the Grand Duchy of </a:t>
            </a:r>
            <a:r>
              <a:rPr lang="en-US" dirty="0" smtClean="0"/>
              <a:t>Luxembourg</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hu-HU" dirty="0" smtClean="0"/>
              <a:t>The city lies in the heart of Western Europe, standing at the confluence of 2 rivers (Alzette and Pétrusse)</a:t>
            </a:r>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hu-HU" dirty="0" smtClean="0"/>
              <a:t>The city grew around the Castle of Luxembourg</a:t>
            </a:r>
            <a:endParaRPr lang="en-US" dirty="0"/>
          </a:p>
        </p:txBody>
      </p:sp>
      <p:sp>
        <p:nvSpPr>
          <p:cNvPr id="6" name="TextBox 5"/>
          <p:cNvSpPr txBox="1"/>
          <p:nvPr/>
        </p:nvSpPr>
        <p:spPr>
          <a:xfrm>
            <a:off x="7367452" y="2063931"/>
            <a:ext cx="4137160" cy="2585323"/>
          </a:xfrm>
          <a:prstGeom prst="rect">
            <a:avLst/>
          </a:prstGeom>
          <a:noFill/>
        </p:spPr>
        <p:txBody>
          <a:bodyPr wrap="square" rtlCol="0">
            <a:spAutoFit/>
          </a:bodyPr>
          <a:lstStyle/>
          <a:p>
            <a:pPr marL="285750" indent="-285750">
              <a:buFont typeface="Wingdings" panose="05000000000000000000" pitchFamily="2" charset="2"/>
              <a:buChar char="v"/>
            </a:pPr>
            <a:r>
              <a:rPr lang="hu-HU" dirty="0" smtClean="0"/>
              <a:t>70% of the population is made of foreigners</a:t>
            </a:r>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a:t>is one of the de facto capitals of the European </a:t>
            </a:r>
            <a:r>
              <a:rPr lang="en-US" dirty="0" smtClean="0"/>
              <a:t>Union</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hu-HU" dirty="0" smtClean="0"/>
              <a:t>It is the seat of several bodies of the EU (Europen Court of Justice, Europen Investment Bank etc..)</a:t>
            </a:r>
            <a:endParaRPr lang="en-US" dirty="0"/>
          </a:p>
        </p:txBody>
      </p:sp>
      <p:sp>
        <p:nvSpPr>
          <p:cNvPr id="9" name="TextBox 8"/>
          <p:cNvSpPr txBox="1"/>
          <p:nvPr/>
        </p:nvSpPr>
        <p:spPr>
          <a:xfrm>
            <a:off x="2238398" y="4847883"/>
            <a:ext cx="8164285" cy="1200329"/>
          </a:xfrm>
          <a:prstGeom prst="rect">
            <a:avLst/>
          </a:prstGeom>
          <a:noFill/>
        </p:spPr>
        <p:txBody>
          <a:bodyPr wrap="square" rtlCol="0">
            <a:spAutoFit/>
          </a:bodyPr>
          <a:lstStyle/>
          <a:p>
            <a:r>
              <a:rPr lang="en-US" dirty="0"/>
              <a:t>In 1951, Luxembourg became one of the six founding countries of the European Coal and Steel Community, which in 1957 would become the European Economic Community and in 1993 the European Union. In 1999 Luxembourg joined the Eurozone.</a:t>
            </a:r>
          </a:p>
        </p:txBody>
      </p:sp>
      <p:pic>
        <p:nvPicPr>
          <p:cNvPr id="10242" name="Picture 2" descr="Képtalálat a következőre: „luxembourg fl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9311" y="155621"/>
            <a:ext cx="2915632" cy="1749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895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4400" b="1" dirty="0" smtClean="0">
                <a:solidFill>
                  <a:schemeClr val="accent1">
                    <a:lumMod val="75000"/>
                  </a:schemeClr>
                </a:solidFill>
              </a:rPr>
              <a:t>Thank you for your attention !</a:t>
            </a:r>
            <a:endParaRPr lang="en-US" sz="4400" b="1" dirty="0">
              <a:solidFill>
                <a:schemeClr val="accent1">
                  <a:lumMod val="75000"/>
                </a:schemeClr>
              </a:solidFill>
            </a:endParaRPr>
          </a:p>
        </p:txBody>
      </p:sp>
      <p:sp>
        <p:nvSpPr>
          <p:cNvPr id="3" name="TextBox 2"/>
          <p:cNvSpPr txBox="1"/>
          <p:nvPr/>
        </p:nvSpPr>
        <p:spPr>
          <a:xfrm rot="20219769">
            <a:off x="4232366" y="2103119"/>
            <a:ext cx="1223412" cy="1569660"/>
          </a:xfrm>
          <a:prstGeom prst="rect">
            <a:avLst/>
          </a:prstGeom>
          <a:noFill/>
        </p:spPr>
        <p:txBody>
          <a:bodyPr wrap="none" rtlCol="0">
            <a:spAutoFit/>
          </a:bodyPr>
          <a:lstStyle/>
          <a:p>
            <a:r>
              <a:rPr lang="hu-HU" sz="9600" dirty="0" smtClean="0">
                <a:solidFill>
                  <a:schemeClr val="accent1">
                    <a:lumMod val="75000"/>
                  </a:schemeClr>
                </a:solidFill>
                <a:sym typeface="Wingdings" panose="05000000000000000000" pitchFamily="2" charset="2"/>
              </a:rPr>
              <a:t></a:t>
            </a:r>
            <a:endParaRPr lang="en-US" sz="9600" dirty="0">
              <a:solidFill>
                <a:schemeClr val="accent1">
                  <a:lumMod val="75000"/>
                </a:schemeClr>
              </a:solidFill>
            </a:endParaRPr>
          </a:p>
        </p:txBody>
      </p:sp>
    </p:spTree>
    <p:extLst>
      <p:ext uri="{BB962C8B-B14F-4D97-AF65-F5344CB8AC3E}">
        <p14:creationId xmlns:p14="http://schemas.microsoft.com/office/powerpoint/2010/main" val="3829095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smtClean="0">
                <a:solidFill>
                  <a:schemeClr val="accent1">
                    <a:lumMod val="60000"/>
                    <a:lumOff val="40000"/>
                  </a:schemeClr>
                </a:solidFill>
              </a:rPr>
              <a:t>The Cities history</a:t>
            </a:r>
            <a:endParaRPr lang="en-US" b="1" dirty="0">
              <a:solidFill>
                <a:schemeClr val="accent1">
                  <a:lumMod val="60000"/>
                  <a:lumOff val="40000"/>
                </a:schemeClr>
              </a:solidFill>
            </a:endParaRPr>
          </a:p>
        </p:txBody>
      </p:sp>
      <p:sp>
        <p:nvSpPr>
          <p:cNvPr id="3" name="Text Placeholder 2"/>
          <p:cNvSpPr>
            <a:spLocks noGrp="1"/>
          </p:cNvSpPr>
          <p:nvPr>
            <p:ph type="body" idx="1"/>
          </p:nvPr>
        </p:nvSpPr>
        <p:spPr/>
        <p:txBody>
          <a:bodyPr/>
          <a:lstStyle/>
          <a:p>
            <a:endParaRPr lang="en-US"/>
          </a:p>
        </p:txBody>
      </p:sp>
      <p:pic>
        <p:nvPicPr>
          <p:cNvPr id="11266" name="Picture 2" descr="Képtalálat a következőre: „luxembourg cí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8764" y="0"/>
            <a:ext cx="4763236" cy="4644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226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rig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02" y="0"/>
            <a:ext cx="12010298" cy="3333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1702" y="3333750"/>
            <a:ext cx="5969726" cy="3416320"/>
          </a:xfrm>
          <a:prstGeom prst="rect">
            <a:avLst/>
          </a:prstGeom>
          <a:noFill/>
        </p:spPr>
        <p:txBody>
          <a:bodyPr wrap="square" rtlCol="0">
            <a:spAutoFit/>
          </a:bodyPr>
          <a:lstStyle/>
          <a:p>
            <a:pPr marL="285750" indent="-285750">
              <a:buFont typeface="Wingdings" panose="05000000000000000000" pitchFamily="2" charset="2"/>
              <a:buChar char="v"/>
            </a:pPr>
            <a:r>
              <a:rPr lang="hu-HU" dirty="0" smtClean="0"/>
              <a:t>In the year 963 a Count by the name of Siegfried </a:t>
            </a:r>
            <a:r>
              <a:rPr lang="en-US" dirty="0"/>
              <a:t>a rocky promontory overhanging the valley of the River </a:t>
            </a:r>
            <a:r>
              <a:rPr lang="en-US" dirty="0" err="1"/>
              <a:t>Alzette</a:t>
            </a:r>
            <a:r>
              <a:rPr lang="en-US" dirty="0" smtClean="0"/>
              <a:t>.</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a:t>a small stronghold called "</a:t>
            </a:r>
            <a:r>
              <a:rPr lang="en-US" dirty="0" err="1"/>
              <a:t>Lucilinburhuc</a:t>
            </a:r>
            <a:r>
              <a:rPr lang="en-US" dirty="0"/>
              <a:t>" was situated there at that time</a:t>
            </a:r>
            <a:r>
              <a:rPr lang="en-US" dirty="0" smtClean="0"/>
              <a:t>.</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hu-HU" dirty="0" smtClean="0"/>
              <a:t>The name was later passed down to the city, that developed around the stronghold.</a:t>
            </a:r>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hu-HU" dirty="0" smtClean="0"/>
              <a:t>Nowadays the city and the country carry the same name.</a:t>
            </a:r>
            <a:endParaRPr lang="en-US" dirty="0"/>
          </a:p>
        </p:txBody>
      </p:sp>
    </p:spTree>
    <p:extLst>
      <p:ext uri="{BB962C8B-B14F-4D97-AF65-F5344CB8AC3E}">
        <p14:creationId xmlns:p14="http://schemas.microsoft.com/office/powerpoint/2010/main" val="3232358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éptalálat a következőre: „Melus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0284" y="0"/>
            <a:ext cx="5931716" cy="39149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63041" y="757137"/>
            <a:ext cx="4219302" cy="3139321"/>
          </a:xfrm>
          <a:prstGeom prst="rect">
            <a:avLst/>
          </a:prstGeom>
          <a:noFill/>
        </p:spPr>
        <p:txBody>
          <a:bodyPr wrap="square" rtlCol="0">
            <a:spAutoFit/>
          </a:bodyPr>
          <a:lstStyle/>
          <a:p>
            <a:pPr marL="285750" indent="-285750">
              <a:buFont typeface="Wingdings" panose="05000000000000000000" pitchFamily="2" charset="2"/>
              <a:buChar char="v"/>
            </a:pPr>
            <a:r>
              <a:rPr lang="en-US" dirty="0"/>
              <a:t>According to legend, Count Siegfried would be married to </a:t>
            </a:r>
            <a:r>
              <a:rPr lang="en-US" dirty="0" err="1"/>
              <a:t>Melusina</a:t>
            </a:r>
            <a:r>
              <a:rPr lang="en-US" dirty="0"/>
              <a:t>, a </a:t>
            </a:r>
            <a:r>
              <a:rPr lang="en-US" dirty="0" smtClean="0"/>
              <a:t>mermaid</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hu-HU" dirty="0" smtClean="0"/>
              <a:t>The mermaid </a:t>
            </a:r>
            <a:r>
              <a:rPr lang="en-US" dirty="0"/>
              <a:t>was to disappear beneath the waves of the </a:t>
            </a:r>
            <a:r>
              <a:rPr lang="en-US" dirty="0" err="1"/>
              <a:t>Alzette</a:t>
            </a:r>
            <a:r>
              <a:rPr lang="en-US" dirty="0" smtClean="0"/>
              <a:t>.</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hu-HU" dirty="0" smtClean="0"/>
              <a:t>Legend or not, </a:t>
            </a:r>
            <a:r>
              <a:rPr lang="en-US" dirty="0"/>
              <a:t>Siegfried was present at the very birth of the House of Luxembourg</a:t>
            </a:r>
            <a:endParaRPr lang="en-US" dirty="0"/>
          </a:p>
        </p:txBody>
      </p:sp>
    </p:spTree>
    <p:extLst>
      <p:ext uri="{BB962C8B-B14F-4D97-AF65-F5344CB8AC3E}">
        <p14:creationId xmlns:p14="http://schemas.microsoft.com/office/powerpoint/2010/main" val="3599928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ille-mediev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551" y="-1"/>
            <a:ext cx="4414450" cy="57999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24297" y="875211"/>
            <a:ext cx="3892732" cy="4801314"/>
          </a:xfrm>
          <a:prstGeom prst="rect">
            <a:avLst/>
          </a:prstGeom>
          <a:noFill/>
        </p:spPr>
        <p:txBody>
          <a:bodyPr wrap="square" rtlCol="0">
            <a:spAutoFit/>
          </a:bodyPr>
          <a:lstStyle/>
          <a:p>
            <a:pPr marL="285750" indent="-285750">
              <a:buFont typeface="Wingdings" panose="05000000000000000000" pitchFamily="2" charset="2"/>
              <a:buChar char="v"/>
            </a:pPr>
            <a:r>
              <a:rPr lang="en-US" dirty="0"/>
              <a:t>The word "</a:t>
            </a:r>
            <a:r>
              <a:rPr lang="en-US" dirty="0" err="1" smtClean="0"/>
              <a:t>Lucilinburhuc</a:t>
            </a:r>
            <a:r>
              <a:rPr lang="hu-HU" dirty="0" smtClean="0"/>
              <a:t>” means</a:t>
            </a:r>
            <a:r>
              <a:rPr lang="en-US" dirty="0" smtClean="0"/>
              <a:t> </a:t>
            </a:r>
            <a:r>
              <a:rPr lang="en-US" dirty="0"/>
              <a:t>small fortress</a:t>
            </a:r>
            <a:r>
              <a:rPr lang="en-US" dirty="0" smtClean="0"/>
              <a:t>.</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a:t>The city of Luxembourg was to be a fortress city for almost a thousand </a:t>
            </a:r>
            <a:r>
              <a:rPr lang="en-US" dirty="0" smtClean="0"/>
              <a:t>years</a:t>
            </a:r>
            <a:r>
              <a:rPr lang="hu-HU" dirty="0" smtClean="0"/>
              <a:t>.</a:t>
            </a:r>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a:t>Siegfried was to build a veritable fortress on the promontory. </a:t>
            </a:r>
            <a:endParaRPr lang="hu-HU" dirty="0"/>
          </a:p>
          <a:p>
            <a:pPr marL="285750" indent="-285750">
              <a:buFont typeface="Wingdings" panose="05000000000000000000" pitchFamily="2" charset="2"/>
              <a:buChar char="v"/>
            </a:pPr>
            <a:endParaRPr lang="hu-HU" dirty="0" smtClean="0"/>
          </a:p>
          <a:p>
            <a:pPr marL="285750" indent="-285750">
              <a:buFont typeface="Wingdings" panose="05000000000000000000" pitchFamily="2" charset="2"/>
              <a:buChar char="v"/>
            </a:pPr>
            <a:r>
              <a:rPr lang="hu-HU" dirty="0" smtClean="0"/>
              <a:t>While knights were billeted in the fortress, artisans and merchants settled around the fortress.</a:t>
            </a:r>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1640262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ille-forteres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1694" y="0"/>
            <a:ext cx="513030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28800" y="822960"/>
            <a:ext cx="4167051" cy="3693319"/>
          </a:xfrm>
          <a:prstGeom prst="rect">
            <a:avLst/>
          </a:prstGeom>
          <a:noFill/>
        </p:spPr>
        <p:txBody>
          <a:bodyPr wrap="square" rtlCol="0">
            <a:spAutoFit/>
          </a:bodyPr>
          <a:lstStyle/>
          <a:p>
            <a:pPr marL="285750" indent="-285750">
              <a:buFont typeface="Wingdings" panose="05000000000000000000" pitchFamily="2" charset="2"/>
              <a:buChar char="v"/>
            </a:pPr>
            <a:r>
              <a:rPr lang="hu-HU" dirty="0" smtClean="0"/>
              <a:t>The first group settled on top of the rocky outcrop, the others beneath them.</a:t>
            </a:r>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endParaRPr lang="hu-HU" dirty="0" smtClean="0"/>
          </a:p>
          <a:p>
            <a:pPr marL="285750" indent="-285750">
              <a:buFont typeface="Wingdings" panose="05000000000000000000" pitchFamily="2" charset="2"/>
              <a:buChar char="v"/>
            </a:pPr>
            <a:r>
              <a:rPr lang="hu-HU" dirty="0" smtClean="0"/>
              <a:t>Thus the </a:t>
            </a:r>
            <a:r>
              <a:rPr lang="en-US" dirty="0" smtClean="0"/>
              <a:t>distinction </a:t>
            </a:r>
            <a:r>
              <a:rPr lang="en-US" dirty="0"/>
              <a:t>between the upper and the lower </a:t>
            </a:r>
            <a:r>
              <a:rPr lang="en-US" dirty="0" smtClean="0"/>
              <a:t>city</a:t>
            </a:r>
            <a:r>
              <a:rPr lang="hu-HU" dirty="0" smtClean="0"/>
              <a:t> was created.</a:t>
            </a:r>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a:t> Luxembourg owes its origins to its precipitous location and to the military interest which it thus provoked.</a:t>
            </a:r>
            <a:endParaRPr lang="en-US" dirty="0"/>
          </a:p>
        </p:txBody>
      </p:sp>
    </p:spTree>
    <p:extLst>
      <p:ext uri="{BB962C8B-B14F-4D97-AF65-F5344CB8AC3E}">
        <p14:creationId xmlns:p14="http://schemas.microsoft.com/office/powerpoint/2010/main" val="2615481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apcsolódó ké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6990" y="1"/>
            <a:ext cx="6235010" cy="52120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46366" y="927463"/>
            <a:ext cx="3683725" cy="3970318"/>
          </a:xfrm>
          <a:prstGeom prst="rect">
            <a:avLst/>
          </a:prstGeom>
          <a:noFill/>
        </p:spPr>
        <p:txBody>
          <a:bodyPr wrap="square" rtlCol="0">
            <a:spAutoFit/>
          </a:bodyPr>
          <a:lstStyle/>
          <a:p>
            <a:pPr marL="285750" indent="-285750">
              <a:buFont typeface="Wingdings" panose="05000000000000000000" pitchFamily="2" charset="2"/>
              <a:buChar char="v"/>
            </a:pPr>
            <a:r>
              <a:rPr lang="hu-HU" dirty="0" smtClean="0"/>
              <a:t>In the Middle Ages, Luxembourg was fortified on three sides.</a:t>
            </a:r>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smtClean="0"/>
              <a:t>to </a:t>
            </a:r>
            <a:r>
              <a:rPr lang="en-US" dirty="0"/>
              <a:t>the South, to the East, and to the North-east </a:t>
            </a:r>
            <a:r>
              <a:rPr lang="en-US" dirty="0" smtClean="0"/>
              <a:t>it </a:t>
            </a:r>
            <a:r>
              <a:rPr lang="en-US" dirty="0"/>
              <a:t>was surrounded by the deep valleys of the River </a:t>
            </a:r>
            <a:r>
              <a:rPr lang="en-US" dirty="0" err="1"/>
              <a:t>Petrusse</a:t>
            </a:r>
            <a:r>
              <a:rPr lang="en-US" dirty="0"/>
              <a:t> and the River </a:t>
            </a:r>
            <a:r>
              <a:rPr lang="en-US" dirty="0" err="1"/>
              <a:t>Alzette</a:t>
            </a:r>
            <a:r>
              <a:rPr lang="en-US" dirty="0" smtClean="0"/>
              <a:t>.</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a:t>On the side opening out to the plain, to the West and North-west, mighty </a:t>
            </a:r>
            <a:r>
              <a:rPr lang="en-US" dirty="0" err="1" smtClean="0"/>
              <a:t>remparts</a:t>
            </a:r>
            <a:r>
              <a:rPr lang="hu-HU" dirty="0" smtClean="0"/>
              <a:t> shielded the city.</a:t>
            </a:r>
            <a:endParaRPr lang="en-US" dirty="0"/>
          </a:p>
        </p:txBody>
      </p:sp>
    </p:spTree>
    <p:extLst>
      <p:ext uri="{BB962C8B-B14F-4D97-AF65-F5344CB8AC3E}">
        <p14:creationId xmlns:p14="http://schemas.microsoft.com/office/powerpoint/2010/main" val="4020452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éptalálat a következőre: „Philip the G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0"/>
            <a:ext cx="4333875" cy="6191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33749" y="1084217"/>
            <a:ext cx="4702628" cy="3970318"/>
          </a:xfrm>
          <a:prstGeom prst="rect">
            <a:avLst/>
          </a:prstGeom>
          <a:noFill/>
        </p:spPr>
        <p:txBody>
          <a:bodyPr wrap="square" rtlCol="0">
            <a:spAutoFit/>
          </a:bodyPr>
          <a:lstStyle/>
          <a:p>
            <a:pPr marL="285750" indent="-285750">
              <a:buFont typeface="Wingdings" panose="05000000000000000000" pitchFamily="2" charset="2"/>
              <a:buChar char="v"/>
            </a:pPr>
            <a:r>
              <a:rPr lang="hu-HU" dirty="0" smtClean="0"/>
              <a:t>The city did not succumb to a siege, until in 1443 Philip the Good seized it by surprise.</a:t>
            </a:r>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a:t>It was integrated into the territory of the Netherlands and drawn with them into the duel which the Valois-Bourbons and the </a:t>
            </a:r>
            <a:r>
              <a:rPr lang="en-US" dirty="0" smtClean="0"/>
              <a:t>Habsburgs</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smtClean="0"/>
              <a:t>In </a:t>
            </a:r>
            <a:r>
              <a:rPr lang="en-US" dirty="0"/>
              <a:t>the strife which took place between Francis I and Charles V, the city changed hands four times before finally resting in those of the Habsburgs.</a:t>
            </a:r>
            <a:endParaRPr lang="en-US" dirty="0"/>
          </a:p>
        </p:txBody>
      </p:sp>
    </p:spTree>
    <p:extLst>
      <p:ext uri="{BB962C8B-B14F-4D97-AF65-F5344CB8AC3E}">
        <p14:creationId xmlns:p14="http://schemas.microsoft.com/office/powerpoint/2010/main" val="1537858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112</TotalTime>
  <Words>877</Words>
  <Application>Microsoft Office PowerPoint</Application>
  <PresentationFormat>Widescreen</PresentationFormat>
  <Paragraphs>100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Century Gothic</vt:lpstr>
      <vt:lpstr>Wingdings</vt:lpstr>
      <vt:lpstr>Wingdings 3</vt:lpstr>
      <vt:lpstr>Wisp</vt:lpstr>
      <vt:lpstr>The city of Luxembourg</vt:lpstr>
      <vt:lpstr>Some general informations</vt:lpstr>
      <vt:lpstr>The Cities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few places that you SHOULD visit</vt:lpstr>
      <vt:lpstr>The Old Quarter of Luxembourg City </vt:lpstr>
      <vt:lpstr>National Museum of History and Art, Luxembourg City </vt:lpstr>
      <vt:lpstr>Upper Sûre Natural Park and Esch-sur-Sûre  </vt:lpstr>
      <vt:lpstr> Notre-Dame Cathedral, Luxembourg City </vt:lpstr>
      <vt:lpstr>Larochette </vt:lpstr>
      <vt:lpstr>And many more !</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city of Luxembourg</dc:title>
  <dc:creator>Noro Trebron</dc:creator>
  <cp:lastModifiedBy>Noro Trebron</cp:lastModifiedBy>
  <cp:revision>13</cp:revision>
  <dcterms:created xsi:type="dcterms:W3CDTF">2020-02-03T06:16:41Z</dcterms:created>
  <dcterms:modified xsi:type="dcterms:W3CDTF">2020-02-03T08:09:10Z</dcterms:modified>
</cp:coreProperties>
</file>