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9" r:id="rId4"/>
    <p:sldId id="260" r:id="rId5"/>
    <p:sldId id="274" r:id="rId6"/>
    <p:sldId id="276" r:id="rId7"/>
    <p:sldId id="277" r:id="rId8"/>
    <p:sldId id="271" r:id="rId9"/>
    <p:sldId id="264" r:id="rId10"/>
    <p:sldId id="278" r:id="rId11"/>
    <p:sldId id="265" r:id="rId12"/>
    <p:sldId id="279" r:id="rId13"/>
    <p:sldId id="280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13EB7-FD2A-4594-8D64-F3B621133C2D}" type="datetimeFigureOut">
              <a:rPr lang="sk-SK" smtClean="0"/>
              <a:t>27. 2. 2020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F7A2-2639-4586-AF8A-EC344B97966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6718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13EB7-FD2A-4594-8D64-F3B621133C2D}" type="datetimeFigureOut">
              <a:rPr lang="sk-SK" smtClean="0"/>
              <a:t>27. 2. 2020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F7A2-2639-4586-AF8A-EC344B97966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88471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13EB7-FD2A-4594-8D64-F3B621133C2D}" type="datetimeFigureOut">
              <a:rPr lang="sk-SK" smtClean="0"/>
              <a:t>27. 2. 2020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F7A2-2639-4586-AF8A-EC344B97966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980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13EB7-FD2A-4594-8D64-F3B621133C2D}" type="datetimeFigureOut">
              <a:rPr lang="sk-SK" smtClean="0"/>
              <a:t>27. 2. 2020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F7A2-2639-4586-AF8A-EC344B97966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96509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13EB7-FD2A-4594-8D64-F3B621133C2D}" type="datetimeFigureOut">
              <a:rPr lang="sk-SK" smtClean="0"/>
              <a:t>27. 2. 2020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F7A2-2639-4586-AF8A-EC344B97966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61564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13EB7-FD2A-4594-8D64-F3B621133C2D}" type="datetimeFigureOut">
              <a:rPr lang="sk-SK" smtClean="0"/>
              <a:t>27. 2. 2020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F7A2-2639-4586-AF8A-EC344B97966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95607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13EB7-FD2A-4594-8D64-F3B621133C2D}" type="datetimeFigureOut">
              <a:rPr lang="sk-SK" smtClean="0"/>
              <a:t>27. 2. 2020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F7A2-2639-4586-AF8A-EC344B97966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65027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13EB7-FD2A-4594-8D64-F3B621133C2D}" type="datetimeFigureOut">
              <a:rPr lang="sk-SK" smtClean="0"/>
              <a:t>27. 2. 2020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F7A2-2639-4586-AF8A-EC344B97966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86249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13EB7-FD2A-4594-8D64-F3B621133C2D}" type="datetimeFigureOut">
              <a:rPr lang="sk-SK" smtClean="0"/>
              <a:t>27. 2. 2020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F7A2-2639-4586-AF8A-EC344B97966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30759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13EB7-FD2A-4594-8D64-F3B621133C2D}" type="datetimeFigureOut">
              <a:rPr lang="sk-SK" smtClean="0"/>
              <a:t>27. 2. 2020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F7A2-2639-4586-AF8A-EC344B97966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81775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13EB7-FD2A-4594-8D64-F3B621133C2D}" type="datetimeFigureOut">
              <a:rPr lang="sk-SK" smtClean="0"/>
              <a:t>27. 2. 2020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F7A2-2639-4586-AF8A-EC344B97966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91898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13EB7-FD2A-4594-8D64-F3B621133C2D}" type="datetimeFigureOut">
              <a:rPr lang="sk-SK" smtClean="0"/>
              <a:t>27. 2. 2020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EF7A2-2639-4586-AF8A-EC344B97966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61898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Luxemburg t</a:t>
            </a:r>
            <a:r>
              <a:rPr lang="hu-HU" dirty="0" err="1" smtClean="0"/>
              <a:t>örténelme</a:t>
            </a:r>
            <a:r>
              <a:rPr lang="hu-HU" dirty="0" smtClean="0"/>
              <a:t> napjainkig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5646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független Luxemburg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8816" cy="4525963"/>
          </a:xfrm>
        </p:spPr>
        <p:txBody>
          <a:bodyPr>
            <a:normAutofit fontScale="70000" lnSpcReduction="20000"/>
          </a:bodyPr>
          <a:lstStyle/>
          <a:p>
            <a:r>
              <a:rPr lang="hu-HU" dirty="0"/>
              <a:t>A luxemburgiak többsége csatlakozott a holland uralom ellen 1830-ban kitörő </a:t>
            </a:r>
            <a:r>
              <a:rPr lang="hu-HU" b="1" dirty="0"/>
              <a:t>belga forradalom</a:t>
            </a:r>
            <a:r>
              <a:rPr lang="hu-HU" dirty="0"/>
              <a:t>hoz. 1830 és 1839 között </a:t>
            </a:r>
            <a:r>
              <a:rPr lang="hu-HU" dirty="0" smtClean="0"/>
              <a:t>az </a:t>
            </a:r>
            <a:r>
              <a:rPr lang="hu-HU" dirty="0"/>
              <a:t>erőd </a:t>
            </a:r>
            <a:r>
              <a:rPr lang="hu-HU" dirty="0" smtClean="0"/>
              <a:t>kivételével </a:t>
            </a:r>
            <a:r>
              <a:rPr lang="hu-HU" dirty="0"/>
              <a:t>a belga állam része volt. </a:t>
            </a:r>
          </a:p>
          <a:p>
            <a:r>
              <a:rPr lang="hu-HU" dirty="0"/>
              <a:t>Az </a:t>
            </a:r>
            <a:r>
              <a:rPr lang="hu-HU" b="1" dirty="0"/>
              <a:t>1839-es londoni szerződés</a:t>
            </a:r>
            <a:r>
              <a:rPr lang="hu-HU" dirty="0"/>
              <a:t> tisztázta a helyzetét: önálló állam lett, amelyet perszonálunió fűzött Hollandiához. </a:t>
            </a:r>
            <a:r>
              <a:rPr lang="hu-HU" dirty="0" smtClean="0"/>
              <a:t>A</a:t>
            </a:r>
            <a:r>
              <a:rPr lang="hu-HU" dirty="0"/>
              <a:t> vallonok lakta nyugati felét Belgiumhoz csatolták.</a:t>
            </a:r>
          </a:p>
          <a:p>
            <a:r>
              <a:rPr lang="sk-SK" dirty="0"/>
              <a:t>1841 </a:t>
            </a:r>
            <a:r>
              <a:rPr lang="sk-SK" dirty="0" err="1"/>
              <a:t>és</a:t>
            </a:r>
            <a:r>
              <a:rPr lang="sk-SK" dirty="0"/>
              <a:t> 1891 </a:t>
            </a:r>
            <a:r>
              <a:rPr lang="sk-SK" dirty="0" err="1"/>
              <a:t>között</a:t>
            </a:r>
            <a:r>
              <a:rPr lang="sk-SK" dirty="0"/>
              <a:t> </a:t>
            </a:r>
            <a:r>
              <a:rPr lang="sk-SK" dirty="0" err="1" smtClean="0"/>
              <a:t>elmaradott</a:t>
            </a:r>
            <a:r>
              <a:rPr lang="sk-SK" dirty="0" smtClean="0"/>
              <a:t> </a:t>
            </a:r>
            <a:r>
              <a:rPr lang="sk-SK" dirty="0" err="1"/>
              <a:t>agrárország</a:t>
            </a:r>
            <a:r>
              <a:rPr lang="sk-SK" dirty="0"/>
              <a:t> </a:t>
            </a:r>
            <a:r>
              <a:rPr lang="sk-SK" dirty="0" smtClean="0"/>
              <a:t>, </a:t>
            </a:r>
            <a:r>
              <a:rPr lang="sk-SK" dirty="0"/>
              <a:t>a </a:t>
            </a:r>
            <a:r>
              <a:rPr lang="sk-SK" dirty="0" err="1"/>
              <a:t>lakosság</a:t>
            </a:r>
            <a:r>
              <a:rPr lang="sk-SK" dirty="0"/>
              <a:t> </a:t>
            </a:r>
            <a:r>
              <a:rPr lang="sk-SK" dirty="0" err="1"/>
              <a:t>egyötöde</a:t>
            </a:r>
            <a:r>
              <a:rPr lang="sk-SK" dirty="0"/>
              <a:t> </a:t>
            </a:r>
            <a:r>
              <a:rPr lang="sk-SK" dirty="0" err="1"/>
              <a:t>kivándorolt</a:t>
            </a:r>
            <a:r>
              <a:rPr lang="sk-SK" dirty="0"/>
              <a:t> </a:t>
            </a:r>
            <a:r>
              <a:rPr lang="sk-SK" dirty="0" err="1" smtClean="0"/>
              <a:t>Amerikába</a:t>
            </a:r>
            <a:r>
              <a:rPr lang="sk-SK" dirty="0"/>
              <a:t>.</a:t>
            </a:r>
          </a:p>
          <a:p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sk-SK"/>
          </a:p>
        </p:txBody>
      </p:sp>
      <p:pic>
        <p:nvPicPr>
          <p:cNvPr id="12290" name="Picture 2" descr="C:\Users\User\Pictures\3orsz\Wappers_belgian_revolu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151" y="2060848"/>
            <a:ext cx="397669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12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22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első világháború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 smtClean="0"/>
              <a:t>Kitörésekor semlegesnek </a:t>
            </a:r>
            <a:r>
              <a:rPr lang="hu-HU" sz="2000" dirty="0"/>
              <a:t>nyilvánította magát, </a:t>
            </a:r>
            <a:r>
              <a:rPr lang="hu-HU" sz="2000" dirty="0" smtClean="0"/>
              <a:t> </a:t>
            </a:r>
            <a:r>
              <a:rPr lang="hu-HU" sz="2000" dirty="0"/>
              <a:t>ennek ellenére a németek ellenállás nélkül megszállták a </a:t>
            </a:r>
            <a:r>
              <a:rPr lang="hu-HU" sz="2000" dirty="0" smtClean="0"/>
              <a:t>hercegséget. A nagyhercegnő és a miniszterelnök tiltakoztak az ország </a:t>
            </a:r>
            <a:r>
              <a:rPr lang="hu-HU" sz="2000" dirty="0" err="1" smtClean="0"/>
              <a:t>szuveneritásának</a:t>
            </a:r>
            <a:r>
              <a:rPr lang="hu-HU" sz="2000" dirty="0" smtClean="0"/>
              <a:t> megsértése miatt, de sokat nem tehettek ellene.</a:t>
            </a:r>
          </a:p>
          <a:p>
            <a:r>
              <a:rPr lang="hu-HU" sz="2000" dirty="0"/>
              <a:t>1918 novemberében a németek </a:t>
            </a:r>
            <a:r>
              <a:rPr lang="hu-HU" sz="2000" dirty="0" smtClean="0"/>
              <a:t>visszavonultak, az </a:t>
            </a:r>
            <a:r>
              <a:rPr lang="hu-HU" sz="2000" dirty="0"/>
              <a:t>országba amerikai és francia csapatok vonultak be. </a:t>
            </a:r>
            <a:endParaRPr lang="hu-HU" sz="2000" dirty="0" smtClean="0"/>
          </a:p>
        </p:txBody>
      </p:sp>
      <p:pic>
        <p:nvPicPr>
          <p:cNvPr id="13314" name="Picture 2" descr="C:\Users\User\Pictures\3orsz\440px-LuxKorps19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29000"/>
            <a:ext cx="4191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User\Pictures\3orsz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57525"/>
            <a:ext cx="2012056" cy="268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23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első világháború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u-HU" sz="2600" dirty="0" smtClean="0"/>
              <a:t>Helyzete bizonytalan</a:t>
            </a:r>
          </a:p>
          <a:p>
            <a:r>
              <a:rPr lang="hu-HU" sz="2600" dirty="0" smtClean="0"/>
              <a:t>Belgium annektálta volna</a:t>
            </a:r>
          </a:p>
          <a:p>
            <a:r>
              <a:rPr lang="hu-HU" sz="2600" dirty="0" smtClean="0"/>
              <a:t> </a:t>
            </a:r>
            <a:r>
              <a:rPr lang="hu-HU" sz="2600" dirty="0"/>
              <a:t>A</a:t>
            </a:r>
            <a:r>
              <a:rPr lang="hu-HU" sz="2600" dirty="0" smtClean="0"/>
              <a:t> </a:t>
            </a:r>
            <a:r>
              <a:rPr lang="hu-HU" sz="2600" dirty="0"/>
              <a:t>francia kormány </a:t>
            </a:r>
            <a:r>
              <a:rPr lang="hu-HU" sz="2600" dirty="0" smtClean="0"/>
              <a:t>nem </a:t>
            </a:r>
            <a:r>
              <a:rPr lang="hu-HU" sz="2600" dirty="0"/>
              <a:t>volt hajlandó tárgyalni a német kollaborációval vádolt nagyhercegnővel.</a:t>
            </a:r>
          </a:p>
          <a:p>
            <a:r>
              <a:rPr lang="hu-HU" sz="2600" dirty="0" smtClean="0"/>
              <a:t>1918/1919 telén </a:t>
            </a:r>
            <a:r>
              <a:rPr lang="hu-HU" sz="2600" dirty="0"/>
              <a:t>két </a:t>
            </a:r>
            <a:r>
              <a:rPr lang="hu-HU" sz="2600" dirty="0" smtClean="0"/>
              <a:t>felkelés </a:t>
            </a:r>
            <a:r>
              <a:rPr lang="hu-HU" sz="2600" dirty="0"/>
              <a:t>és egy </a:t>
            </a:r>
            <a:r>
              <a:rPr lang="hu-HU" sz="2600" dirty="0" smtClean="0"/>
              <a:t>katonai </a:t>
            </a:r>
            <a:r>
              <a:rPr lang="hu-HU" sz="2600" dirty="0"/>
              <a:t>lázadás tört </a:t>
            </a:r>
            <a:r>
              <a:rPr lang="hu-HU" sz="2600" dirty="0" smtClean="0"/>
              <a:t>ki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pic>
        <p:nvPicPr>
          <p:cNvPr id="14339" name="Picture 3" descr="C:\Users\User\Pictures\3orsz\mev-110724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3850434" cy="209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User\Pictures\3orsz\9a6b80a9e38aa944f45b8879d77a9bb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863" y="3341493"/>
            <a:ext cx="385043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45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Két háború között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30824" cy="4525963"/>
          </a:xfrm>
        </p:spPr>
        <p:txBody>
          <a:bodyPr>
            <a:normAutofit fontScale="92500" lnSpcReduction="20000"/>
          </a:bodyPr>
          <a:lstStyle/>
          <a:p>
            <a:r>
              <a:rPr lang="sk-SK" dirty="0" smtClean="0"/>
              <a:t>1921, </a:t>
            </a:r>
            <a:r>
              <a:rPr lang="sk-SK" u="sng" dirty="0" err="1"/>
              <a:t>gazdasági</a:t>
            </a:r>
            <a:r>
              <a:rPr lang="sk-SK" u="sng" dirty="0"/>
              <a:t> </a:t>
            </a:r>
            <a:r>
              <a:rPr lang="sk-SK" u="sng" dirty="0" err="1"/>
              <a:t>unióra</a:t>
            </a:r>
            <a:r>
              <a:rPr lang="sk-SK" u="sng" dirty="0"/>
              <a:t> </a:t>
            </a:r>
            <a:r>
              <a:rPr lang="sk-SK" u="sng" dirty="0" err="1"/>
              <a:t>lépett</a:t>
            </a:r>
            <a:r>
              <a:rPr lang="sk-SK" u="sng" dirty="0"/>
              <a:t> </a:t>
            </a:r>
            <a:r>
              <a:rPr lang="sk-SK" u="sng" dirty="0" err="1"/>
              <a:t>Belgiummal</a:t>
            </a:r>
            <a:r>
              <a:rPr lang="sk-SK" dirty="0"/>
              <a:t>, </a:t>
            </a:r>
            <a:r>
              <a:rPr lang="sk-SK" dirty="0" err="1"/>
              <a:t>viszont</a:t>
            </a:r>
            <a:r>
              <a:rPr lang="sk-SK" dirty="0"/>
              <a:t> </a:t>
            </a:r>
            <a:r>
              <a:rPr lang="sk-SK" dirty="0" err="1" smtClean="0"/>
              <a:t>Németország</a:t>
            </a:r>
            <a:r>
              <a:rPr lang="sk-SK" dirty="0" smtClean="0"/>
              <a:t> </a:t>
            </a:r>
            <a:r>
              <a:rPr lang="sk-SK" dirty="0" err="1"/>
              <a:t>maradt</a:t>
            </a:r>
            <a:r>
              <a:rPr lang="sk-SK" dirty="0"/>
              <a:t> a </a:t>
            </a:r>
            <a:r>
              <a:rPr lang="sk-SK" dirty="0" err="1"/>
              <a:t>legfontosabb</a:t>
            </a:r>
            <a:r>
              <a:rPr lang="sk-SK" dirty="0"/>
              <a:t> </a:t>
            </a:r>
            <a:r>
              <a:rPr lang="sk-SK" dirty="0" err="1"/>
              <a:t>gazdasági</a:t>
            </a:r>
            <a:r>
              <a:rPr lang="sk-SK" dirty="0"/>
              <a:t> </a:t>
            </a:r>
            <a:r>
              <a:rPr lang="sk-SK" dirty="0" err="1"/>
              <a:t>partnere</a:t>
            </a:r>
            <a:endParaRPr lang="sk-SK" dirty="0"/>
          </a:p>
          <a:p>
            <a:r>
              <a:rPr lang="hu-HU" dirty="0"/>
              <a:t>Bevezették a </a:t>
            </a:r>
            <a:r>
              <a:rPr lang="hu-HU" u="sng" dirty="0"/>
              <a:t>nőket is érintő általános választójog</a:t>
            </a:r>
            <a:r>
              <a:rPr lang="hu-HU" dirty="0"/>
              <a:t>ot</a:t>
            </a:r>
          </a:p>
          <a:p>
            <a:r>
              <a:rPr lang="hu-HU" dirty="0"/>
              <a:t>Külpolitikai </a:t>
            </a:r>
            <a:r>
              <a:rPr lang="hu-HU" dirty="0" smtClean="0"/>
              <a:t>téren hangsúlyozta szuverenitását</a:t>
            </a:r>
          </a:p>
          <a:p>
            <a:r>
              <a:rPr lang="hu-HU" dirty="0" smtClean="0"/>
              <a:t>Aktívan </a:t>
            </a:r>
            <a:r>
              <a:rPr lang="hu-HU" dirty="0"/>
              <a:t>részt vett a nemzetközi szervezetek </a:t>
            </a:r>
            <a:r>
              <a:rPr lang="hu-HU" dirty="0" smtClean="0"/>
              <a:t>működésében, </a:t>
            </a:r>
            <a:r>
              <a:rPr lang="hu-HU" dirty="0"/>
              <a:t>1920-ban belépett a </a:t>
            </a:r>
            <a:r>
              <a:rPr lang="hu-HU" dirty="0" smtClean="0"/>
              <a:t>Népszövetségbe</a:t>
            </a:r>
            <a:endParaRPr lang="hu-HU" dirty="0"/>
          </a:p>
          <a:p>
            <a:endParaRPr lang="sk-SK" dirty="0"/>
          </a:p>
          <a:p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sk-SK" dirty="0"/>
          </a:p>
        </p:txBody>
      </p:sp>
      <p:pic>
        <p:nvPicPr>
          <p:cNvPr id="16386" name="Picture 2" descr="C:\Users\User\Pictures\3orsz\200px-Flag_of_the_League_of_Nations_(1939–1941)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60848"/>
            <a:ext cx="3960440" cy="295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14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második világháború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 smtClean="0"/>
              <a:t>1939</a:t>
            </a:r>
            <a:r>
              <a:rPr lang="hu-HU" sz="2000" dirty="0"/>
              <a:t>. </a:t>
            </a:r>
            <a:r>
              <a:rPr lang="hu-HU" sz="2000" dirty="0" smtClean="0"/>
              <a:t>szeptemberében Luxemburg </a:t>
            </a:r>
            <a:r>
              <a:rPr lang="hu-HU" sz="2000" dirty="0"/>
              <a:t>kinyilvánította </a:t>
            </a:r>
            <a:r>
              <a:rPr lang="hu-HU" sz="2000" dirty="0" smtClean="0"/>
              <a:t>semlegességét</a:t>
            </a:r>
            <a:r>
              <a:rPr lang="hu-HU" sz="2000" dirty="0"/>
              <a:t> </a:t>
            </a:r>
            <a:endParaRPr lang="hu-HU" sz="2000" dirty="0" smtClean="0"/>
          </a:p>
          <a:p>
            <a:r>
              <a:rPr lang="hu-HU" sz="2000" dirty="0" smtClean="0"/>
              <a:t>1940</a:t>
            </a:r>
            <a:r>
              <a:rPr lang="hu-HU" sz="2000" dirty="0"/>
              <a:t>. május 10-én, a Franciaország és Belgium elleni támadás keretein belül a </a:t>
            </a:r>
            <a:r>
              <a:rPr lang="hu-HU" sz="2000" u="sng" dirty="0"/>
              <a:t>német hadsereg megszállta az országot</a:t>
            </a:r>
            <a:r>
              <a:rPr lang="hu-HU" sz="2000" dirty="0"/>
              <a:t>. </a:t>
            </a:r>
            <a:endParaRPr lang="hu-HU" sz="2000" dirty="0" smtClean="0"/>
          </a:p>
          <a:p>
            <a:r>
              <a:rPr lang="hu-HU" sz="2000" dirty="0" smtClean="0"/>
              <a:t>Számottevő </a:t>
            </a:r>
            <a:r>
              <a:rPr lang="hu-HU" sz="2000" dirty="0"/>
              <a:t>ellenállás nem </a:t>
            </a:r>
            <a:r>
              <a:rPr lang="hu-HU" sz="2000" dirty="0" smtClean="0"/>
              <a:t>volt, </a:t>
            </a:r>
            <a:r>
              <a:rPr lang="hu-HU" sz="2000" dirty="0"/>
              <a:t>néhány hidat felrobbantottak és aknákat helyeztek </a:t>
            </a:r>
            <a:r>
              <a:rPr lang="hu-HU" sz="2000" dirty="0" smtClean="0"/>
              <a:t>ki.</a:t>
            </a:r>
          </a:p>
          <a:p>
            <a:r>
              <a:rPr lang="sk-SK" sz="2000" dirty="0"/>
              <a:t>A </a:t>
            </a:r>
            <a:r>
              <a:rPr lang="sk-SK" sz="2000" dirty="0" err="1"/>
              <a:t>nagyhercegi</a:t>
            </a:r>
            <a:r>
              <a:rPr lang="sk-SK" sz="2000" dirty="0"/>
              <a:t> </a:t>
            </a:r>
            <a:r>
              <a:rPr lang="sk-SK" sz="2000" dirty="0" err="1"/>
              <a:t>család</a:t>
            </a:r>
            <a:r>
              <a:rPr lang="sk-SK" sz="2000" dirty="0"/>
              <a:t> </a:t>
            </a:r>
            <a:r>
              <a:rPr lang="sk-SK" sz="2000" dirty="0" err="1"/>
              <a:t>Franciaországon</a:t>
            </a:r>
            <a:r>
              <a:rPr lang="sk-SK" sz="2000" dirty="0"/>
              <a:t> </a:t>
            </a:r>
            <a:r>
              <a:rPr lang="sk-SK" sz="2000" dirty="0" err="1"/>
              <a:t>és</a:t>
            </a:r>
            <a:r>
              <a:rPr lang="sk-SK" sz="2000" dirty="0"/>
              <a:t> </a:t>
            </a:r>
            <a:r>
              <a:rPr lang="sk-SK" sz="2000" dirty="0" err="1"/>
              <a:t>Portugálián</a:t>
            </a:r>
            <a:r>
              <a:rPr lang="sk-SK" sz="2000" dirty="0"/>
              <a:t> </a:t>
            </a:r>
            <a:r>
              <a:rPr lang="sk-SK" sz="2000" dirty="0" err="1"/>
              <a:t>keresztül</a:t>
            </a:r>
            <a:r>
              <a:rPr lang="sk-SK" sz="2000" dirty="0"/>
              <a:t> </a:t>
            </a:r>
            <a:r>
              <a:rPr lang="sk-SK" sz="2000" dirty="0" err="1"/>
              <a:t>az</a:t>
            </a:r>
            <a:r>
              <a:rPr lang="sk-SK" sz="2000" dirty="0"/>
              <a:t> </a:t>
            </a:r>
            <a:r>
              <a:rPr lang="sk-SK" sz="2000" dirty="0" err="1"/>
              <a:t>Egyesült</a:t>
            </a:r>
            <a:r>
              <a:rPr lang="sk-SK" sz="2000" dirty="0"/>
              <a:t> </a:t>
            </a:r>
            <a:r>
              <a:rPr lang="sk-SK" sz="2000" dirty="0" err="1"/>
              <a:t>Államokba</a:t>
            </a:r>
            <a:r>
              <a:rPr lang="sk-SK" sz="2000" dirty="0"/>
              <a:t> </a:t>
            </a:r>
            <a:r>
              <a:rPr lang="sk-SK" sz="2000" dirty="0" err="1" smtClean="0"/>
              <a:t>menekült</a:t>
            </a:r>
            <a:r>
              <a:rPr lang="sk-SK" sz="2000" dirty="0"/>
              <a:t>.</a:t>
            </a:r>
            <a:endParaRPr lang="sk-SK" sz="2000" dirty="0" smtClean="0"/>
          </a:p>
          <a:p>
            <a:r>
              <a:rPr lang="sk-SK" sz="2000" dirty="0" smtClean="0"/>
              <a:t>1942 </a:t>
            </a:r>
            <a:r>
              <a:rPr lang="sk-SK" sz="2000" dirty="0" err="1"/>
              <a:t>augusztusáig</a:t>
            </a:r>
            <a:r>
              <a:rPr lang="sk-SK" sz="2000" dirty="0"/>
              <a:t> </a:t>
            </a:r>
            <a:r>
              <a:rPr lang="sk-SK" sz="2000" dirty="0" err="1"/>
              <a:t>maradt</a:t>
            </a:r>
            <a:r>
              <a:rPr lang="sk-SK" sz="2000" dirty="0"/>
              <a:t> </a:t>
            </a:r>
            <a:r>
              <a:rPr lang="sk-SK" sz="2000" dirty="0" err="1"/>
              <a:t>megszállt</a:t>
            </a:r>
            <a:r>
              <a:rPr lang="sk-SK" sz="2000" dirty="0"/>
              <a:t> </a:t>
            </a:r>
            <a:r>
              <a:rPr lang="sk-SK" sz="2000" dirty="0" err="1"/>
              <a:t>státuszban</a:t>
            </a:r>
            <a:r>
              <a:rPr lang="sk-SK" sz="2000" dirty="0"/>
              <a:t>, </a:t>
            </a:r>
            <a:r>
              <a:rPr lang="sk-SK" sz="2000" dirty="0" err="1" smtClean="0"/>
              <a:t>ekkor</a:t>
            </a:r>
            <a:r>
              <a:rPr lang="sk-SK" sz="2000" dirty="0" smtClean="0"/>
              <a:t> </a:t>
            </a:r>
            <a:r>
              <a:rPr lang="sk-SK" sz="2000" dirty="0" err="1"/>
              <a:t>Németország</a:t>
            </a:r>
            <a:r>
              <a:rPr lang="sk-SK" sz="2000" dirty="0"/>
              <a:t> </a:t>
            </a:r>
            <a:r>
              <a:rPr lang="sk-SK" sz="2000" dirty="0" err="1" smtClean="0"/>
              <a:t>annektálta</a:t>
            </a:r>
            <a:r>
              <a:rPr lang="sk-SK" sz="2000" dirty="0" smtClean="0"/>
              <a:t>. </a:t>
            </a:r>
            <a:r>
              <a:rPr lang="sk-SK" sz="2000" dirty="0"/>
              <a:t>A </a:t>
            </a:r>
            <a:r>
              <a:rPr lang="sk-SK" sz="2000" dirty="0" err="1"/>
              <a:t>luxemburgiakat</a:t>
            </a:r>
            <a:r>
              <a:rPr lang="sk-SK" sz="2000" dirty="0"/>
              <a:t> </a:t>
            </a:r>
            <a:r>
              <a:rPr lang="sk-SK" sz="2000" dirty="0" err="1"/>
              <a:t>mint</a:t>
            </a:r>
            <a:r>
              <a:rPr lang="sk-SK" sz="2000" dirty="0"/>
              <a:t> </a:t>
            </a:r>
            <a:r>
              <a:rPr lang="sk-SK" sz="2000" dirty="0" err="1"/>
              <a:t>német</a:t>
            </a:r>
            <a:r>
              <a:rPr lang="sk-SK" sz="2000" dirty="0"/>
              <a:t> </a:t>
            </a:r>
            <a:r>
              <a:rPr lang="sk-SK" sz="2000" dirty="0" err="1"/>
              <a:t>állampolgárokat</a:t>
            </a:r>
            <a:r>
              <a:rPr lang="sk-SK" sz="2000" dirty="0"/>
              <a:t> </a:t>
            </a:r>
            <a:r>
              <a:rPr lang="sk-SK" sz="2000" dirty="0" err="1"/>
              <a:t>behívták</a:t>
            </a:r>
            <a:r>
              <a:rPr lang="sk-SK" sz="2000" dirty="0"/>
              <a:t> </a:t>
            </a:r>
            <a:r>
              <a:rPr lang="sk-SK" sz="2000" dirty="0" err="1"/>
              <a:t>katonai</a:t>
            </a:r>
            <a:r>
              <a:rPr lang="sk-SK" sz="2000" dirty="0"/>
              <a:t> </a:t>
            </a:r>
            <a:r>
              <a:rPr lang="sk-SK" sz="2000" dirty="0" err="1"/>
              <a:t>szolgálatra</a:t>
            </a:r>
            <a:r>
              <a:rPr lang="sk-SK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844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második világháború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 smtClean="0"/>
              <a:t>Passzív </a:t>
            </a:r>
            <a:r>
              <a:rPr lang="hu-HU" sz="2000" dirty="0"/>
              <a:t>ellenállással válaszoltak a megszállásra, az ún. </a:t>
            </a:r>
            <a:r>
              <a:rPr lang="hu-HU" sz="2000" b="1" dirty="0"/>
              <a:t>"</a:t>
            </a:r>
            <a:r>
              <a:rPr lang="hu-HU" sz="2000" b="1" dirty="0" err="1"/>
              <a:t>kitűzőháború</a:t>
            </a:r>
            <a:r>
              <a:rPr lang="hu-HU" sz="2000" b="1" dirty="0"/>
              <a:t>" </a:t>
            </a:r>
            <a:r>
              <a:rPr lang="hu-HU" sz="2000" dirty="0"/>
              <a:t>során </a:t>
            </a:r>
            <a:endParaRPr lang="hu-HU" sz="2000" dirty="0" smtClean="0"/>
          </a:p>
          <a:p>
            <a:r>
              <a:rPr lang="hu-HU" sz="2000" u="sng" dirty="0" smtClean="0"/>
              <a:t>A </a:t>
            </a:r>
            <a:r>
              <a:rPr lang="hu-HU" sz="2000" u="sng" dirty="0"/>
              <a:t>francia beszédet betiltották</a:t>
            </a:r>
            <a:r>
              <a:rPr lang="hu-HU" sz="2000" dirty="0"/>
              <a:t>, beszédükbe visszatért az addig kiszorulóban lévő helyi dialektus, amelyből a háború után írott nyelv lett</a:t>
            </a:r>
            <a:endParaRPr lang="sk-SK" sz="2000" dirty="0"/>
          </a:p>
          <a:p>
            <a:r>
              <a:rPr lang="sk-SK" sz="2000" dirty="0" err="1" smtClean="0"/>
              <a:t>Luxemburgot</a:t>
            </a:r>
            <a:r>
              <a:rPr lang="sk-SK" sz="2000" dirty="0" smtClean="0"/>
              <a:t> </a:t>
            </a:r>
            <a:r>
              <a:rPr lang="sk-SK" sz="2000" dirty="0" err="1"/>
              <a:t>az</a:t>
            </a:r>
            <a:r>
              <a:rPr lang="sk-SK" sz="2000" dirty="0"/>
              <a:t> </a:t>
            </a:r>
            <a:r>
              <a:rPr lang="sk-SK" sz="2000" dirty="0" err="1"/>
              <a:t>amerikaik</a:t>
            </a:r>
            <a:r>
              <a:rPr lang="sk-SK" sz="2000" dirty="0"/>
              <a:t> </a:t>
            </a:r>
            <a:r>
              <a:rPr lang="sk-SK" sz="2000" dirty="0" err="1"/>
              <a:t>szabadították</a:t>
            </a:r>
            <a:r>
              <a:rPr lang="sk-SK" sz="2000" dirty="0"/>
              <a:t> </a:t>
            </a:r>
            <a:r>
              <a:rPr lang="sk-SK" sz="2000" dirty="0" err="1"/>
              <a:t>fel</a:t>
            </a:r>
            <a:r>
              <a:rPr lang="sk-SK" sz="2000" dirty="0"/>
              <a:t> 1944 </a:t>
            </a:r>
            <a:r>
              <a:rPr lang="sk-SK" sz="2000" dirty="0" err="1" smtClean="0"/>
              <a:t>szeptemberében</a:t>
            </a:r>
            <a:endParaRPr lang="sk-SK" sz="2000" dirty="0" smtClean="0"/>
          </a:p>
          <a:p>
            <a:r>
              <a:rPr lang="hu-HU" sz="2000" dirty="0" smtClean="0"/>
              <a:t>1944/1945 telén a </a:t>
            </a:r>
            <a:r>
              <a:rPr lang="hu-HU" sz="2000" u="sng" dirty="0"/>
              <a:t>német parancsnokság </a:t>
            </a:r>
            <a:r>
              <a:rPr lang="hu-HU" sz="2000" dirty="0"/>
              <a:t>az eredetileg London lövetésére tervezett </a:t>
            </a:r>
            <a:r>
              <a:rPr lang="hu-HU" sz="2000" b="1" dirty="0" smtClean="0"/>
              <a:t>V3 szuperágyúkkal</a:t>
            </a:r>
            <a:r>
              <a:rPr lang="hu-HU" sz="2000" dirty="0"/>
              <a:t> </a:t>
            </a:r>
            <a:r>
              <a:rPr lang="hu-HU" sz="2000" dirty="0" smtClean="0"/>
              <a:t>lövette. </a:t>
            </a:r>
            <a:r>
              <a:rPr lang="hu-HU" sz="2000" dirty="0"/>
              <a:t>Két ágyú összesen 183 lövedéket lőtt ki, </a:t>
            </a:r>
            <a:r>
              <a:rPr lang="hu-HU" sz="2000" dirty="0" smtClean="0"/>
              <a:t>ebből 44 </a:t>
            </a:r>
            <a:r>
              <a:rPr lang="hu-HU" sz="2000" dirty="0"/>
              <a:t>találta el a várost</a:t>
            </a:r>
            <a:endParaRPr lang="sk-SK" sz="2000" dirty="0"/>
          </a:p>
        </p:txBody>
      </p:sp>
      <p:pic>
        <p:nvPicPr>
          <p:cNvPr id="17410" name="Picture 2" descr="C:\Users\User\Pictures\3orsz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4293096"/>
            <a:ext cx="4187095" cy="223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User\Pictures\3orsz\v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03251"/>
            <a:ext cx="1944216" cy="252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91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>
            <a:normAutofit/>
          </a:bodyPr>
          <a:lstStyle/>
          <a:p>
            <a:r>
              <a:rPr lang="sk-SK" sz="2000" dirty="0"/>
              <a:t>A </a:t>
            </a:r>
            <a:r>
              <a:rPr lang="sk-SK" sz="2000" dirty="0" err="1"/>
              <a:t>háború</a:t>
            </a:r>
            <a:r>
              <a:rPr lang="sk-SK" sz="2000" dirty="0"/>
              <a:t> </a:t>
            </a:r>
            <a:r>
              <a:rPr lang="sk-SK" sz="2000" dirty="0" err="1"/>
              <a:t>után</a:t>
            </a:r>
            <a:r>
              <a:rPr lang="sk-SK" sz="2000" dirty="0"/>
              <a:t> </a:t>
            </a:r>
            <a:r>
              <a:rPr lang="sk-SK" sz="2000" dirty="0" err="1" smtClean="0"/>
              <a:t>felhagyott</a:t>
            </a:r>
            <a:r>
              <a:rPr lang="sk-SK" sz="2000" dirty="0" smtClean="0"/>
              <a:t> </a:t>
            </a:r>
            <a:r>
              <a:rPr lang="sk-SK" sz="2000" dirty="0" err="1"/>
              <a:t>semlegességi</a:t>
            </a:r>
            <a:r>
              <a:rPr lang="sk-SK" sz="2000" dirty="0"/>
              <a:t> </a:t>
            </a:r>
            <a:r>
              <a:rPr lang="sk-SK" sz="2000" dirty="0" err="1"/>
              <a:t>politikájával</a:t>
            </a:r>
            <a:r>
              <a:rPr lang="sk-SK" sz="2000" dirty="0"/>
              <a:t> </a:t>
            </a:r>
            <a:r>
              <a:rPr lang="sk-SK" sz="2000" dirty="0" err="1"/>
              <a:t>és</a:t>
            </a:r>
            <a:r>
              <a:rPr lang="sk-SK" sz="2000" dirty="0"/>
              <a:t> </a:t>
            </a:r>
            <a:r>
              <a:rPr lang="sk-SK" sz="2000" dirty="0" err="1"/>
              <a:t>alapító</a:t>
            </a:r>
            <a:r>
              <a:rPr lang="sk-SK" sz="2000" dirty="0"/>
              <a:t> </a:t>
            </a:r>
            <a:r>
              <a:rPr lang="sk-SK" sz="2000" dirty="0" err="1"/>
              <a:t>tagjává</a:t>
            </a:r>
            <a:r>
              <a:rPr lang="sk-SK" sz="2000" dirty="0"/>
              <a:t> </a:t>
            </a:r>
            <a:r>
              <a:rPr lang="sk-SK" sz="2000" dirty="0" err="1"/>
              <a:t>vált</a:t>
            </a:r>
            <a:r>
              <a:rPr lang="sk-SK" sz="2000" dirty="0"/>
              <a:t> </a:t>
            </a:r>
            <a:r>
              <a:rPr lang="sk-SK" sz="2000" dirty="0" err="1"/>
              <a:t>az</a:t>
            </a:r>
            <a:r>
              <a:rPr lang="sk-SK" sz="2000" dirty="0"/>
              <a:t> </a:t>
            </a:r>
            <a:r>
              <a:rPr lang="sk-SK" sz="2000" b="1" dirty="0" err="1" smtClean="0"/>
              <a:t>ENSZ</a:t>
            </a:r>
            <a:r>
              <a:rPr lang="sk-SK" sz="2000" dirty="0" err="1" smtClean="0"/>
              <a:t>-nek</a:t>
            </a:r>
            <a:r>
              <a:rPr lang="sk-SK" sz="2000" dirty="0" smtClean="0"/>
              <a:t> </a:t>
            </a:r>
            <a:r>
              <a:rPr lang="sk-SK" sz="2000" dirty="0" err="1"/>
              <a:t>és</a:t>
            </a:r>
            <a:r>
              <a:rPr lang="sk-SK" sz="2000" dirty="0"/>
              <a:t> a </a:t>
            </a:r>
            <a:r>
              <a:rPr lang="sk-SK" sz="2000" b="1" dirty="0" err="1" smtClean="0"/>
              <a:t>NATO</a:t>
            </a:r>
            <a:r>
              <a:rPr lang="sk-SK" sz="2000" dirty="0" err="1" smtClean="0"/>
              <a:t>-nak</a:t>
            </a:r>
            <a:endParaRPr lang="sk-SK" sz="2000" dirty="0" smtClean="0"/>
          </a:p>
          <a:p>
            <a:r>
              <a:rPr lang="sk-SK" sz="2000" dirty="0" smtClean="0"/>
              <a:t>1948, </a:t>
            </a:r>
            <a:r>
              <a:rPr lang="sk-SK" sz="2000" dirty="0" err="1"/>
              <a:t>Belgiummal</a:t>
            </a:r>
            <a:r>
              <a:rPr lang="sk-SK" sz="2000" dirty="0"/>
              <a:t> </a:t>
            </a:r>
            <a:r>
              <a:rPr lang="sk-SK" sz="2000" dirty="0" err="1"/>
              <a:t>és</a:t>
            </a:r>
            <a:r>
              <a:rPr lang="sk-SK" sz="2000" dirty="0"/>
              <a:t> </a:t>
            </a:r>
            <a:r>
              <a:rPr lang="sk-SK" sz="2000" dirty="0" err="1"/>
              <a:t>Hollandiával</a:t>
            </a:r>
            <a:r>
              <a:rPr lang="sk-SK" sz="2000" dirty="0"/>
              <a:t> </a:t>
            </a:r>
            <a:r>
              <a:rPr lang="sk-SK" sz="2000" dirty="0" err="1"/>
              <a:t>közösen</a:t>
            </a:r>
            <a:r>
              <a:rPr lang="sk-SK" sz="2000" dirty="0"/>
              <a:t> </a:t>
            </a:r>
            <a:r>
              <a:rPr lang="sk-SK" sz="2000" dirty="0" err="1"/>
              <a:t>létrehozta</a:t>
            </a:r>
            <a:r>
              <a:rPr lang="sk-SK" sz="2000" dirty="0"/>
              <a:t> a </a:t>
            </a:r>
            <a:r>
              <a:rPr lang="sk-SK" sz="2000" dirty="0" smtClean="0"/>
              <a:t>Benelux</a:t>
            </a:r>
            <a:r>
              <a:rPr lang="sk-SK" sz="2000" dirty="0"/>
              <a:t> </a:t>
            </a:r>
            <a:r>
              <a:rPr lang="sk-SK" sz="2000" dirty="0" err="1" smtClean="0"/>
              <a:t>vámuniót</a:t>
            </a:r>
            <a:endParaRPr lang="sk-SK" sz="2000" dirty="0" smtClean="0"/>
          </a:p>
          <a:p>
            <a:r>
              <a:rPr lang="sk-SK" sz="2000" dirty="0" smtClean="0"/>
              <a:t>1999-ben </a:t>
            </a:r>
            <a:r>
              <a:rPr lang="sk-SK" sz="2000" dirty="0" err="1"/>
              <a:t>csatlakozott</a:t>
            </a:r>
            <a:r>
              <a:rPr lang="sk-SK" sz="2000" dirty="0"/>
              <a:t> </a:t>
            </a:r>
            <a:r>
              <a:rPr lang="sk-SK" sz="2000" dirty="0" err="1"/>
              <a:t>az</a:t>
            </a:r>
            <a:r>
              <a:rPr lang="sk-SK" sz="2000" dirty="0"/>
              <a:t> </a:t>
            </a:r>
            <a:r>
              <a:rPr lang="sk-SK" sz="2000" dirty="0" err="1" smtClean="0"/>
              <a:t>euróövezethez</a:t>
            </a:r>
            <a:endParaRPr lang="sk-SK" sz="2000" dirty="0" smtClean="0"/>
          </a:p>
          <a:p>
            <a:endParaRPr lang="sk-SK" sz="2000" dirty="0"/>
          </a:p>
        </p:txBody>
      </p:sp>
      <p:pic>
        <p:nvPicPr>
          <p:cNvPr id="18434" name="Picture 2" descr="C:\Users\User\Pictures\3orsz\letölté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46901"/>
            <a:ext cx="3658834" cy="248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User\Pictures\3orsz\ensz-kozgyules-a-sziriai-valsaggal-foglalkoztak-fokent-a-vilag-vezetoi-osszefoglalo_111393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950" y="4785161"/>
            <a:ext cx="2263938" cy="176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C:\Users\User\Pictures\3orsz\1200px-Flag_of_NATO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24744"/>
            <a:ext cx="3672408" cy="261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99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26" name="Picture 2" descr="C:\Users\User\Pictures\3orsz\1204943386131ba00cad84e9623e599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352928" cy="687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54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Őstörténet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dirty="0" smtClean="0"/>
              <a:t>Leletek </a:t>
            </a:r>
            <a:r>
              <a:rPr lang="hu-HU" dirty="0"/>
              <a:t>35 ezer évvel </a:t>
            </a:r>
            <a:r>
              <a:rPr lang="hu-HU" dirty="0" err="1" smtClean="0"/>
              <a:t>ezelőttről</a:t>
            </a:r>
            <a:r>
              <a:rPr lang="hu-HU" dirty="0" smtClean="0"/>
              <a:t>, </a:t>
            </a:r>
            <a:r>
              <a:rPr lang="hu-HU" dirty="0"/>
              <a:t>díszített csontok ebből az időből</a:t>
            </a:r>
          </a:p>
          <a:p>
            <a:r>
              <a:rPr lang="hu-HU" dirty="0"/>
              <a:t>Neolitikus korszak, i. e. 5000: házak és cserépedények </a:t>
            </a:r>
            <a:r>
              <a:rPr lang="hu-HU" dirty="0" smtClean="0"/>
              <a:t>maradványai</a:t>
            </a:r>
          </a:p>
          <a:p>
            <a:r>
              <a:rPr lang="hu-HU" dirty="0" smtClean="0"/>
              <a:t>A </a:t>
            </a:r>
            <a:r>
              <a:rPr lang="hu-HU" dirty="0"/>
              <a:t>házak váza gerendákból készült, a falak sárral bevont vesszőfonatból, a tető pedig </a:t>
            </a:r>
            <a:r>
              <a:rPr lang="hu-HU" dirty="0" smtClean="0"/>
              <a:t>nádból/szalmából </a:t>
            </a:r>
            <a:r>
              <a:rPr lang="hu-HU" dirty="0"/>
              <a:t>készült</a:t>
            </a:r>
          </a:p>
          <a:p>
            <a:r>
              <a:rPr lang="hu-HU" dirty="0"/>
              <a:t>Bronzkor, i.e. 13. és 8. </a:t>
            </a:r>
            <a:r>
              <a:rPr lang="hu-HU" dirty="0" smtClean="0"/>
              <a:t>sz. között</a:t>
            </a:r>
            <a:r>
              <a:rPr lang="hu-HU" dirty="0"/>
              <a:t>: településmaradványok, cserépedények, kések, ékszerek</a:t>
            </a:r>
          </a:p>
          <a:p>
            <a:r>
              <a:rPr lang="sk-SK" dirty="0" err="1"/>
              <a:t>Vaskor</a:t>
            </a:r>
            <a:r>
              <a:rPr lang="sk-SK" dirty="0"/>
              <a:t>, </a:t>
            </a:r>
            <a:r>
              <a:rPr lang="sk-SK" dirty="0" err="1"/>
              <a:t>i.e</a:t>
            </a:r>
            <a:r>
              <a:rPr lang="sk-SK" dirty="0"/>
              <a:t>. </a:t>
            </a:r>
            <a:r>
              <a:rPr lang="sk-SK" dirty="0" smtClean="0"/>
              <a:t>600 - </a:t>
            </a:r>
            <a:r>
              <a:rPr lang="sk-SK" dirty="0" err="1" smtClean="0"/>
              <a:t>i.sz</a:t>
            </a:r>
            <a:r>
              <a:rPr lang="sk-SK" dirty="0" smtClean="0"/>
              <a:t>. 100: </a:t>
            </a:r>
            <a:r>
              <a:rPr lang="sk-SK" dirty="0" err="1" smtClean="0"/>
              <a:t>kelták</a:t>
            </a:r>
            <a:r>
              <a:rPr lang="sk-SK" dirty="0"/>
              <a:t> </a:t>
            </a:r>
            <a:r>
              <a:rPr lang="sk-SK" dirty="0" err="1"/>
              <a:t>lakták</a:t>
            </a:r>
            <a:r>
              <a:rPr lang="sk-SK" dirty="0"/>
              <a:t> a </a:t>
            </a:r>
            <a:r>
              <a:rPr lang="sk-SK" dirty="0" err="1"/>
              <a:t>vidéket</a:t>
            </a:r>
            <a:endParaRPr lang="sk-SK" dirty="0"/>
          </a:p>
          <a:p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sk-SK" dirty="0"/>
          </a:p>
        </p:txBody>
      </p:sp>
      <p:pic>
        <p:nvPicPr>
          <p:cNvPr id="1026" name="Picture 2" descr="C:\Users\User\Pictures\3orsz\kyxWw-miL8SoA2kfJQz77vI2orEu3v6DpblPPjgtPYgZy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872459"/>
            <a:ext cx="3939563" cy="250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Pictures\3orsz\letölté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17886"/>
            <a:ext cx="3939563" cy="234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00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Ókor és kora középkor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/>
              <a:t>A </a:t>
            </a:r>
            <a:r>
              <a:rPr lang="hu-HU" sz="2000" b="1" dirty="0" smtClean="0"/>
              <a:t>Julius Caesar</a:t>
            </a:r>
            <a:r>
              <a:rPr lang="hu-HU" sz="2000" dirty="0"/>
              <a:t> vezette rómaiak i.e. 53-ban foglalták el a </a:t>
            </a:r>
            <a:r>
              <a:rPr lang="hu-HU" sz="2000" dirty="0" smtClean="0"/>
              <a:t>régiót</a:t>
            </a:r>
          </a:p>
          <a:p>
            <a:r>
              <a:rPr lang="hu-HU" sz="2000" dirty="0" smtClean="0"/>
              <a:t>Első </a:t>
            </a:r>
            <a:r>
              <a:rPr lang="hu-HU" sz="2000" dirty="0"/>
              <a:t>írott </a:t>
            </a:r>
            <a:r>
              <a:rPr lang="hu-HU" sz="2000" dirty="0" smtClean="0"/>
              <a:t>utalás: Caesar korából,</a:t>
            </a:r>
            <a:r>
              <a:rPr lang="hu-HU" sz="2000" dirty="0"/>
              <a:t> </a:t>
            </a:r>
            <a:r>
              <a:rPr lang="hu-HU" sz="2000" i="1" dirty="0" err="1"/>
              <a:t>Commentarii</a:t>
            </a:r>
            <a:r>
              <a:rPr lang="hu-HU" sz="2000" i="1" dirty="0"/>
              <a:t> de </a:t>
            </a:r>
            <a:r>
              <a:rPr lang="hu-HU" sz="2000" i="1" dirty="0" err="1"/>
              <a:t>Bello</a:t>
            </a:r>
            <a:r>
              <a:rPr lang="hu-HU" sz="2000" i="1" dirty="0"/>
              <a:t> </a:t>
            </a:r>
            <a:r>
              <a:rPr lang="hu-HU" sz="2000" i="1" dirty="0" err="1"/>
              <a:t>Gallico</a:t>
            </a:r>
            <a:r>
              <a:rPr lang="hu-HU" sz="2000" dirty="0"/>
              <a:t> </a:t>
            </a:r>
            <a:endParaRPr lang="hu-HU" sz="2000" dirty="0" smtClean="0"/>
          </a:p>
          <a:p>
            <a:r>
              <a:rPr lang="sk-SK" sz="2000" b="1" dirty="0" err="1" smtClean="0"/>
              <a:t>Domitianus</a:t>
            </a:r>
            <a:r>
              <a:rPr lang="sk-SK" sz="2000" dirty="0"/>
              <a:t> </a:t>
            </a:r>
            <a:r>
              <a:rPr lang="sk-SK" sz="2000" dirty="0" err="1"/>
              <a:t>császár</a:t>
            </a:r>
            <a:r>
              <a:rPr lang="sk-SK" sz="2000" dirty="0"/>
              <a:t> </a:t>
            </a:r>
            <a:r>
              <a:rPr lang="sk-SK" sz="2000" dirty="0" err="1" smtClean="0"/>
              <a:t>korában</a:t>
            </a:r>
            <a:r>
              <a:rPr lang="sk-SK" sz="2000" dirty="0"/>
              <a:t> </a:t>
            </a:r>
            <a:r>
              <a:rPr lang="sk-SK" sz="2000" dirty="0" err="1" smtClean="0"/>
              <a:t>Gallia</a:t>
            </a:r>
            <a:r>
              <a:rPr lang="sk-SK" sz="2000" dirty="0" smtClean="0"/>
              <a:t> </a:t>
            </a:r>
            <a:r>
              <a:rPr lang="sk-SK" sz="2000" dirty="0" err="1" smtClean="0"/>
              <a:t>Belgica</a:t>
            </a:r>
            <a:r>
              <a:rPr lang="sk-SK" sz="2000" dirty="0"/>
              <a:t> </a:t>
            </a:r>
            <a:r>
              <a:rPr lang="sk-SK" sz="2000" dirty="0" err="1"/>
              <a:t>provinciához</a:t>
            </a:r>
            <a:r>
              <a:rPr lang="sk-SK" sz="2000" dirty="0"/>
              <a:t> </a:t>
            </a:r>
            <a:r>
              <a:rPr lang="sk-SK" sz="2000" dirty="0" err="1" smtClean="0"/>
              <a:t>tartozott</a:t>
            </a:r>
            <a:endParaRPr lang="sk-SK" sz="2000" dirty="0" smtClean="0"/>
          </a:p>
          <a:p>
            <a:r>
              <a:rPr lang="sk-SK" sz="2000" dirty="0"/>
              <a:t>4. </a:t>
            </a:r>
            <a:r>
              <a:rPr lang="sk-SK" sz="2000" dirty="0" err="1" smtClean="0"/>
              <a:t>században</a:t>
            </a:r>
            <a:r>
              <a:rPr lang="sk-SK" sz="2000" dirty="0" smtClean="0"/>
              <a:t> </a:t>
            </a:r>
            <a:r>
              <a:rPr lang="sk-SK" sz="2000" dirty="0"/>
              <a:t>a </a:t>
            </a:r>
            <a:r>
              <a:rPr lang="sk-SK" sz="2000" dirty="0" err="1" smtClean="0"/>
              <a:t>frankok</a:t>
            </a:r>
            <a:r>
              <a:rPr lang="sk-SK" sz="2000" dirty="0"/>
              <a:t> </a:t>
            </a:r>
            <a:r>
              <a:rPr lang="sk-SK" sz="2000" dirty="0" err="1"/>
              <a:t>támadásainak</a:t>
            </a:r>
            <a:r>
              <a:rPr lang="sk-SK" sz="2000" dirty="0"/>
              <a:t> </a:t>
            </a:r>
            <a:r>
              <a:rPr lang="sk-SK" sz="2000" dirty="0" err="1" smtClean="0"/>
              <a:t>színtere</a:t>
            </a:r>
            <a:r>
              <a:rPr lang="sk-SK" sz="2000" dirty="0" smtClean="0"/>
              <a:t>, 406-ban </a:t>
            </a:r>
            <a:r>
              <a:rPr lang="sk-SK" sz="2000" dirty="0"/>
              <a:t>a </a:t>
            </a:r>
            <a:r>
              <a:rPr lang="sk-SK" sz="2000" dirty="0" err="1"/>
              <a:t>rómaiak</a:t>
            </a:r>
            <a:r>
              <a:rPr lang="sk-SK" sz="2000" dirty="0"/>
              <a:t> </a:t>
            </a:r>
            <a:r>
              <a:rPr lang="sk-SK" sz="2000" dirty="0" err="1"/>
              <a:t>kiürítették</a:t>
            </a:r>
            <a:r>
              <a:rPr lang="sk-SK" sz="2000" dirty="0"/>
              <a:t> </a:t>
            </a:r>
            <a:r>
              <a:rPr lang="sk-SK" sz="2000" dirty="0" err="1"/>
              <a:t>a</a:t>
            </a:r>
            <a:r>
              <a:rPr lang="sk-SK" sz="2000" dirty="0"/>
              <a:t> </a:t>
            </a:r>
            <a:r>
              <a:rPr lang="sk-SK" sz="2000" dirty="0" err="1" smtClean="0"/>
              <a:t>provinciát</a:t>
            </a:r>
            <a:endParaRPr lang="sk-SK" sz="2000" dirty="0" smtClean="0"/>
          </a:p>
          <a:p>
            <a:r>
              <a:rPr lang="sk-SK" sz="2000" dirty="0" smtClean="0"/>
              <a:t>A </a:t>
            </a:r>
            <a:r>
              <a:rPr lang="sk-SK" sz="2000" dirty="0" err="1" smtClean="0"/>
              <a:t>Karoling</a:t>
            </a:r>
            <a:r>
              <a:rPr lang="sk-SK" sz="2000" dirty="0"/>
              <a:t> </a:t>
            </a:r>
            <a:r>
              <a:rPr lang="sk-SK" sz="2000" dirty="0" err="1"/>
              <a:t>birodalom</a:t>
            </a:r>
            <a:r>
              <a:rPr lang="sk-SK" sz="2000" dirty="0"/>
              <a:t> </a:t>
            </a:r>
            <a:r>
              <a:rPr lang="sk-SK" sz="2000" dirty="0" err="1"/>
              <a:t>részévé</a:t>
            </a:r>
            <a:r>
              <a:rPr lang="sk-SK" sz="2000" dirty="0"/>
              <a:t> </a:t>
            </a:r>
            <a:r>
              <a:rPr lang="sk-SK" sz="2000" dirty="0" err="1" smtClean="0"/>
              <a:t>vált</a:t>
            </a:r>
            <a:endParaRPr lang="sk-SK" sz="2000" dirty="0" smtClean="0"/>
          </a:p>
          <a:p>
            <a:r>
              <a:rPr lang="hu-HU" sz="2000" dirty="0" smtClean="0"/>
              <a:t>843 és 959 között több birodalom is uralkodott a területen </a:t>
            </a:r>
          </a:p>
          <a:p>
            <a:pPr>
              <a:buFont typeface="Wingdings" pitchFamily="2" charset="2"/>
              <a:buChar char="ü"/>
            </a:pPr>
            <a:r>
              <a:rPr lang="hu-HU" sz="2000" dirty="0" smtClean="0"/>
              <a:t>Középső Frank Királyság</a:t>
            </a:r>
          </a:p>
          <a:p>
            <a:pPr>
              <a:buFont typeface="Wingdings" pitchFamily="2" charset="2"/>
              <a:buChar char="ü"/>
            </a:pPr>
            <a:r>
              <a:rPr lang="hu-HU" sz="2000" dirty="0" smtClean="0"/>
              <a:t>Lotaringiai Királyság </a:t>
            </a:r>
          </a:p>
          <a:p>
            <a:pPr>
              <a:buFont typeface="Wingdings" pitchFamily="2" charset="2"/>
              <a:buChar char="ü"/>
            </a:pPr>
            <a:r>
              <a:rPr lang="hu-HU" sz="2000" dirty="0" smtClean="0"/>
              <a:t>NRB, Felső-Lotaringiai Hercegség</a:t>
            </a:r>
            <a:endParaRPr lang="sk-SK" sz="2000" dirty="0"/>
          </a:p>
        </p:txBody>
      </p:sp>
      <p:pic>
        <p:nvPicPr>
          <p:cNvPr id="2050" name="Picture 2" descr="C:\Users\User\Pictures\3orsz\Gaius_Iulius_Caesar_(Vatican_Museum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068960"/>
            <a:ext cx="1872919" cy="339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Pictures\3orsz\Domiti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51497"/>
            <a:ext cx="1681071" cy="241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29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Rot by="120000">
                                      <p:cBhvr>
                                        <p:cTn id="1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Rot by="120000">
                                      <p:cBhvr>
                                        <p:cTn id="22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Rot by="120000">
                                      <p:cBhvr>
                                        <p:cTn id="28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grófság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b="1" dirty="0"/>
              <a:t>963</a:t>
            </a:r>
            <a:r>
              <a:rPr lang="hu-HU" sz="2000" dirty="0"/>
              <a:t>-ban az </a:t>
            </a:r>
            <a:r>
              <a:rPr lang="hu-HU" sz="2000" dirty="0" err="1"/>
              <a:t>Ardennes-Verdun</a:t>
            </a:r>
            <a:r>
              <a:rPr lang="hu-HU" sz="2000" dirty="0"/>
              <a:t> családba tartozó </a:t>
            </a:r>
            <a:r>
              <a:rPr lang="hu-HU" sz="2000" b="1" dirty="0"/>
              <a:t>Siegfried gróf </a:t>
            </a:r>
            <a:r>
              <a:rPr lang="hu-HU" sz="2000" dirty="0"/>
              <a:t>megszerzett </a:t>
            </a:r>
            <a:r>
              <a:rPr lang="hu-HU" sz="2000" dirty="0" smtClean="0"/>
              <a:t>egy</a:t>
            </a:r>
            <a:r>
              <a:rPr lang="hu-HU" sz="2000" dirty="0"/>
              <a:t> </a:t>
            </a:r>
            <a:r>
              <a:rPr lang="hu-HU" sz="2000" i="1" dirty="0" err="1"/>
              <a:t>Lucilinburhuc</a:t>
            </a:r>
            <a:r>
              <a:rPr lang="hu-HU" sz="2000" dirty="0"/>
              <a:t> nevű romos </a:t>
            </a:r>
            <a:r>
              <a:rPr lang="hu-HU" sz="2000" dirty="0" smtClean="0"/>
              <a:t>erődöt</a:t>
            </a:r>
          </a:p>
          <a:p>
            <a:r>
              <a:rPr lang="hu-HU" sz="2000" dirty="0"/>
              <a:t>Az </a:t>
            </a:r>
            <a:r>
              <a:rPr lang="hu-HU" sz="2000" dirty="0" err="1" smtClean="0"/>
              <a:t>Alzette</a:t>
            </a:r>
            <a:r>
              <a:rPr lang="hu-HU" sz="2000" dirty="0"/>
              <a:t> folyó fölé emelkedő </a:t>
            </a:r>
            <a:r>
              <a:rPr lang="hu-HU" sz="2000" dirty="0" err="1"/>
              <a:t>Bockfield</a:t>
            </a:r>
            <a:r>
              <a:rPr lang="hu-HU" sz="2000" dirty="0"/>
              <a:t> nevű sziklafal tetején szinte bevehetetlen várat építtetett, amely a </a:t>
            </a:r>
            <a:r>
              <a:rPr lang="hu-HU" sz="2000" dirty="0" smtClean="0"/>
              <a:t>Reims</a:t>
            </a:r>
            <a:r>
              <a:rPr lang="hu-HU" sz="2000" dirty="0"/>
              <a:t> és </a:t>
            </a:r>
            <a:r>
              <a:rPr lang="hu-HU" sz="2000" dirty="0" err="1" smtClean="0"/>
              <a:t>Trier</a:t>
            </a:r>
            <a:r>
              <a:rPr lang="hu-HU" sz="2000" dirty="0"/>
              <a:t> közötti </a:t>
            </a:r>
            <a:r>
              <a:rPr lang="hu-HU" sz="2000" dirty="0" smtClean="0"/>
              <a:t>római </a:t>
            </a:r>
            <a:r>
              <a:rPr lang="hu-HU" sz="2000" dirty="0"/>
              <a:t>utat </a:t>
            </a:r>
            <a:r>
              <a:rPr lang="hu-HU" sz="2000" dirty="0" smtClean="0"/>
              <a:t>ellenőrizte</a:t>
            </a:r>
          </a:p>
          <a:p>
            <a:r>
              <a:rPr lang="hu-HU" sz="2000" dirty="0"/>
              <a:t>A vár köré hamarosan falu és piac </a:t>
            </a:r>
            <a:r>
              <a:rPr lang="hu-HU" sz="2000" dirty="0" smtClean="0"/>
              <a:t>települt, első </a:t>
            </a:r>
            <a:r>
              <a:rPr lang="hu-HU" sz="2000" dirty="0"/>
              <a:t>lakói feltehetően a gróf szolgáiból </a:t>
            </a:r>
            <a:r>
              <a:rPr lang="hu-HU" sz="2000" dirty="0" smtClean="0"/>
              <a:t>álltak </a:t>
            </a:r>
          </a:p>
          <a:p>
            <a:r>
              <a:rPr lang="hu-HU" sz="2000" dirty="0" smtClean="0"/>
              <a:t>Védelmére </a:t>
            </a:r>
            <a:r>
              <a:rPr lang="hu-HU" sz="2000" dirty="0"/>
              <a:t>részleges fal és sáncárok </a:t>
            </a:r>
            <a:r>
              <a:rPr lang="hu-HU" sz="2000" dirty="0" smtClean="0"/>
              <a:t>épült</a:t>
            </a:r>
          </a:p>
        </p:txBody>
      </p:sp>
      <p:pic>
        <p:nvPicPr>
          <p:cNvPr id="3074" name="Picture 2" descr="C:\Users\User\Pictures\3orsz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17032"/>
            <a:ext cx="2523356" cy="283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Pictures\3orsz\Luxembourg_fortress_before_demoli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363976"/>
            <a:ext cx="3417414" cy="218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59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grófság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000" dirty="0" err="1" smtClean="0"/>
              <a:t>Létrejön</a:t>
            </a:r>
            <a:r>
              <a:rPr lang="sk-SK" sz="2000" dirty="0" smtClean="0"/>
              <a:t> </a:t>
            </a:r>
            <a:r>
              <a:rPr lang="sk-SK" sz="2000" dirty="0" err="1" smtClean="0"/>
              <a:t>egy</a:t>
            </a:r>
            <a:r>
              <a:rPr lang="sk-SK" sz="2000" dirty="0" smtClean="0"/>
              <a:t> </a:t>
            </a:r>
            <a:r>
              <a:rPr lang="sk-SK" sz="2000" dirty="0" err="1" smtClean="0"/>
              <a:t>további</a:t>
            </a:r>
            <a:r>
              <a:rPr lang="sk-SK" sz="2000" dirty="0" smtClean="0"/>
              <a:t> </a:t>
            </a:r>
            <a:r>
              <a:rPr lang="sk-SK" sz="2000" dirty="0" err="1" smtClean="0"/>
              <a:t>település</a:t>
            </a:r>
            <a:r>
              <a:rPr lang="sk-SK" sz="2000" dirty="0" smtClean="0"/>
              <a:t>, </a:t>
            </a:r>
            <a:r>
              <a:rPr lang="sk-SK" sz="2000" dirty="0" err="1" smtClean="0"/>
              <a:t>ez</a:t>
            </a:r>
            <a:r>
              <a:rPr lang="sk-SK" sz="2000" dirty="0" smtClean="0"/>
              <a:t> </a:t>
            </a:r>
            <a:r>
              <a:rPr lang="sk-SK" sz="2000" dirty="0"/>
              <a:t>ma </a:t>
            </a:r>
            <a:r>
              <a:rPr lang="sk-SK" sz="2000" dirty="0" smtClean="0"/>
              <a:t>a </a:t>
            </a:r>
            <a:r>
              <a:rPr lang="sk-SK" sz="2000" dirty="0" err="1" smtClean="0"/>
              <a:t>város</a:t>
            </a:r>
            <a:r>
              <a:rPr lang="sk-SK" sz="2000" dirty="0" smtClean="0"/>
              <a:t> </a:t>
            </a:r>
            <a:r>
              <a:rPr lang="sk-SK" sz="2000" dirty="0" err="1"/>
              <a:t>Grund</a:t>
            </a:r>
            <a:r>
              <a:rPr lang="sk-SK" sz="2000" dirty="0"/>
              <a:t> </a:t>
            </a:r>
            <a:r>
              <a:rPr lang="sk-SK" sz="2000" dirty="0" err="1"/>
              <a:t>negyede</a:t>
            </a:r>
            <a:endParaRPr lang="sk-SK" sz="2000" dirty="0"/>
          </a:p>
          <a:p>
            <a:r>
              <a:rPr lang="hu-HU" sz="2000" dirty="0"/>
              <a:t>Siegfried utódai kibővítették a várat. </a:t>
            </a:r>
            <a:r>
              <a:rPr lang="hu-HU" sz="2000" b="1" dirty="0"/>
              <a:t>I. Konrád </a:t>
            </a:r>
            <a:r>
              <a:rPr lang="hu-HU" sz="2000" dirty="0"/>
              <a:t>(1059–1086) volt az első, aki Luxemburg grófjának nevezte </a:t>
            </a:r>
            <a:r>
              <a:rPr lang="hu-HU" sz="2000" dirty="0" smtClean="0"/>
              <a:t>magát.</a:t>
            </a:r>
            <a:endParaRPr lang="hu-HU" sz="2000" dirty="0"/>
          </a:p>
          <a:p>
            <a:r>
              <a:rPr lang="sk-SK" sz="2000" dirty="0"/>
              <a:t>Konrád a vár </a:t>
            </a:r>
            <a:r>
              <a:rPr lang="sk-SK" sz="2000" dirty="0" err="1"/>
              <a:t>mögötti</a:t>
            </a:r>
            <a:r>
              <a:rPr lang="sk-SK" sz="2000" dirty="0"/>
              <a:t> </a:t>
            </a:r>
            <a:r>
              <a:rPr lang="sk-SK" sz="2000" dirty="0" err="1"/>
              <a:t>dombon</a:t>
            </a:r>
            <a:r>
              <a:rPr lang="sk-SK" sz="2000" dirty="0"/>
              <a:t> </a:t>
            </a:r>
            <a:r>
              <a:rPr lang="sk-SK" sz="2000" dirty="0" err="1"/>
              <a:t>megalapította</a:t>
            </a:r>
            <a:r>
              <a:rPr lang="sk-SK" sz="2000" dirty="0"/>
              <a:t> </a:t>
            </a:r>
            <a:r>
              <a:rPr lang="sk-SK" sz="2000" dirty="0" err="1"/>
              <a:t>az</a:t>
            </a:r>
            <a:r>
              <a:rPr lang="sk-SK" sz="2000" dirty="0"/>
              <a:t> </a:t>
            </a:r>
            <a:r>
              <a:rPr lang="sk-SK" sz="2000" dirty="0" err="1"/>
              <a:t>altmünsteri</a:t>
            </a:r>
            <a:r>
              <a:rPr lang="sk-SK" sz="2000" dirty="0"/>
              <a:t> </a:t>
            </a:r>
            <a:r>
              <a:rPr lang="sk-SK" sz="2000" dirty="0" err="1"/>
              <a:t>bencés</a:t>
            </a:r>
            <a:r>
              <a:rPr lang="sk-SK" sz="2000" dirty="0"/>
              <a:t> </a:t>
            </a:r>
            <a:r>
              <a:rPr lang="sk-SK" sz="2000" dirty="0" err="1"/>
              <a:t>kolostort</a:t>
            </a:r>
            <a:endParaRPr lang="sk-SK" sz="2000" dirty="0"/>
          </a:p>
          <a:p>
            <a:r>
              <a:rPr lang="hu-HU" sz="2000" dirty="0"/>
              <a:t>Az egymást követő grófok folyamatosan továbbépítették az erődöt</a:t>
            </a:r>
          </a:p>
          <a:p>
            <a:endParaRPr lang="sk-SK" sz="2000" dirty="0"/>
          </a:p>
        </p:txBody>
      </p:sp>
      <p:pic>
        <p:nvPicPr>
          <p:cNvPr id="4098" name="Picture 2" descr="C:\Users\User\Pictures\3orsz\Conrad_I,_Count_of_Luxembour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462" y="4149080"/>
            <a:ext cx="2336432" cy="243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Pictures\3orsz\Luxembourg_Grund_from_Verlorenkost_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4149080"/>
            <a:ext cx="3520317" cy="243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86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grófság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4402832" cy="5026248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/>
              <a:t>Európa </a:t>
            </a:r>
            <a:r>
              <a:rPr lang="hu-HU" dirty="0"/>
              <a:t>egyik legbevehetetlenebb </a:t>
            </a:r>
            <a:r>
              <a:rPr lang="hu-HU" dirty="0" smtClean="0"/>
              <a:t>vára</a:t>
            </a:r>
            <a:endParaRPr lang="hu-HU" dirty="0"/>
          </a:p>
          <a:p>
            <a:r>
              <a:rPr lang="sk-SK" b="1" dirty="0" err="1"/>
              <a:t>Henrik</a:t>
            </a:r>
            <a:r>
              <a:rPr lang="sk-SK" dirty="0"/>
              <a:t> </a:t>
            </a:r>
            <a:r>
              <a:rPr lang="sk-SK" dirty="0" err="1"/>
              <a:t>luxemburgi</a:t>
            </a:r>
            <a:r>
              <a:rPr lang="sk-SK" dirty="0"/>
              <a:t> </a:t>
            </a:r>
            <a:r>
              <a:rPr lang="sk-SK" dirty="0" err="1"/>
              <a:t>grófot</a:t>
            </a:r>
            <a:r>
              <a:rPr lang="sk-SK" dirty="0"/>
              <a:t> </a:t>
            </a:r>
            <a:r>
              <a:rPr lang="sk-SK" dirty="0" smtClean="0"/>
              <a:t>     1308-ban </a:t>
            </a:r>
            <a:r>
              <a:rPr lang="sk-SK" u="sng" dirty="0" err="1"/>
              <a:t>római</a:t>
            </a:r>
            <a:r>
              <a:rPr lang="sk-SK" u="sng" dirty="0"/>
              <a:t> </a:t>
            </a:r>
            <a:r>
              <a:rPr lang="sk-SK" u="sng" dirty="0" err="1" smtClean="0"/>
              <a:t>királlyá</a:t>
            </a:r>
            <a:r>
              <a:rPr lang="sk-SK" u="sng" dirty="0" smtClean="0"/>
              <a:t> </a:t>
            </a:r>
            <a:r>
              <a:rPr lang="sk-SK" dirty="0" err="1" smtClean="0"/>
              <a:t>választották</a:t>
            </a:r>
            <a:r>
              <a:rPr lang="sk-SK" dirty="0" smtClean="0"/>
              <a:t>, </a:t>
            </a:r>
            <a:r>
              <a:rPr lang="sk-SK" dirty="0"/>
              <a:t>1312-ben </a:t>
            </a:r>
            <a:r>
              <a:rPr lang="sk-SK" dirty="0" err="1"/>
              <a:t>pedig</a:t>
            </a:r>
            <a:r>
              <a:rPr lang="sk-SK" dirty="0"/>
              <a:t> a </a:t>
            </a:r>
            <a:r>
              <a:rPr lang="sk-SK" u="sng" dirty="0"/>
              <a:t>NRB </a:t>
            </a:r>
            <a:r>
              <a:rPr lang="sk-SK" u="sng" dirty="0" err="1"/>
              <a:t>császárává</a:t>
            </a:r>
            <a:r>
              <a:rPr lang="sk-SK" u="sng" dirty="0"/>
              <a:t> </a:t>
            </a:r>
            <a:r>
              <a:rPr lang="sk-SK" u="sng" dirty="0" err="1" smtClean="0"/>
              <a:t>koronázták</a:t>
            </a:r>
            <a:endParaRPr lang="sk-SK" u="sng" dirty="0" smtClean="0"/>
          </a:p>
          <a:p>
            <a:r>
              <a:rPr lang="hu-HU" b="1" dirty="0" smtClean="0"/>
              <a:t>IV. Károly </a:t>
            </a:r>
            <a:r>
              <a:rPr lang="hu-HU" dirty="0" smtClean="0"/>
              <a:t>császár 1353-ban féltestvére, </a:t>
            </a:r>
            <a:r>
              <a:rPr lang="hu-HU" b="1" dirty="0" smtClean="0"/>
              <a:t>Vencel</a:t>
            </a:r>
            <a:r>
              <a:rPr lang="hu-HU" dirty="0" smtClean="0"/>
              <a:t> részére létrehozta Luxemburg </a:t>
            </a:r>
            <a:r>
              <a:rPr lang="hu-HU" b="1" dirty="0" smtClean="0"/>
              <a:t>hercegség</a:t>
            </a:r>
            <a:r>
              <a:rPr lang="hu-HU" dirty="0" smtClean="0"/>
              <a:t>et</a:t>
            </a:r>
          </a:p>
          <a:p>
            <a:r>
              <a:rPr lang="hu-HU" dirty="0" smtClean="0"/>
              <a:t>Részei</a:t>
            </a:r>
            <a:r>
              <a:rPr lang="hu-HU" dirty="0"/>
              <a:t>: Luxemburg, </a:t>
            </a:r>
            <a:r>
              <a:rPr lang="hu-HU" dirty="0" err="1"/>
              <a:t>Durbuy</a:t>
            </a:r>
            <a:r>
              <a:rPr lang="hu-HU" dirty="0"/>
              <a:t>, </a:t>
            </a:r>
            <a:r>
              <a:rPr lang="hu-HU" dirty="0" err="1"/>
              <a:t>Laroche</a:t>
            </a:r>
            <a:r>
              <a:rPr lang="hu-HU" dirty="0"/>
              <a:t> és </a:t>
            </a:r>
            <a:r>
              <a:rPr lang="hu-HU" dirty="0" err="1"/>
              <a:t>Vianden</a:t>
            </a:r>
            <a:r>
              <a:rPr lang="hu-HU" dirty="0"/>
              <a:t> grófságok, </a:t>
            </a:r>
            <a:r>
              <a:rPr lang="hu-HU" dirty="0" err="1"/>
              <a:t>Arlon</a:t>
            </a:r>
            <a:r>
              <a:rPr lang="hu-HU" dirty="0"/>
              <a:t> őrgrófság, valamint </a:t>
            </a:r>
            <a:r>
              <a:rPr lang="hu-HU" dirty="0" err="1"/>
              <a:t>Thionviklle</a:t>
            </a:r>
            <a:r>
              <a:rPr lang="hu-HU" dirty="0"/>
              <a:t>, </a:t>
            </a:r>
            <a:r>
              <a:rPr lang="hu-HU" dirty="0" err="1"/>
              <a:t>Bitburg</a:t>
            </a:r>
            <a:r>
              <a:rPr lang="hu-HU" dirty="0"/>
              <a:t> és </a:t>
            </a:r>
            <a:r>
              <a:rPr lang="hu-HU" dirty="0" err="1"/>
              <a:t>Marville</a:t>
            </a:r>
            <a:r>
              <a:rPr lang="hu-HU" dirty="0"/>
              <a:t> városok</a:t>
            </a:r>
            <a:endParaRPr lang="sk-SK" dirty="0"/>
          </a:p>
          <a:p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076056" y="1600200"/>
            <a:ext cx="3610744" cy="4525963"/>
          </a:xfrm>
        </p:spPr>
        <p:txBody>
          <a:bodyPr>
            <a:normAutofit fontScale="85000" lnSpcReduction="20000"/>
          </a:bodyPr>
          <a:lstStyle/>
          <a:p>
            <a:endParaRPr lang="sk-SK" dirty="0"/>
          </a:p>
        </p:txBody>
      </p:sp>
      <p:pic>
        <p:nvPicPr>
          <p:cNvPr id="6146" name="Picture 2" descr="C:\Users\User\Pictures\3orsz\Henry_Lux_he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32655"/>
            <a:ext cx="2268772" cy="328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Pictures\3orsz\ob_6d46de_bock-castle-10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17032"/>
            <a:ext cx="3848100" cy="27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09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önállóság elvesztése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k-SK" dirty="0"/>
              <a:t>1443-ban </a:t>
            </a:r>
            <a:r>
              <a:rPr lang="sk-SK" dirty="0" err="1"/>
              <a:t>kihalt</a:t>
            </a:r>
            <a:r>
              <a:rPr lang="sk-SK" dirty="0"/>
              <a:t> a </a:t>
            </a:r>
            <a:r>
              <a:rPr lang="sk-SK" dirty="0" smtClean="0"/>
              <a:t>       </a:t>
            </a:r>
            <a:r>
              <a:rPr lang="sk-SK" dirty="0" err="1" smtClean="0"/>
              <a:t>Luxemburgi-ház</a:t>
            </a:r>
            <a:r>
              <a:rPr lang="sk-SK" dirty="0"/>
              <a:t>, a </a:t>
            </a:r>
            <a:r>
              <a:rPr lang="sk-SK" dirty="0" err="1"/>
              <a:t>hercegség</a:t>
            </a:r>
            <a:r>
              <a:rPr lang="sk-SK" dirty="0"/>
              <a:t> </a:t>
            </a:r>
            <a:r>
              <a:rPr lang="sk-SK" dirty="0" err="1"/>
              <a:t>pedig</a:t>
            </a:r>
            <a:r>
              <a:rPr lang="sk-SK" dirty="0"/>
              <a:t> </a:t>
            </a:r>
            <a:r>
              <a:rPr lang="sk-SK" dirty="0" err="1"/>
              <a:t>a</a:t>
            </a:r>
            <a:r>
              <a:rPr lang="sk-SK" dirty="0"/>
              <a:t> </a:t>
            </a:r>
            <a:r>
              <a:rPr lang="sk-SK" dirty="0" err="1"/>
              <a:t>Valois-házból</a:t>
            </a:r>
            <a:r>
              <a:rPr lang="sk-SK" dirty="0"/>
              <a:t> </a:t>
            </a:r>
            <a:r>
              <a:rPr lang="sk-SK" dirty="0" err="1" smtClean="0"/>
              <a:t>való</a:t>
            </a:r>
            <a:r>
              <a:rPr lang="sk-SK" dirty="0" smtClean="0"/>
              <a:t> </a:t>
            </a:r>
            <a:r>
              <a:rPr lang="sk-SK" b="1" dirty="0" err="1" smtClean="0"/>
              <a:t>Jó</a:t>
            </a:r>
            <a:r>
              <a:rPr lang="sk-SK" b="1" dirty="0" smtClean="0"/>
              <a:t> </a:t>
            </a:r>
            <a:r>
              <a:rPr lang="sk-SK" b="1" dirty="0" err="1" smtClean="0"/>
              <a:t>Fülöp</a:t>
            </a:r>
            <a:r>
              <a:rPr lang="sk-SK" dirty="0"/>
              <a:t> </a:t>
            </a:r>
            <a:r>
              <a:rPr lang="sk-SK" dirty="0" err="1"/>
              <a:t>burgundiai</a:t>
            </a:r>
            <a:r>
              <a:rPr lang="sk-SK" dirty="0"/>
              <a:t> </a:t>
            </a:r>
            <a:r>
              <a:rPr lang="sk-SK" dirty="0" err="1"/>
              <a:t>hercegre</a:t>
            </a:r>
            <a:r>
              <a:rPr lang="sk-SK" dirty="0"/>
              <a:t> </a:t>
            </a:r>
            <a:r>
              <a:rPr lang="sk-SK" dirty="0" err="1"/>
              <a:t>szállt</a:t>
            </a:r>
            <a:endParaRPr lang="sk-SK" dirty="0"/>
          </a:p>
          <a:p>
            <a:r>
              <a:rPr lang="hu-HU" dirty="0"/>
              <a:t>Fia, </a:t>
            </a:r>
            <a:r>
              <a:rPr lang="hu-HU" b="1" dirty="0"/>
              <a:t>Merész Károly </a:t>
            </a:r>
            <a:r>
              <a:rPr lang="hu-HU" dirty="0"/>
              <a:t>csatában elesett, a németalföldi birtokokat lánya és annak férje </a:t>
            </a:r>
            <a:r>
              <a:rPr lang="hu-HU" b="1" dirty="0"/>
              <a:t>Miksa </a:t>
            </a:r>
            <a:r>
              <a:rPr lang="hu-HU" dirty="0"/>
              <a:t>örökölte, aki a Habsburg-házba tartozott</a:t>
            </a:r>
          </a:p>
          <a:p>
            <a:r>
              <a:rPr lang="hu-HU" dirty="0"/>
              <a:t>Ezt követően a terület spanyol királyok uralma alá került</a:t>
            </a:r>
          </a:p>
          <a:p>
            <a:r>
              <a:rPr lang="hu-HU" dirty="0"/>
              <a:t>1684-ben</a:t>
            </a:r>
            <a:r>
              <a:rPr lang="hu-HU" b="1" dirty="0"/>
              <a:t> XIV. Lajos</a:t>
            </a:r>
            <a:r>
              <a:rPr lang="hu-HU" dirty="0"/>
              <a:t> francia király serege másfél hónapos ostrom után bevette a </a:t>
            </a:r>
            <a:r>
              <a:rPr lang="hu-HU" dirty="0" smtClean="0"/>
              <a:t>várat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sk-SK"/>
          </a:p>
        </p:txBody>
      </p:sp>
      <p:pic>
        <p:nvPicPr>
          <p:cNvPr id="8194" name="Picture 2" descr="C:\Users\User\Pictures\3orsz\Charles_the_Bold_14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284984"/>
            <a:ext cx="1768012" cy="290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Pictures\3orsz\kozepkor_03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36123"/>
            <a:ext cx="2232248" cy="395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Pictures\3orsz\Louis166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101" y="1271041"/>
            <a:ext cx="1754175" cy="193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8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81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önállóság elvesztése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 smtClean="0"/>
              <a:t>1697, a</a:t>
            </a:r>
            <a:r>
              <a:rPr lang="hu-HU" sz="2000" dirty="0"/>
              <a:t> </a:t>
            </a:r>
            <a:r>
              <a:rPr lang="hu-HU" sz="2000" u="sng" dirty="0"/>
              <a:t>kilencéves háború</a:t>
            </a:r>
            <a:r>
              <a:rPr lang="hu-HU" sz="2000" dirty="0"/>
              <a:t> után </a:t>
            </a:r>
            <a:r>
              <a:rPr lang="hu-HU" sz="2000" dirty="0" smtClean="0"/>
              <a:t>Lajos </a:t>
            </a:r>
            <a:r>
              <a:rPr lang="hu-HU" sz="2000" dirty="0"/>
              <a:t>kénytelen volt visszaadni a területet a </a:t>
            </a:r>
            <a:r>
              <a:rPr lang="hu-HU" sz="2000" dirty="0" smtClean="0"/>
              <a:t>Habsburgoknak</a:t>
            </a:r>
            <a:endParaRPr lang="hu-HU" sz="2000" dirty="0"/>
          </a:p>
          <a:p>
            <a:r>
              <a:rPr lang="hu-HU" sz="2000" dirty="0" smtClean="0"/>
              <a:t>Az</a:t>
            </a:r>
            <a:r>
              <a:rPr lang="hu-HU" sz="2000" dirty="0"/>
              <a:t> </a:t>
            </a:r>
            <a:r>
              <a:rPr lang="hu-HU" sz="2000" u="sng" dirty="0"/>
              <a:t>első </a:t>
            </a:r>
            <a:r>
              <a:rPr lang="hu-HU" sz="2000" u="sng" dirty="0" err="1"/>
              <a:t>koalícíós</a:t>
            </a:r>
            <a:r>
              <a:rPr lang="hu-HU" sz="2000" u="sng" dirty="0"/>
              <a:t> háború </a:t>
            </a:r>
            <a:r>
              <a:rPr lang="hu-HU" sz="2000" dirty="0"/>
              <a:t>- 1792-1797 - során Luxemburgot megszállta a forradalmi hadsereg, annektálták és 1795-ben </a:t>
            </a:r>
            <a:r>
              <a:rPr lang="hu-HU" sz="2000" dirty="0" err="1"/>
              <a:t>Forêts</a:t>
            </a:r>
            <a:r>
              <a:rPr lang="hu-HU" sz="2000" dirty="0"/>
              <a:t> megyéhez </a:t>
            </a:r>
            <a:r>
              <a:rPr lang="hu-HU" sz="2000" dirty="0" smtClean="0"/>
              <a:t>csatolták</a:t>
            </a:r>
            <a:endParaRPr lang="hu-HU" sz="2000" dirty="0"/>
          </a:p>
          <a:p>
            <a:r>
              <a:rPr lang="hu-HU" sz="2000" dirty="0" smtClean="0"/>
              <a:t>1798, luxemburgi </a:t>
            </a:r>
            <a:r>
              <a:rPr lang="hu-HU" sz="2000" dirty="0"/>
              <a:t>parasztok fellázadtak a francia uralom ellen</a:t>
            </a:r>
            <a:r>
              <a:rPr lang="hu-HU" sz="2000" dirty="0" smtClean="0"/>
              <a:t>, </a:t>
            </a:r>
            <a:r>
              <a:rPr lang="hu-HU" sz="2000" dirty="0"/>
              <a:t>ellenállásukat gyorsan </a:t>
            </a:r>
            <a:r>
              <a:rPr lang="hu-HU" sz="2000" dirty="0" smtClean="0"/>
              <a:t>leverték</a:t>
            </a:r>
            <a:endParaRPr lang="hu-HU" sz="2000" dirty="0"/>
          </a:p>
          <a:p>
            <a:endParaRPr lang="sk-SK" sz="2000" dirty="0"/>
          </a:p>
        </p:txBody>
      </p:sp>
      <p:pic>
        <p:nvPicPr>
          <p:cNvPr id="9218" name="Picture 2" descr="C:\Users\User\Pictures\3orsz\Die_Belagerung_von_Namur_16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61" y="4068219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Pictures\3orsz\250px-Valmy_Battle_paint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68" y="3800349"/>
            <a:ext cx="4320480" cy="264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06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független Luxemburg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000" dirty="0"/>
              <a:t>A </a:t>
            </a:r>
            <a:r>
              <a:rPr lang="sk-SK" sz="2000" dirty="0" err="1"/>
              <a:t>hercegség</a:t>
            </a:r>
            <a:r>
              <a:rPr lang="sk-SK" sz="2000" dirty="0"/>
              <a:t> </a:t>
            </a:r>
            <a:r>
              <a:rPr lang="sk-SK" sz="2000" dirty="0" err="1"/>
              <a:t>egészen</a:t>
            </a:r>
            <a:r>
              <a:rPr lang="sk-SK" sz="2000" dirty="0"/>
              <a:t> </a:t>
            </a:r>
            <a:r>
              <a:rPr lang="sk-SK" sz="2000" b="1" dirty="0" err="1" smtClean="0"/>
              <a:t>Napóleon</a:t>
            </a:r>
            <a:r>
              <a:rPr lang="sk-SK" sz="2000" b="1" dirty="0"/>
              <a:t> 1815</a:t>
            </a:r>
            <a:r>
              <a:rPr lang="sk-SK" sz="2000" dirty="0"/>
              <a:t>-ös </a:t>
            </a:r>
            <a:r>
              <a:rPr lang="sk-SK" sz="2000" dirty="0" err="1"/>
              <a:t>bukásáig</a:t>
            </a:r>
            <a:r>
              <a:rPr lang="sk-SK" sz="2000" dirty="0"/>
              <a:t> </a:t>
            </a:r>
            <a:r>
              <a:rPr lang="sk-SK" sz="2000" dirty="0" err="1"/>
              <a:t>francia</a:t>
            </a:r>
            <a:r>
              <a:rPr lang="sk-SK" sz="2000" dirty="0"/>
              <a:t> </a:t>
            </a:r>
            <a:r>
              <a:rPr lang="sk-SK" sz="2000" dirty="0" err="1"/>
              <a:t>uralom</a:t>
            </a:r>
            <a:r>
              <a:rPr lang="sk-SK" sz="2000" dirty="0"/>
              <a:t> </a:t>
            </a:r>
            <a:r>
              <a:rPr lang="sk-SK" sz="2000" dirty="0" err="1"/>
              <a:t>alatt</a:t>
            </a:r>
            <a:r>
              <a:rPr lang="sk-SK" sz="2000" dirty="0"/>
              <a:t> </a:t>
            </a:r>
            <a:r>
              <a:rPr lang="sk-SK" sz="2000" dirty="0" err="1" smtClean="0"/>
              <a:t>maradt</a:t>
            </a:r>
            <a:endParaRPr lang="sk-SK" sz="2000" dirty="0" smtClean="0"/>
          </a:p>
          <a:p>
            <a:r>
              <a:rPr lang="sk-SK" sz="2000" dirty="0" smtClean="0"/>
              <a:t>A</a:t>
            </a:r>
            <a:r>
              <a:rPr lang="sk-SK" sz="2000" b="1" dirty="0"/>
              <a:t> </a:t>
            </a:r>
            <a:r>
              <a:rPr lang="sk-SK" sz="2000" b="1" dirty="0" err="1" smtClean="0"/>
              <a:t>bécsi</a:t>
            </a:r>
            <a:r>
              <a:rPr lang="sk-SK" sz="2000" b="1" dirty="0" smtClean="0"/>
              <a:t> </a:t>
            </a:r>
            <a:r>
              <a:rPr lang="sk-SK" sz="2000" b="1" dirty="0" err="1" smtClean="0"/>
              <a:t>kongresszuson</a:t>
            </a:r>
            <a:r>
              <a:rPr lang="sk-SK" sz="2000" dirty="0"/>
              <a:t> </a:t>
            </a:r>
            <a:r>
              <a:rPr lang="sk-SK" sz="2000" b="1" dirty="0" err="1"/>
              <a:t>önálló</a:t>
            </a:r>
            <a:r>
              <a:rPr lang="sk-SK" sz="2000" b="1" dirty="0"/>
              <a:t> </a:t>
            </a:r>
            <a:r>
              <a:rPr lang="sk-SK" sz="2000" b="1" dirty="0" err="1"/>
              <a:t>állami</a:t>
            </a:r>
            <a:r>
              <a:rPr lang="sk-SK" sz="2000" b="1" dirty="0"/>
              <a:t> </a:t>
            </a:r>
            <a:r>
              <a:rPr lang="sk-SK" sz="2000" b="1" dirty="0" err="1"/>
              <a:t>státusz</a:t>
            </a:r>
            <a:r>
              <a:rPr lang="sk-SK" sz="2000" dirty="0" err="1"/>
              <a:t>t</a:t>
            </a:r>
            <a:r>
              <a:rPr lang="sk-SK" sz="2000" dirty="0"/>
              <a:t> </a:t>
            </a:r>
            <a:r>
              <a:rPr lang="sk-SK" sz="2000" dirty="0" err="1" smtClean="0"/>
              <a:t>kapott</a:t>
            </a:r>
            <a:endParaRPr lang="sk-SK" sz="2000" dirty="0" smtClean="0"/>
          </a:p>
          <a:p>
            <a:r>
              <a:rPr lang="hu-HU" sz="2000" dirty="0"/>
              <a:t>A francia és porosz oldalról némileg megcsonkított Luxemburgot </a:t>
            </a:r>
            <a:r>
              <a:rPr lang="hu-HU" sz="2000" b="1" dirty="0"/>
              <a:t>nagyhercegség</a:t>
            </a:r>
            <a:r>
              <a:rPr lang="hu-HU" sz="2000" dirty="0"/>
              <a:t>gé </a:t>
            </a:r>
            <a:r>
              <a:rPr lang="hu-HU" sz="2000" dirty="0" smtClean="0"/>
              <a:t>emelték, uralkodója </a:t>
            </a:r>
            <a:r>
              <a:rPr lang="hu-HU" sz="2000" dirty="0"/>
              <a:t>a holland király, </a:t>
            </a:r>
            <a:r>
              <a:rPr lang="hu-HU" sz="2000" b="1" dirty="0" smtClean="0"/>
              <a:t>I. Vilmos</a:t>
            </a:r>
            <a:r>
              <a:rPr lang="hu-HU" sz="2000" dirty="0"/>
              <a:t> </a:t>
            </a:r>
            <a:r>
              <a:rPr lang="hu-HU" sz="2000" dirty="0" smtClean="0"/>
              <a:t>lett</a:t>
            </a:r>
          </a:p>
          <a:p>
            <a:r>
              <a:rPr lang="hu-HU" sz="2000" dirty="0" smtClean="0"/>
              <a:t>A nagyhercegség tagja volt a porosz dominanciájú Német Szövetségnek,    a luxemburgi várban pedig porosz helyőrség állomásozott</a:t>
            </a:r>
          </a:p>
          <a:p>
            <a:endParaRPr lang="sk-SK" sz="2000" dirty="0"/>
          </a:p>
        </p:txBody>
      </p:sp>
      <p:pic>
        <p:nvPicPr>
          <p:cNvPr id="10242" name="Picture 2" descr="C:\Users\User\Pictures\3orsz\a-bécsi-kongressz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99544"/>
            <a:ext cx="3672408" cy="252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User\Pictures\3orsz\5298d1683570386f7f37ab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99544"/>
            <a:ext cx="4456471" cy="252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39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359</Words>
  <Application>Microsoft Office PowerPoint</Application>
  <PresentationFormat>Prezentácia na obrazovke (4:3)</PresentationFormat>
  <Paragraphs>77</Paragraphs>
  <Slides>17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Motív Office</vt:lpstr>
      <vt:lpstr>Luxemburg történelme napjainkig</vt:lpstr>
      <vt:lpstr>Őstörténet</vt:lpstr>
      <vt:lpstr>Ókor és kora középkor</vt:lpstr>
      <vt:lpstr>A grófság</vt:lpstr>
      <vt:lpstr>A grófság</vt:lpstr>
      <vt:lpstr>A grófság</vt:lpstr>
      <vt:lpstr>Az önállóság elvesztése</vt:lpstr>
      <vt:lpstr>Az önállóság elvesztése</vt:lpstr>
      <vt:lpstr>A független Luxemburg</vt:lpstr>
      <vt:lpstr>A független Luxemburg</vt:lpstr>
      <vt:lpstr>Az első világháború</vt:lpstr>
      <vt:lpstr>Az első világháború</vt:lpstr>
      <vt:lpstr>Két háború között</vt:lpstr>
      <vt:lpstr>A második világháború</vt:lpstr>
      <vt:lpstr>A második világháború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User</dc:creator>
  <cp:lastModifiedBy>admin</cp:lastModifiedBy>
  <cp:revision>40</cp:revision>
  <dcterms:created xsi:type="dcterms:W3CDTF">2020-02-02T18:49:38Z</dcterms:created>
  <dcterms:modified xsi:type="dcterms:W3CDTF">2020-02-27T07:02:51Z</dcterms:modified>
</cp:coreProperties>
</file>