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3EEC8F-96A7-431F-942C-B406272AE04B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2B365B-9826-4654-8F9F-D24EFF618BC3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Ons%20Heemecht.%20A.%20Zinnen.%20Begr&#228;bnis%20von%20Gro&#223;herzog%20Jean%204.5.2019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8305800" cy="1143000"/>
          </a:xfrm>
        </p:spPr>
        <p:txBody>
          <a:bodyPr/>
          <a:lstStyle/>
          <a:p>
            <a:pPr algn="r"/>
            <a:r>
              <a:rPr lang="hu-HU" dirty="0" err="1" smtClean="0"/>
              <a:t>Zsidek</a:t>
            </a:r>
            <a:r>
              <a:rPr lang="hu-HU" dirty="0" smtClean="0"/>
              <a:t> Alexandra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6600" dirty="0" smtClean="0"/>
              <a:t>Luxemburg</a:t>
            </a:r>
            <a:endParaRPr lang="hu-H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548680"/>
            <a:ext cx="2053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latin typeface="Book Antiqua" pitchFamily="18" charset="0"/>
              </a:rPr>
              <a:t> F</a:t>
            </a:r>
            <a:r>
              <a:rPr lang="hu-HU" sz="4000" b="1" dirty="0" smtClean="0">
                <a:latin typeface="Book Antiqua" pitchFamily="18" charset="0"/>
              </a:rPr>
              <a:t>olyói :</a:t>
            </a:r>
            <a:endParaRPr lang="hu-HU" sz="4000" b="1" dirty="0">
              <a:latin typeface="Book Antiqua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07704" y="5805264"/>
            <a:ext cx="6156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  <a:r>
              <a:rPr lang="hu-HU" sz="3600" dirty="0" err="1" smtClean="0">
                <a:latin typeface="Book Antiqua" pitchFamily="18" charset="0"/>
              </a:rPr>
              <a:t>Mosel</a:t>
            </a:r>
            <a:r>
              <a:rPr lang="hu-HU" sz="3600" dirty="0" smtClean="0">
                <a:latin typeface="Book Antiqua" pitchFamily="18" charset="0"/>
              </a:rPr>
              <a:t>, </a:t>
            </a:r>
            <a:r>
              <a:rPr lang="hu-HU" sz="3600" dirty="0" err="1">
                <a:latin typeface="Book Antiqua" pitchFamily="18" charset="0"/>
              </a:rPr>
              <a:t>Our</a:t>
            </a:r>
            <a:r>
              <a:rPr lang="hu-HU" sz="3600" dirty="0">
                <a:latin typeface="Book Antiqua" pitchFamily="18" charset="0"/>
              </a:rPr>
              <a:t> és </a:t>
            </a:r>
            <a:r>
              <a:rPr lang="hu-HU" sz="3600" dirty="0" err="1" smtClean="0">
                <a:latin typeface="Book Antiqua" pitchFamily="18" charset="0"/>
              </a:rPr>
              <a:t>Alzette</a:t>
            </a:r>
            <a:endParaRPr lang="hu-HU" sz="3600" dirty="0">
              <a:latin typeface="Book Antiqua" pitchFamily="18" charset="0"/>
            </a:endParaRPr>
          </a:p>
        </p:txBody>
      </p:sp>
      <p:pic>
        <p:nvPicPr>
          <p:cNvPr id="4" name="Kép 3" descr="mo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76456" cy="394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Foto-Naturpark-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6622184" cy="441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alze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623" y="28575"/>
            <a:ext cx="4464496" cy="672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4896544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latin typeface="Book Antiqua" pitchFamily="18" charset="0"/>
              </a:rPr>
              <a:t>Éghajlata : </a:t>
            </a:r>
          </a:p>
          <a:p>
            <a:r>
              <a:rPr lang="hu-HU" sz="2400" dirty="0" smtClean="0">
                <a:latin typeface="Book Antiqua" pitchFamily="18" charset="0"/>
              </a:rPr>
              <a:t>Óceáni </a:t>
            </a:r>
            <a:r>
              <a:rPr lang="hu-HU" sz="2400" dirty="0" smtClean="0">
                <a:latin typeface="Book Antiqua" pitchFamily="18" charset="0"/>
              </a:rPr>
              <a:t>-</a:t>
            </a:r>
            <a:r>
              <a:rPr lang="hu-HU" sz="2400" dirty="0" smtClean="0">
                <a:latin typeface="Book Antiqua" pitchFamily="18" charset="0"/>
              </a:rPr>
              <a:t> </a:t>
            </a:r>
            <a:r>
              <a:rPr lang="hu-HU" sz="2400" dirty="0" smtClean="0">
                <a:latin typeface="Book Antiqua" pitchFamily="18" charset="0"/>
              </a:rPr>
              <a:t>és a kontinentális jellegű között </a:t>
            </a:r>
            <a:r>
              <a:rPr lang="hu-HU" sz="2400" dirty="0" smtClean="0">
                <a:latin typeface="Book Antiqua" pitchFamily="18" charset="0"/>
              </a:rPr>
              <a:t>ingadozik</a:t>
            </a:r>
          </a:p>
          <a:p>
            <a:r>
              <a:rPr lang="hu-HU" sz="2400" dirty="0" smtClean="0">
                <a:latin typeface="Book Antiqua" pitchFamily="18" charset="0"/>
              </a:rPr>
              <a:t>Átlaghőmérséklet : </a:t>
            </a:r>
            <a:r>
              <a:rPr lang="pt-BR" sz="2400" dirty="0" smtClean="0">
                <a:latin typeface="Book Antiqua" pitchFamily="18" charset="0"/>
              </a:rPr>
              <a:t> 9,7 °C (január 0. °C, július 18. °C</a:t>
            </a:r>
            <a:r>
              <a:rPr lang="pt-BR" sz="2400" dirty="0" smtClean="0">
                <a:latin typeface="Book Antiqua" pitchFamily="18" charset="0"/>
              </a:rPr>
              <a:t>)</a:t>
            </a:r>
            <a:endParaRPr lang="hu-HU" sz="2400" dirty="0" smtClean="0">
              <a:latin typeface="Book Antiqua" pitchFamily="18" charset="0"/>
            </a:endParaRPr>
          </a:p>
          <a:p>
            <a:endParaRPr lang="hu-HU" sz="2400" dirty="0" smtClean="0">
              <a:latin typeface="Book Antiqua" pitchFamily="18" charset="0"/>
            </a:endParaRPr>
          </a:p>
          <a:p>
            <a:r>
              <a:rPr lang="hu-HU" sz="3600" b="1" dirty="0" smtClean="0">
                <a:latin typeface="Book Antiqua" pitchFamily="18" charset="0"/>
              </a:rPr>
              <a:t>Élővilága : </a:t>
            </a:r>
          </a:p>
          <a:p>
            <a:r>
              <a:rPr lang="hu-HU" sz="2400" dirty="0" smtClean="0">
                <a:latin typeface="Book Antiqua" pitchFamily="18" charset="0"/>
              </a:rPr>
              <a:t>Jellemző a bükk, tölgy, lucfenyő, hanga, magyal</a:t>
            </a:r>
          </a:p>
          <a:p>
            <a:r>
              <a:rPr lang="hu-HU" sz="2400" dirty="0" smtClean="0">
                <a:latin typeface="Book Antiqua" pitchFamily="18" charset="0"/>
              </a:rPr>
              <a:t>Élnek itt vaddisznók, szarvasok, ragadozó madarak</a:t>
            </a:r>
          </a:p>
          <a:p>
            <a:r>
              <a:rPr lang="hu-HU" sz="2400" dirty="0" smtClean="0">
                <a:latin typeface="Book Antiqua" pitchFamily="18" charset="0"/>
              </a:rPr>
              <a:t>Vizei halban gazdagok : ponty, csuka, süllő </a:t>
            </a:r>
          </a:p>
          <a:p>
            <a:endParaRPr lang="hu-HU" sz="24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an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920" y="0"/>
            <a:ext cx="414908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 descr="magy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515719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7524328" y="414908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latin typeface="Book Antiqua" pitchFamily="18" charset="0"/>
              </a:rPr>
              <a:t>hanga</a:t>
            </a:r>
            <a:endParaRPr lang="hu-HU" sz="3200" dirty="0"/>
          </a:p>
        </p:txBody>
      </p:sp>
      <p:sp>
        <p:nvSpPr>
          <p:cNvPr id="5" name="Téglalap 4"/>
          <p:cNvSpPr/>
          <p:nvPr/>
        </p:nvSpPr>
        <p:spPr>
          <a:xfrm>
            <a:off x="323528" y="1124744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latin typeface="Book Antiqua" pitchFamily="18" charset="0"/>
              </a:rPr>
              <a:t>magyal</a:t>
            </a:r>
            <a:endParaRPr lang="hu-H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620688"/>
            <a:ext cx="288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latin typeface="Book Antiqua" pitchFamily="18" charset="0"/>
              </a:rPr>
              <a:t>Népesség</a:t>
            </a:r>
          </a:p>
        </p:txBody>
      </p:sp>
      <p:sp>
        <p:nvSpPr>
          <p:cNvPr id="3" name="Téglalap 2"/>
          <p:cNvSpPr/>
          <p:nvPr/>
        </p:nvSpPr>
        <p:spPr>
          <a:xfrm>
            <a:off x="611560" y="1772816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Book Antiqua" pitchFamily="18" charset="0"/>
              </a:rPr>
              <a:t>Lakossága:         613 900 fő</a:t>
            </a:r>
          </a:p>
          <a:p>
            <a:endParaRPr lang="hu-HU" sz="2800" dirty="0" smtClean="0">
              <a:latin typeface="Book Antiqua" pitchFamily="18" charset="0"/>
            </a:endParaRPr>
          </a:p>
          <a:p>
            <a:r>
              <a:rPr lang="hu-HU" sz="2800" dirty="0" smtClean="0">
                <a:latin typeface="Book Antiqua" pitchFamily="18" charset="0"/>
              </a:rPr>
              <a:t>Népsűrűség:      184,1 </a:t>
            </a:r>
            <a:r>
              <a:rPr lang="hu-HU" sz="2800" dirty="0">
                <a:latin typeface="Book Antiqua" pitchFamily="18" charset="0"/>
              </a:rPr>
              <a:t>fő/km²</a:t>
            </a:r>
          </a:p>
        </p:txBody>
      </p:sp>
      <p:sp>
        <p:nvSpPr>
          <p:cNvPr id="4" name="Téglalap 3"/>
          <p:cNvSpPr/>
          <p:nvPr/>
        </p:nvSpPr>
        <p:spPr>
          <a:xfrm>
            <a:off x="611560" y="3284984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latin typeface="Book Antiqua" pitchFamily="18" charset="0"/>
              </a:rPr>
              <a:t>2010 –es adatok </a:t>
            </a:r>
            <a:r>
              <a:rPr lang="hu-HU" sz="2800" dirty="0" smtClean="0">
                <a:latin typeface="Book Antiqua" pitchFamily="18" charset="0"/>
              </a:rPr>
              <a:t>: </a:t>
            </a:r>
          </a:p>
          <a:p>
            <a:r>
              <a:rPr lang="hu-HU" sz="2800" dirty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                             17,47% - 15 </a:t>
            </a:r>
            <a:r>
              <a:rPr lang="hu-HU" sz="2800" dirty="0">
                <a:latin typeface="Book Antiqua" pitchFamily="18" charset="0"/>
              </a:rPr>
              <a:t>év </a:t>
            </a:r>
            <a:r>
              <a:rPr lang="hu-HU" sz="2800" dirty="0" smtClean="0">
                <a:latin typeface="Book Antiqua" pitchFamily="18" charset="0"/>
              </a:rPr>
              <a:t>alatti </a:t>
            </a:r>
          </a:p>
          <a:p>
            <a:r>
              <a:rPr lang="hu-HU" sz="2800" dirty="0" smtClean="0">
                <a:latin typeface="Book Antiqua" pitchFamily="18" charset="0"/>
              </a:rPr>
              <a:t>                                68,3% - </a:t>
            </a:r>
            <a:r>
              <a:rPr lang="hu-HU" sz="2800" dirty="0">
                <a:latin typeface="Book Antiqua" pitchFamily="18" charset="0"/>
              </a:rPr>
              <a:t>15 és 64 év </a:t>
            </a:r>
            <a:r>
              <a:rPr lang="hu-HU" sz="2800" dirty="0" smtClean="0">
                <a:latin typeface="Book Antiqua" pitchFamily="18" charset="0"/>
              </a:rPr>
              <a:t>közötti </a:t>
            </a:r>
          </a:p>
          <a:p>
            <a:r>
              <a:rPr lang="hu-HU" sz="2800" dirty="0" smtClean="0">
                <a:latin typeface="Book Antiqua" pitchFamily="18" charset="0"/>
              </a:rPr>
              <a:t>                                14%  -  </a:t>
            </a:r>
            <a:r>
              <a:rPr lang="hu-HU" sz="2800" dirty="0">
                <a:latin typeface="Book Antiqua" pitchFamily="18" charset="0"/>
              </a:rPr>
              <a:t>65 év </a:t>
            </a:r>
            <a:r>
              <a:rPr lang="hu-HU" sz="2800" dirty="0" smtClean="0">
                <a:latin typeface="Book Antiqua" pitchFamily="18" charset="0"/>
              </a:rPr>
              <a:t>feletti</a:t>
            </a:r>
            <a:endParaRPr lang="hu-HU" sz="2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83671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5400" b="1" dirty="0" smtClean="0">
                <a:latin typeface="Book Antiqua" pitchFamily="18" charset="0"/>
              </a:rPr>
              <a:t>Vallások</a:t>
            </a:r>
            <a:endParaRPr lang="hu-HU" sz="5400" b="1" dirty="0">
              <a:latin typeface="Book Antiqua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03648" y="2420888"/>
            <a:ext cx="6606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dirty="0" smtClean="0">
                <a:latin typeface="Book Antiqua" pitchFamily="18" charset="0"/>
              </a:rPr>
              <a:t>római </a:t>
            </a:r>
            <a:r>
              <a:rPr lang="fi-FI" sz="4400" dirty="0">
                <a:latin typeface="Book Antiqua" pitchFamily="18" charset="0"/>
              </a:rPr>
              <a:t>katolikus </a:t>
            </a:r>
            <a:r>
              <a:rPr lang="hu-HU" sz="4400" dirty="0" smtClean="0">
                <a:latin typeface="Book Antiqua" pitchFamily="18" charset="0"/>
              </a:rPr>
              <a:t>   </a:t>
            </a:r>
            <a:r>
              <a:rPr lang="fi-FI" sz="4400" dirty="0" smtClean="0">
                <a:latin typeface="Book Antiqua" pitchFamily="18" charset="0"/>
              </a:rPr>
              <a:t>95%</a:t>
            </a:r>
            <a:endParaRPr lang="hu-HU" sz="4400" dirty="0" smtClean="0">
              <a:latin typeface="Book Antiqua" pitchFamily="18" charset="0"/>
            </a:endParaRPr>
          </a:p>
          <a:p>
            <a:r>
              <a:rPr lang="fi-FI" sz="4400" dirty="0" smtClean="0">
                <a:latin typeface="Book Antiqua" pitchFamily="18" charset="0"/>
              </a:rPr>
              <a:t>protestáns</a:t>
            </a:r>
            <a:r>
              <a:rPr lang="fi-FI" sz="4400" dirty="0">
                <a:latin typeface="Book Antiqua" pitchFamily="18" charset="0"/>
              </a:rPr>
              <a:t> </a:t>
            </a:r>
            <a:r>
              <a:rPr lang="hu-HU" sz="4400" dirty="0" smtClean="0">
                <a:latin typeface="Book Antiqua" pitchFamily="18" charset="0"/>
              </a:rPr>
              <a:t>            </a:t>
            </a:r>
            <a:r>
              <a:rPr lang="fi-FI" sz="4400" dirty="0" smtClean="0">
                <a:latin typeface="Book Antiqua" pitchFamily="18" charset="0"/>
              </a:rPr>
              <a:t>1%</a:t>
            </a:r>
            <a:endParaRPr lang="hu-HU" sz="4400" dirty="0" smtClean="0">
              <a:latin typeface="Book Antiqua" pitchFamily="18" charset="0"/>
            </a:endParaRPr>
          </a:p>
          <a:p>
            <a:r>
              <a:rPr lang="fi-FI" sz="4400" dirty="0" smtClean="0">
                <a:latin typeface="Book Antiqua" pitchFamily="18" charset="0"/>
              </a:rPr>
              <a:t>egyéb </a:t>
            </a:r>
            <a:r>
              <a:rPr lang="hu-HU" sz="4400" dirty="0" smtClean="0">
                <a:latin typeface="Book Antiqua" pitchFamily="18" charset="0"/>
              </a:rPr>
              <a:t>                    </a:t>
            </a:r>
            <a:r>
              <a:rPr lang="fi-FI" sz="4400" dirty="0" smtClean="0">
                <a:latin typeface="Book Antiqua" pitchFamily="18" charset="0"/>
              </a:rPr>
              <a:t>4%</a:t>
            </a:r>
            <a:endParaRPr lang="hu-HU" sz="4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836712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err="1">
                <a:latin typeface="Book Antiqua" pitchFamily="18" charset="0"/>
              </a:rPr>
              <a:t>Notre</a:t>
            </a:r>
            <a:r>
              <a:rPr lang="hu-HU" sz="2800" b="1" dirty="0">
                <a:latin typeface="Book Antiqua" pitchFamily="18" charset="0"/>
              </a:rPr>
              <a:t> Dame </a:t>
            </a:r>
            <a:r>
              <a:rPr lang="hu-HU" sz="2800" b="1" dirty="0" smtClean="0">
                <a:latin typeface="Book Antiqua" pitchFamily="18" charset="0"/>
              </a:rPr>
              <a:t>katedrális (Luxembourg)</a:t>
            </a:r>
            <a:endParaRPr lang="hu-HU" sz="2800" b="1" dirty="0">
              <a:latin typeface="Book Antiqua" pitchFamily="18" charset="0"/>
            </a:endParaRPr>
          </a:p>
        </p:txBody>
      </p:sp>
      <p:pic>
        <p:nvPicPr>
          <p:cNvPr id="3" name="Kép 2" descr="not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8770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notre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823196" cy="521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7" y="548680"/>
            <a:ext cx="3456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Book Antiqua" pitchFamily="18" charset="0"/>
              </a:rPr>
              <a:t>Szent Péter és Pál </a:t>
            </a:r>
            <a:r>
              <a:rPr lang="fr-FR" sz="3200" b="1" dirty="0" smtClean="0">
                <a:latin typeface="Book Antiqua" pitchFamily="18" charset="0"/>
              </a:rPr>
              <a:t>templom</a:t>
            </a:r>
            <a:r>
              <a:rPr lang="hu-HU" sz="3200" b="1" dirty="0" smtClean="0">
                <a:latin typeface="Book Antiqua" pitchFamily="18" charset="0"/>
              </a:rPr>
              <a:t> </a:t>
            </a:r>
          </a:p>
          <a:p>
            <a:r>
              <a:rPr lang="hu-HU" sz="3200" b="1" dirty="0" smtClean="0">
                <a:latin typeface="Book Antiqua" pitchFamily="18" charset="0"/>
              </a:rPr>
              <a:t>( orosz ortodox)</a:t>
            </a:r>
            <a:endParaRPr lang="fr-FR" sz="3200" b="1" dirty="0">
              <a:latin typeface="Book Antiqua" pitchFamily="18" charset="0"/>
            </a:endParaRPr>
          </a:p>
        </p:txBody>
      </p:sp>
      <p:pic>
        <p:nvPicPr>
          <p:cNvPr id="3" name="Kép 2" descr="ortod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78906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692696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err="1">
                <a:latin typeface="Book Antiqua" pitchFamily="18" charset="0"/>
              </a:rPr>
              <a:t>Quirinus</a:t>
            </a:r>
            <a:r>
              <a:rPr lang="hu-HU" sz="3200" b="1" dirty="0">
                <a:latin typeface="Book Antiqua" pitchFamily="18" charset="0"/>
              </a:rPr>
              <a:t> kápolna</a:t>
            </a:r>
          </a:p>
        </p:txBody>
      </p:sp>
      <p:pic>
        <p:nvPicPr>
          <p:cNvPr id="3" name="Kép 2" descr="kápo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54701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889448" y="1340768"/>
            <a:ext cx="725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Book Antiqua" pitchFamily="18" charset="0"/>
              </a:rPr>
              <a:t>(sűrű </a:t>
            </a:r>
            <a:r>
              <a:rPr lang="hu-HU" sz="2400" dirty="0">
                <a:latin typeface="Book Antiqua" pitchFamily="18" charset="0"/>
              </a:rPr>
              <a:t>erdők és sziklás szurdokok veszik </a:t>
            </a:r>
            <a:r>
              <a:rPr lang="hu-HU" sz="2400" dirty="0" smtClean="0">
                <a:latin typeface="Book Antiqua" pitchFamily="18" charset="0"/>
              </a:rPr>
              <a:t>körül)</a:t>
            </a:r>
            <a:endParaRPr lang="hu-HU" sz="2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00B0F0"/>
                </a:solidFill>
              </a:rPr>
              <a:t>KÖSZÖNÖM A FIGYELMET !</a:t>
            </a:r>
            <a:endParaRPr lang="hu-HU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19328"/>
          </a:xfrm>
        </p:spPr>
        <p:txBody>
          <a:bodyPr/>
          <a:lstStyle/>
          <a:p>
            <a:endParaRPr lang="hu-HU" dirty="0" smtClean="0"/>
          </a:p>
          <a:p>
            <a:pPr>
              <a:buClr>
                <a:srgbClr val="00B0F0"/>
              </a:buClr>
            </a:pPr>
            <a:r>
              <a:rPr lang="hu-HU" sz="3200" dirty="0" smtClean="0">
                <a:latin typeface="Book Antiqua" pitchFamily="18" charset="0"/>
              </a:rPr>
              <a:t>Nemzeti lobogójuk 1830 =&gt; 1972.6.23.</a:t>
            </a:r>
          </a:p>
          <a:p>
            <a:endParaRPr lang="hu-HU" sz="3200" dirty="0" smtClean="0">
              <a:latin typeface="Book Antiqua" pitchFamily="18" charset="0"/>
            </a:endParaRPr>
          </a:p>
          <a:p>
            <a:endParaRPr lang="hu-HU" sz="3200" dirty="0" smtClean="0">
              <a:latin typeface="Book Antiqua" pitchFamily="18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0824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5" name="Kép 4" descr="zos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3732063" cy="2237780"/>
          </a:xfrm>
          <a:prstGeom prst="rect">
            <a:avLst/>
          </a:prstGeom>
        </p:spPr>
      </p:pic>
      <p:pic>
        <p:nvPicPr>
          <p:cNvPr id="6" name="Kép 5" descr="ci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08920"/>
            <a:ext cx="353676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19328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Book Antiqua" pitchFamily="18" charset="0"/>
              </a:rPr>
              <a:t>  </a:t>
            </a:r>
            <a:r>
              <a:rPr lang="hu-HU" sz="4000" dirty="0" err="1" smtClean="0">
                <a:latin typeface="Book Antiqua" pitchFamily="18" charset="0"/>
              </a:rPr>
              <a:t>Mir</a:t>
            </a:r>
            <a:r>
              <a:rPr lang="hu-HU" sz="4000" dirty="0" smtClean="0">
                <a:latin typeface="Book Antiqua" pitchFamily="18" charset="0"/>
              </a:rPr>
              <a:t> </a:t>
            </a:r>
            <a:r>
              <a:rPr lang="hu-HU" sz="4000" dirty="0" err="1" smtClean="0">
                <a:latin typeface="Book Antiqua" pitchFamily="18" charset="0"/>
              </a:rPr>
              <a:t>wëlle</a:t>
            </a:r>
            <a:r>
              <a:rPr lang="hu-HU" sz="4000" dirty="0" smtClean="0">
                <a:latin typeface="Book Antiqua" pitchFamily="18" charset="0"/>
              </a:rPr>
              <a:t> </a:t>
            </a:r>
            <a:r>
              <a:rPr lang="hu-HU" sz="4000" dirty="0" err="1" smtClean="0">
                <a:latin typeface="Book Antiqua" pitchFamily="18" charset="0"/>
              </a:rPr>
              <a:t>bleiwe</a:t>
            </a:r>
            <a:r>
              <a:rPr lang="hu-HU" sz="4000" dirty="0" smtClean="0">
                <a:latin typeface="Book Antiqua" pitchFamily="18" charset="0"/>
              </a:rPr>
              <a:t> </a:t>
            </a:r>
            <a:r>
              <a:rPr lang="hu-HU" sz="4000" dirty="0" err="1" smtClean="0">
                <a:latin typeface="Book Antiqua" pitchFamily="18" charset="0"/>
              </a:rPr>
              <a:t>wat</a:t>
            </a:r>
            <a:r>
              <a:rPr lang="hu-HU" sz="4000" dirty="0" smtClean="0">
                <a:latin typeface="Book Antiqua" pitchFamily="18" charset="0"/>
              </a:rPr>
              <a:t> </a:t>
            </a:r>
            <a:r>
              <a:rPr lang="hu-HU" sz="4000" dirty="0" err="1" smtClean="0">
                <a:latin typeface="Book Antiqua" pitchFamily="18" charset="0"/>
              </a:rPr>
              <a:t>mir</a:t>
            </a:r>
            <a:r>
              <a:rPr lang="hu-HU" sz="4000" dirty="0" smtClean="0">
                <a:latin typeface="Book Antiqua" pitchFamily="18" charset="0"/>
              </a:rPr>
              <a:t> sin</a:t>
            </a:r>
            <a:r>
              <a:rPr lang="hu-HU" sz="3200" dirty="0" smtClean="0">
                <a:latin typeface="Book Antiqua" pitchFamily="18" charset="0"/>
              </a:rPr>
              <a:t/>
            </a:r>
            <a:br>
              <a:rPr lang="hu-HU" sz="3200" dirty="0" smtClean="0">
                <a:latin typeface="Book Antiqua" pitchFamily="18" charset="0"/>
              </a:rPr>
            </a:br>
            <a:r>
              <a:rPr lang="hu-HU" sz="3200" dirty="0" smtClean="0">
                <a:latin typeface="Book Antiqua" pitchFamily="18" charset="0"/>
              </a:rPr>
              <a:t> </a:t>
            </a:r>
            <a:r>
              <a:rPr lang="hu-HU" sz="3200" dirty="0" smtClean="0">
                <a:latin typeface="Book Antiqua" pitchFamily="18" charset="0"/>
              </a:rPr>
              <a:t>                      </a:t>
            </a:r>
            <a:r>
              <a:rPr lang="hu-HU" sz="2400" dirty="0" smtClean="0">
                <a:latin typeface="Book Antiqua" pitchFamily="18" charset="0"/>
              </a:rPr>
              <a:t>  Azok </a:t>
            </a:r>
            <a:r>
              <a:rPr lang="hu-HU" sz="2400" dirty="0" smtClean="0">
                <a:latin typeface="Book Antiqua" pitchFamily="18" charset="0"/>
              </a:rPr>
              <a:t>akarunk maradni, akik </a:t>
            </a:r>
            <a:r>
              <a:rPr lang="hu-HU" sz="2400" dirty="0" smtClean="0">
                <a:latin typeface="Book Antiqua" pitchFamily="18" charset="0"/>
              </a:rPr>
              <a:t>vagyunk</a:t>
            </a:r>
          </a:p>
          <a:p>
            <a:endParaRPr lang="hu-HU" sz="2400" dirty="0" smtClean="0">
              <a:latin typeface="Book Antiqua" pitchFamily="18" charset="0"/>
            </a:endParaRPr>
          </a:p>
          <a:p>
            <a:r>
              <a:rPr lang="hu-HU" sz="3200" dirty="0" smtClean="0">
                <a:latin typeface="Book Antiqua" pitchFamily="18" charset="0"/>
              </a:rPr>
              <a:t> „</a:t>
            </a:r>
            <a:r>
              <a:rPr lang="hu-HU" sz="3200" dirty="0" err="1" smtClean="0">
                <a:latin typeface="Book Antiqua" pitchFamily="18" charset="0"/>
              </a:rPr>
              <a:t>Ons</a:t>
            </a:r>
            <a:r>
              <a:rPr lang="hu-HU" sz="3200" dirty="0" smtClean="0">
                <a:latin typeface="Book Antiqua" pitchFamily="18" charset="0"/>
              </a:rPr>
              <a:t> </a:t>
            </a:r>
            <a:r>
              <a:rPr lang="hu-HU" sz="3200" dirty="0" err="1" smtClean="0">
                <a:latin typeface="Book Antiqua" pitchFamily="18" charset="0"/>
              </a:rPr>
              <a:t>heemecht</a:t>
            </a:r>
            <a:r>
              <a:rPr lang="hu-HU" sz="3200" dirty="0" smtClean="0">
                <a:latin typeface="Book Antiqua" pitchFamily="18" charset="0"/>
              </a:rPr>
              <a:t>”</a:t>
            </a:r>
          </a:p>
          <a:p>
            <a:pPr>
              <a:buNone/>
            </a:pPr>
            <a:r>
              <a:rPr lang="hu-HU" sz="2400" dirty="0" smtClean="0">
                <a:latin typeface="Book Antiqua" pitchFamily="18" charset="0"/>
              </a:rPr>
              <a:t> </a:t>
            </a:r>
            <a:r>
              <a:rPr lang="hu-HU" sz="2400" dirty="0" smtClean="0">
                <a:latin typeface="Book Antiqua" pitchFamily="18" charset="0"/>
              </a:rPr>
              <a:t>                                   Hazánk / Szülőhazánk      </a:t>
            </a:r>
          </a:p>
          <a:p>
            <a:endParaRPr lang="hu-HU" sz="3200" dirty="0" smtClean="0">
              <a:latin typeface="Book Antiqua" pitchFamily="18" charset="0"/>
            </a:endParaRPr>
          </a:p>
          <a:p>
            <a:r>
              <a:rPr lang="hu-HU" sz="3200" dirty="0" smtClean="0">
                <a:latin typeface="Book Antiqua" pitchFamily="18" charset="0"/>
              </a:rPr>
              <a:t> Megzenésítette </a:t>
            </a:r>
            <a:r>
              <a:rPr lang="hu-HU" sz="3200" dirty="0" smtClean="0">
                <a:latin typeface="Book Antiqua" pitchFamily="18" charset="0"/>
              </a:rPr>
              <a:t>Jean Antoine </a:t>
            </a:r>
            <a:r>
              <a:rPr lang="hu-HU" sz="3200" dirty="0" err="1" smtClean="0">
                <a:latin typeface="Book Antiqua" pitchFamily="18" charset="0"/>
              </a:rPr>
              <a:t>Zinnen</a:t>
            </a:r>
            <a:endParaRPr lang="hu-HU" sz="3200" dirty="0" smtClean="0">
              <a:latin typeface="Book Antiqua" pitchFamily="18" charset="0"/>
            </a:endParaRPr>
          </a:p>
          <a:p>
            <a:r>
              <a:rPr lang="hu-HU" sz="3200" dirty="0" smtClean="0"/>
              <a:t> </a:t>
            </a:r>
            <a:r>
              <a:rPr lang="hu-HU" sz="3200" dirty="0" smtClean="0">
                <a:latin typeface="Book Antiqua" pitchFamily="18" charset="0"/>
              </a:rPr>
              <a:t>Himnusz költője Michel </a:t>
            </a:r>
            <a:r>
              <a:rPr lang="hu-HU" sz="3200" dirty="0" err="1" smtClean="0">
                <a:latin typeface="Book Antiqua" pitchFamily="18" charset="0"/>
              </a:rPr>
              <a:t>Lentz</a:t>
            </a:r>
            <a:endParaRPr lang="hu-HU" sz="32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8025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0"/>
            <a:ext cx="502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>
                <a:latin typeface="Book Antiqua" pitchFamily="18" charset="0"/>
              </a:rPr>
              <a:t>Wou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d'Uelzécht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durech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d'Wisen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zéit</a:t>
            </a:r>
            <a:r>
              <a:rPr lang="hu-HU" sz="2400" dirty="0">
                <a:latin typeface="Book Antiqua" pitchFamily="18" charset="0"/>
              </a:rPr>
              <a:t>,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 err="1">
                <a:latin typeface="Book Antiqua" pitchFamily="18" charset="0"/>
              </a:rPr>
              <a:t>Duerch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d'Fielsen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d'Sauer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brécht</a:t>
            </a:r>
            <a:r>
              <a:rPr lang="hu-HU" sz="2400" dirty="0">
                <a:latin typeface="Book Antiqua" pitchFamily="18" charset="0"/>
              </a:rPr>
              <a:t>,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 err="1">
                <a:latin typeface="Book Antiqua" pitchFamily="18" charset="0"/>
              </a:rPr>
              <a:t>Wou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d'Rief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laanscht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d'Musel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dofteg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bléit</a:t>
            </a:r>
            <a:r>
              <a:rPr lang="hu-HU" sz="2400" dirty="0">
                <a:latin typeface="Book Antiqua" pitchFamily="18" charset="0"/>
              </a:rPr>
              <a:t>,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>
                <a:latin typeface="Book Antiqua" pitchFamily="18" charset="0"/>
              </a:rPr>
              <a:t>Den </a:t>
            </a:r>
            <a:r>
              <a:rPr lang="hu-HU" sz="2400" dirty="0" err="1">
                <a:latin typeface="Book Antiqua" pitchFamily="18" charset="0"/>
              </a:rPr>
              <a:t>Himmel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Wäin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ons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mécht</a:t>
            </a:r>
            <a:r>
              <a:rPr lang="hu-HU" sz="2400" dirty="0">
                <a:latin typeface="Book Antiqua" pitchFamily="18" charset="0"/>
              </a:rPr>
              <a:t>: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 err="1">
                <a:latin typeface="Book Antiqua" pitchFamily="18" charset="0"/>
              </a:rPr>
              <a:t>Dat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ass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onst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Land</a:t>
            </a:r>
            <a:r>
              <a:rPr lang="hu-HU" sz="2400" dirty="0">
                <a:latin typeface="Book Antiqua" pitchFamily="18" charset="0"/>
              </a:rPr>
              <a:t>, </a:t>
            </a:r>
            <a:r>
              <a:rPr lang="hu-HU" sz="2400" dirty="0" err="1">
                <a:latin typeface="Book Antiqua" pitchFamily="18" charset="0"/>
              </a:rPr>
              <a:t>fir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dat</a:t>
            </a:r>
            <a:r>
              <a:rPr lang="hu-HU" sz="2400" dirty="0">
                <a:latin typeface="Book Antiqua" pitchFamily="18" charset="0"/>
              </a:rPr>
              <a:t> mer </a:t>
            </a:r>
            <a:r>
              <a:rPr lang="hu-HU" sz="2400" dirty="0" err="1">
                <a:latin typeface="Book Antiqua" pitchFamily="18" charset="0"/>
              </a:rPr>
              <a:t>géif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 err="1">
                <a:latin typeface="Book Antiqua" pitchFamily="18" charset="0"/>
              </a:rPr>
              <a:t>Hei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nidden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alles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won</a:t>
            </a:r>
            <a:r>
              <a:rPr lang="hu-HU" sz="2400" dirty="0">
                <a:latin typeface="Book Antiqua" pitchFamily="18" charset="0"/>
              </a:rPr>
              <a:t>,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 err="1">
                <a:latin typeface="Book Antiqua" pitchFamily="18" charset="0"/>
              </a:rPr>
              <a:t>Ons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Heemechtsland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dat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mir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so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déif</a:t>
            </a:r>
            <a:r>
              <a:rPr lang="hu-HU" sz="2400" dirty="0" smtClean="0">
                <a:latin typeface="Book Antiqua" pitchFamily="18" charset="0"/>
              </a:rPr>
              <a:t/>
            </a:r>
            <a:br>
              <a:rPr lang="hu-HU" sz="2400" dirty="0" smtClean="0">
                <a:latin typeface="Book Antiqua" pitchFamily="18" charset="0"/>
              </a:rPr>
            </a:br>
            <a:r>
              <a:rPr lang="hu-HU" sz="2400" dirty="0">
                <a:latin typeface="Book Antiqua" pitchFamily="18" charset="0"/>
              </a:rPr>
              <a:t>An </a:t>
            </a:r>
            <a:r>
              <a:rPr lang="hu-HU" sz="2400" dirty="0" err="1">
                <a:latin typeface="Book Antiqua" pitchFamily="18" charset="0"/>
              </a:rPr>
              <a:t>onsen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Hierzer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err="1">
                <a:latin typeface="Book Antiqua" pitchFamily="18" charset="0"/>
              </a:rPr>
              <a:t>dron</a:t>
            </a:r>
            <a:r>
              <a:rPr lang="hu-HU" sz="2400" dirty="0">
                <a:latin typeface="Book Antiqua" pitchFamily="18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3995936" y="3429000"/>
            <a:ext cx="4644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Book Antiqua" pitchFamily="18" charset="0"/>
              </a:rPr>
              <a:t>Ha az </a:t>
            </a:r>
            <a:r>
              <a:rPr lang="hu-HU" sz="2400" dirty="0" err="1">
                <a:latin typeface="Book Antiqua" pitchFamily="18" charset="0"/>
              </a:rPr>
              <a:t>Alzette</a:t>
            </a:r>
            <a:r>
              <a:rPr lang="hu-HU" sz="2400" dirty="0">
                <a:latin typeface="Book Antiqua" pitchFamily="18" charset="0"/>
              </a:rPr>
              <a:t> lassan folyik</a:t>
            </a:r>
            <a:r>
              <a:rPr lang="hu-HU" sz="2400" dirty="0" smtClean="0">
                <a:latin typeface="Book Antiqua" pitchFamily="18" charset="0"/>
              </a:rPr>
              <a:t>,        </a:t>
            </a:r>
            <a:r>
              <a:rPr lang="hu-HU" sz="2400" dirty="0">
                <a:latin typeface="Book Antiqua" pitchFamily="18" charset="0"/>
              </a:rPr>
              <a:t>A </a:t>
            </a:r>
            <a:r>
              <a:rPr lang="hu-HU" sz="2400" dirty="0" err="1">
                <a:latin typeface="Book Antiqua" pitchFamily="18" charset="0"/>
              </a:rPr>
              <a:t>Sauer</a:t>
            </a:r>
            <a:r>
              <a:rPr lang="hu-HU" sz="2400" dirty="0">
                <a:latin typeface="Book Antiqua" pitchFamily="18" charset="0"/>
              </a:rPr>
              <a:t> játszik vad csínyeket, Az illatos szőlőültetvények nagymértékben nőnek</a:t>
            </a:r>
            <a:r>
              <a:rPr lang="hu-HU" sz="2400" dirty="0" smtClean="0">
                <a:latin typeface="Book Antiqua" pitchFamily="18" charset="0"/>
              </a:rPr>
              <a:t>.               </a:t>
            </a:r>
            <a:r>
              <a:rPr lang="hu-HU" sz="2400" dirty="0">
                <a:latin typeface="Book Antiqua" pitchFamily="18" charset="0"/>
              </a:rPr>
              <a:t>A </a:t>
            </a:r>
            <a:r>
              <a:rPr lang="hu-HU" sz="2400" dirty="0" err="1">
                <a:latin typeface="Book Antiqua" pitchFamily="18" charset="0"/>
              </a:rPr>
              <a:t>Mosella</a:t>
            </a:r>
            <a:r>
              <a:rPr lang="hu-HU" sz="2400" dirty="0">
                <a:latin typeface="Book Antiqua" pitchFamily="18" charset="0"/>
              </a:rPr>
              <a:t> </a:t>
            </a:r>
            <a:r>
              <a:rPr lang="hu-HU" sz="2400" dirty="0" smtClean="0">
                <a:latin typeface="Book Antiqua" pitchFamily="18" charset="0"/>
              </a:rPr>
              <a:t>partján</a:t>
            </a:r>
          </a:p>
          <a:p>
            <a:r>
              <a:rPr lang="hu-HU" sz="2400" dirty="0" smtClean="0">
                <a:latin typeface="Book Antiqua" pitchFamily="18" charset="0"/>
              </a:rPr>
              <a:t>Ott </a:t>
            </a:r>
            <a:r>
              <a:rPr lang="hu-HU" sz="2400" dirty="0">
                <a:latin typeface="Book Antiqua" pitchFamily="18" charset="0"/>
              </a:rPr>
              <a:t>fekszik a föld,ami oly csodás Saját szülőföldünk, </a:t>
            </a:r>
            <a:endParaRPr lang="hu-HU" sz="2400" dirty="0" smtClean="0">
              <a:latin typeface="Book Antiqua" pitchFamily="18" charset="0"/>
            </a:endParaRPr>
          </a:p>
          <a:p>
            <a:r>
              <a:rPr lang="hu-HU" sz="2400" dirty="0" smtClean="0">
                <a:latin typeface="Book Antiqua" pitchFamily="18" charset="0"/>
              </a:rPr>
              <a:t>Mélyen </a:t>
            </a:r>
            <a:r>
              <a:rPr lang="hu-HU" sz="2400" dirty="0">
                <a:latin typeface="Book Antiqua" pitchFamily="18" charset="0"/>
              </a:rPr>
              <a:t>a szívünkben él</a:t>
            </a:r>
          </a:p>
        </p:txBody>
      </p:sp>
      <p:pic>
        <p:nvPicPr>
          <p:cNvPr id="4" name="Ons Heemecht. A. Zinnen. Begräbnis von Großherzog Jean 4.5.20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19328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Book Antiqua" pitchFamily="18" charset="0"/>
              </a:rPr>
              <a:t>Államforma :   alkotmányos monarchia </a:t>
            </a:r>
          </a:p>
          <a:p>
            <a:endParaRPr lang="hu-HU" sz="2800" dirty="0" smtClean="0"/>
          </a:p>
          <a:p>
            <a:r>
              <a:rPr lang="hu-HU" sz="2800" dirty="0" smtClean="0"/>
              <a:t>Nagyherceg :  Henrik luxemburgi nagyherceg</a:t>
            </a:r>
          </a:p>
          <a:p>
            <a:endParaRPr lang="hu-HU" sz="2800" dirty="0" smtClean="0"/>
          </a:p>
          <a:p>
            <a:r>
              <a:rPr lang="hu-HU" sz="2800" dirty="0" smtClean="0"/>
              <a:t>Miniszterelnök : </a:t>
            </a:r>
            <a:r>
              <a:rPr lang="hu-HU" sz="2800" dirty="0" err="1" smtClean="0"/>
              <a:t>Xavier</a:t>
            </a:r>
            <a:r>
              <a:rPr lang="hu-HU" sz="2800" dirty="0" smtClean="0"/>
              <a:t> </a:t>
            </a:r>
            <a:r>
              <a:rPr lang="hu-HU" sz="2800" dirty="0" err="1" smtClean="0"/>
              <a:t>Bettel</a:t>
            </a:r>
            <a:endParaRPr lang="hu-HU" sz="28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80256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Kép 3" descr="duke-hen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92896"/>
            <a:ext cx="2888031" cy="385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xavier-bettel-ictsp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29260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92696"/>
            <a:ext cx="5044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latin typeface="Book Antiqua" pitchFamily="18" charset="0"/>
              </a:rPr>
              <a:t>Közigazgatási beosztás</a:t>
            </a:r>
          </a:p>
        </p:txBody>
      </p:sp>
      <p:sp>
        <p:nvSpPr>
          <p:cNvPr id="3" name="Téglalap 2"/>
          <p:cNvSpPr/>
          <p:nvPr/>
        </p:nvSpPr>
        <p:spPr>
          <a:xfrm>
            <a:off x="683568" y="1484784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Book Antiqua" pitchFamily="18" charset="0"/>
              </a:rPr>
              <a:t>3 </a:t>
            </a:r>
            <a:r>
              <a:rPr lang="hu-HU" sz="2800" b="1" dirty="0" smtClean="0">
                <a:latin typeface="Book Antiqua" pitchFamily="18" charset="0"/>
              </a:rPr>
              <a:t>körzet : </a:t>
            </a:r>
            <a:r>
              <a:rPr lang="hu-HU" sz="2400" dirty="0" smtClean="0">
                <a:latin typeface="Book Antiqua" pitchFamily="18" charset="0"/>
              </a:rPr>
              <a:t>- </a:t>
            </a:r>
            <a:r>
              <a:rPr lang="hu-HU" sz="2400" dirty="0">
                <a:latin typeface="Book Antiqua" pitchFamily="18" charset="0"/>
              </a:rPr>
              <a:t>12 </a:t>
            </a:r>
            <a:r>
              <a:rPr lang="hu-HU" sz="2400" dirty="0" smtClean="0">
                <a:latin typeface="Book Antiqua" pitchFamily="18" charset="0"/>
              </a:rPr>
              <a:t>kanton</a:t>
            </a:r>
            <a:r>
              <a:rPr lang="hu-HU" sz="2400" dirty="0">
                <a:latin typeface="Book Antiqua" pitchFamily="18" charset="0"/>
              </a:rPr>
              <a:t> </a:t>
            </a:r>
          </a:p>
          <a:p>
            <a:r>
              <a:rPr lang="hu-HU" sz="2400" dirty="0" smtClean="0">
                <a:latin typeface="Book Antiqua" pitchFamily="18" charset="0"/>
              </a:rPr>
              <a:t>                     - </a:t>
            </a:r>
            <a:r>
              <a:rPr lang="hu-HU" sz="2400" dirty="0">
                <a:latin typeface="Book Antiqua" pitchFamily="18" charset="0"/>
              </a:rPr>
              <a:t>116 </a:t>
            </a:r>
            <a:r>
              <a:rPr lang="hu-HU" sz="2400" dirty="0" smtClean="0">
                <a:latin typeface="Book Antiqua" pitchFamily="18" charset="0"/>
              </a:rPr>
              <a:t>önkormányzat</a:t>
            </a:r>
            <a:r>
              <a:rPr lang="hu-HU" sz="2400" dirty="0">
                <a:latin typeface="Book Antiqua" pitchFamily="18" charset="0"/>
              </a:rPr>
              <a:t> 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67544" y="2420888"/>
          <a:ext cx="7080448" cy="2255520"/>
        </p:xfrm>
        <a:graphic>
          <a:graphicData uri="http://schemas.openxmlformats.org/drawingml/2006/table">
            <a:tbl>
              <a:tblPr/>
              <a:tblGrid>
                <a:gridCol w="7080448"/>
              </a:tblGrid>
              <a:tr h="1620717">
                <a:tc>
                  <a:txBody>
                    <a:bodyPr/>
                    <a:lstStyle/>
                    <a:p>
                      <a:pPr algn="l"/>
                      <a:r>
                        <a:rPr lang="hu-HU" sz="2800" b="1" dirty="0">
                          <a:latin typeface="Book Antiqua" pitchFamily="18" charset="0"/>
                        </a:rPr>
                        <a:t>1. </a:t>
                      </a:r>
                      <a:r>
                        <a:rPr lang="hu-HU" sz="2800" b="1" dirty="0" err="1" smtClean="0">
                          <a:latin typeface="Book Antiqua" pitchFamily="18" charset="0"/>
                        </a:rPr>
                        <a:t>Diekirch</a:t>
                      </a:r>
                      <a:endParaRPr lang="hu-HU" sz="2400" dirty="0" smtClean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hu-HU" sz="2400" dirty="0" err="1" smtClean="0">
                          <a:latin typeface="Book Antiqua" pitchFamily="18" charset="0"/>
                        </a:rPr>
                        <a:t>Diekirch</a:t>
                      </a:r>
                      <a:endParaRPr lang="hu-HU" sz="2400" dirty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hu-HU" sz="2400" dirty="0" err="1">
                          <a:latin typeface="Book Antiqua" pitchFamily="18" charset="0"/>
                        </a:rPr>
                        <a:t>Clervaux</a:t>
                      </a:r>
                      <a:endParaRPr lang="hu-HU" sz="2400" dirty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hu-HU" sz="2400" dirty="0" err="1">
                          <a:latin typeface="Book Antiqua" pitchFamily="18" charset="0"/>
                        </a:rPr>
                        <a:t>Redange-sur-Attert</a:t>
                      </a:r>
                      <a:endParaRPr lang="hu-HU" sz="2400" dirty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hu-HU" sz="2400" dirty="0" err="1">
                          <a:latin typeface="Book Antiqua" pitchFamily="18" charset="0"/>
                        </a:rPr>
                        <a:t>Vianden</a:t>
                      </a:r>
                      <a:endParaRPr lang="hu-HU" sz="2400" dirty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hu-HU" sz="2400" dirty="0" err="1">
                          <a:latin typeface="Book Antiqua" pitchFamily="18" charset="0"/>
                        </a:rPr>
                        <a:t>Wiltz</a:t>
                      </a:r>
                      <a:endParaRPr lang="hu-HU" sz="2400" dirty="0">
                        <a:latin typeface="Book Antiqua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2123728" y="41490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b="1" dirty="0">
                <a:latin typeface="Book Antiqua" pitchFamily="18" charset="0"/>
              </a:rPr>
              <a:t>2. </a:t>
            </a:r>
            <a:r>
              <a:rPr lang="de-DE" sz="2800" b="1" dirty="0" err="1">
                <a:latin typeface="Book Antiqua" pitchFamily="18" charset="0"/>
              </a:rPr>
              <a:t>Grevenmacher</a:t>
            </a:r>
            <a:endParaRPr lang="de-DE" sz="2800" b="1" dirty="0">
              <a:latin typeface="Book Antiqua" pitchFamily="18" charset="0"/>
            </a:endParaRPr>
          </a:p>
          <a:p>
            <a:r>
              <a:rPr lang="de-DE" sz="2400" dirty="0" err="1">
                <a:latin typeface="Book Antiqua" pitchFamily="18" charset="0"/>
              </a:rPr>
              <a:t>Grevenmacher</a:t>
            </a:r>
            <a:endParaRPr lang="de-DE" sz="2400" dirty="0">
              <a:latin typeface="Book Antiqua" pitchFamily="18" charset="0"/>
            </a:endParaRPr>
          </a:p>
          <a:p>
            <a:r>
              <a:rPr lang="de-DE" sz="2400" dirty="0">
                <a:latin typeface="Book Antiqua" pitchFamily="18" charset="0"/>
              </a:rPr>
              <a:t>Echternach</a:t>
            </a:r>
          </a:p>
          <a:p>
            <a:r>
              <a:rPr lang="de-DE" sz="2400" dirty="0" err="1">
                <a:latin typeface="Book Antiqua" pitchFamily="18" charset="0"/>
              </a:rPr>
              <a:t>Remich</a:t>
            </a:r>
            <a:endParaRPr lang="de-DE" sz="2400" dirty="0">
              <a:latin typeface="Book Antiqua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5004048" y="4797152"/>
          <a:ext cx="4536504" cy="1889760"/>
        </p:xfrm>
        <a:graphic>
          <a:graphicData uri="http://schemas.openxmlformats.org/drawingml/2006/table">
            <a:tbl>
              <a:tblPr/>
              <a:tblGrid>
                <a:gridCol w="3240360"/>
                <a:gridCol w="1296144"/>
              </a:tblGrid>
              <a:tr h="780982"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>
                          <a:latin typeface="Book Antiqua" pitchFamily="18" charset="0"/>
                        </a:rPr>
                        <a:t>3. Luxembourg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de-DE" sz="2400" dirty="0">
                          <a:latin typeface="Book Antiqua" pitchFamily="18" charset="0"/>
                        </a:rPr>
                        <a:t>Luxembourg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de-DE" sz="2400" dirty="0" err="1">
                          <a:latin typeface="Book Antiqua" pitchFamily="18" charset="0"/>
                        </a:rPr>
                        <a:t>Capellen</a:t>
                      </a:r>
                      <a:endParaRPr lang="de-DE" sz="2400" dirty="0">
                        <a:latin typeface="Book Antiqua" pitchFamily="18" charset="0"/>
                      </a:endParaRP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de-DE" sz="2400" dirty="0">
                          <a:latin typeface="Book Antiqua" pitchFamily="18" charset="0"/>
                        </a:rPr>
                        <a:t>Esch-</a:t>
                      </a:r>
                      <a:r>
                        <a:rPr lang="de-DE" sz="2400" dirty="0" err="1">
                          <a:latin typeface="Book Antiqua" pitchFamily="18" charset="0"/>
                        </a:rPr>
                        <a:t>sur</a:t>
                      </a:r>
                      <a:r>
                        <a:rPr lang="de-DE" sz="2400" dirty="0">
                          <a:latin typeface="Book Antiqua" pitchFamily="18" charset="0"/>
                        </a:rPr>
                        <a:t>-Alzette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de-DE" sz="2400" dirty="0" err="1">
                          <a:latin typeface="Book Antiqua" pitchFamily="18" charset="0"/>
                        </a:rPr>
                        <a:t>Mersch</a:t>
                      </a:r>
                      <a:endParaRPr lang="de-DE" sz="2400" dirty="0">
                        <a:latin typeface="Book Antiqua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Kép 7" descr="140px-Luxemburg_district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836712"/>
            <a:ext cx="2852002" cy="36261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219200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bg1"/>
                </a:solidFill>
              </a:rPr>
              <a:t>Luxemburg földrajza </a:t>
            </a:r>
            <a:endParaRPr lang="hu-H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6381328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Book Antiqua" pitchFamily="18" charset="0"/>
              </a:rPr>
              <a:t>Két </a:t>
            </a:r>
            <a:r>
              <a:rPr lang="hu-HU" sz="3200" dirty="0" smtClean="0">
                <a:latin typeface="Book Antiqua" pitchFamily="18" charset="0"/>
              </a:rPr>
              <a:t>fő </a:t>
            </a:r>
            <a:r>
              <a:rPr lang="hu-HU" sz="3200" dirty="0" smtClean="0">
                <a:latin typeface="Book Antiqua" pitchFamily="18" charset="0"/>
              </a:rPr>
              <a:t>tájegységre </a:t>
            </a:r>
            <a:r>
              <a:rPr lang="hu-HU" sz="3200" dirty="0" smtClean="0">
                <a:latin typeface="Book Antiqua" pitchFamily="18" charset="0"/>
              </a:rPr>
              <a:t>oszlik :  </a:t>
            </a:r>
          </a:p>
          <a:p>
            <a:pPr>
              <a:buNone/>
            </a:pPr>
            <a:r>
              <a:rPr lang="hu-HU" sz="3200" dirty="0" smtClean="0">
                <a:latin typeface="Book Antiqua" pitchFamily="18" charset="0"/>
              </a:rPr>
              <a:t> </a:t>
            </a:r>
            <a:r>
              <a:rPr lang="hu-HU" sz="3200" dirty="0" smtClean="0">
                <a:latin typeface="Book Antiqua" pitchFamily="18" charset="0"/>
              </a:rPr>
              <a:t>       </a:t>
            </a:r>
            <a:r>
              <a:rPr lang="hu-HU" sz="2800" b="1" dirty="0" err="1" smtClean="0">
                <a:latin typeface="Book Antiqua" pitchFamily="18" charset="0"/>
              </a:rPr>
              <a:t>Oesling</a:t>
            </a:r>
            <a:r>
              <a:rPr lang="hu-HU" sz="2800" b="1" dirty="0" smtClean="0">
                <a:latin typeface="Book Antiqua" pitchFamily="18" charset="0"/>
              </a:rPr>
              <a:t> :</a:t>
            </a:r>
            <a:r>
              <a:rPr lang="hu-HU" sz="2800" dirty="0" smtClean="0"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-  ország területének </a:t>
            </a:r>
            <a:r>
              <a:rPr lang="hu-HU" sz="2800" dirty="0" smtClean="0">
                <a:latin typeface="Book Antiqua" pitchFamily="18" charset="0"/>
              </a:rPr>
              <a:t>32%</a:t>
            </a:r>
            <a:r>
              <a:rPr lang="hu-HU" sz="2800" dirty="0" smtClean="0">
                <a:latin typeface="Book Antiqua" pitchFamily="18" charset="0"/>
              </a:rPr>
              <a:t>     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  -  </a:t>
            </a:r>
            <a:r>
              <a:rPr lang="hu-HU" sz="2800" dirty="0" err="1" smtClean="0">
                <a:latin typeface="Book Antiqua" pitchFamily="18" charset="0"/>
              </a:rPr>
              <a:t>Wilwerdange</a:t>
            </a:r>
            <a:r>
              <a:rPr lang="hu-HU" sz="2800" dirty="0" smtClean="0">
                <a:latin typeface="Book Antiqua" pitchFamily="18" charset="0"/>
              </a:rPr>
              <a:t> (560 m) 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  -  tölgy- </a:t>
            </a:r>
            <a:r>
              <a:rPr lang="hu-HU" sz="2800" dirty="0" smtClean="0">
                <a:latin typeface="Book Antiqua" pitchFamily="18" charset="0"/>
              </a:rPr>
              <a:t>és fenyőerdők </a:t>
            </a:r>
            <a:r>
              <a:rPr lang="hu-HU" sz="2800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  - legjelentősebb települései </a:t>
            </a:r>
            <a:r>
              <a:rPr lang="hu-HU" sz="2800" dirty="0" err="1" smtClean="0">
                <a:latin typeface="Book Antiqua" pitchFamily="18" charset="0"/>
              </a:rPr>
              <a:t>Wiltz</a:t>
            </a:r>
            <a:r>
              <a:rPr lang="hu-HU" sz="2800" dirty="0" smtClean="0">
                <a:latin typeface="Book Antiqua" pitchFamily="18" charset="0"/>
              </a:rPr>
              <a:t>, </a:t>
            </a:r>
            <a:r>
              <a:rPr lang="hu-HU" sz="2800" dirty="0" err="1" smtClean="0">
                <a:latin typeface="Book Antiqua" pitchFamily="18" charset="0"/>
              </a:rPr>
              <a:t>Clervaux</a:t>
            </a:r>
            <a:r>
              <a:rPr lang="hu-HU" sz="2800" dirty="0" smtClean="0">
                <a:latin typeface="Book Antiqua" pitchFamily="18" charset="0"/>
              </a:rPr>
              <a:t>, </a:t>
            </a:r>
            <a:r>
              <a:rPr lang="hu-HU" sz="2800" dirty="0" err="1" smtClean="0">
                <a:latin typeface="Book Antiqua" pitchFamily="18" charset="0"/>
              </a:rPr>
              <a:t>Vianden</a:t>
            </a:r>
            <a:endParaRPr lang="hu-HU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       </a:t>
            </a:r>
            <a:r>
              <a:rPr lang="hu-HU" sz="2800" b="1" dirty="0" err="1" smtClean="0">
                <a:latin typeface="Book Antiqua" pitchFamily="18" charset="0"/>
              </a:rPr>
              <a:t>Gutland</a:t>
            </a:r>
            <a:r>
              <a:rPr lang="hu-HU" sz="2800" b="1" dirty="0" smtClean="0">
                <a:latin typeface="Book Antiqua" pitchFamily="18" charset="0"/>
              </a:rPr>
              <a:t> : </a:t>
            </a:r>
          </a:p>
          <a:p>
            <a:pPr>
              <a:buNone/>
            </a:pPr>
            <a:r>
              <a:rPr lang="hu-HU" sz="2800" b="1" dirty="0" smtClean="0">
                <a:latin typeface="Book Antiqua" pitchFamily="18" charset="0"/>
              </a:rPr>
              <a:t> </a:t>
            </a:r>
            <a:r>
              <a:rPr lang="hu-HU" sz="2800" b="1" dirty="0" smtClean="0">
                <a:latin typeface="Book Antiqua" pitchFamily="18" charset="0"/>
              </a:rPr>
              <a:t>  </a:t>
            </a:r>
            <a:r>
              <a:rPr lang="hu-HU" sz="2800" dirty="0" smtClean="0">
                <a:latin typeface="Book Antiqua" pitchFamily="18" charset="0"/>
              </a:rPr>
              <a:t>-</a:t>
            </a:r>
            <a:r>
              <a:rPr lang="hu-HU" sz="2800" dirty="0" smtClean="0">
                <a:latin typeface="Book Antiqua" pitchFamily="18" charset="0"/>
              </a:rPr>
              <a:t>  </a:t>
            </a:r>
            <a:r>
              <a:rPr lang="hu-HU" sz="2800" dirty="0" smtClean="0">
                <a:latin typeface="Book Antiqua" pitchFamily="18" charset="0"/>
              </a:rPr>
              <a:t>ország </a:t>
            </a:r>
            <a:r>
              <a:rPr lang="hu-HU" sz="2800" dirty="0" smtClean="0">
                <a:latin typeface="Book Antiqua" pitchFamily="18" charset="0"/>
              </a:rPr>
              <a:t>területének 68</a:t>
            </a:r>
            <a:r>
              <a:rPr lang="hu-HU" sz="2800" dirty="0" smtClean="0">
                <a:latin typeface="Book Antiqua" pitchFamily="18" charset="0"/>
              </a:rPr>
              <a:t>%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-  mezőgazdasági </a:t>
            </a:r>
            <a:r>
              <a:rPr lang="hu-HU" sz="2800" dirty="0" smtClean="0">
                <a:latin typeface="Book Antiqua" pitchFamily="18" charset="0"/>
              </a:rPr>
              <a:t>művelésre kiválóan </a:t>
            </a:r>
            <a:r>
              <a:rPr lang="hu-HU" sz="2800" dirty="0" smtClean="0">
                <a:latin typeface="Book Antiqua" pitchFamily="18" charset="0"/>
              </a:rPr>
              <a:t>alkalmas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- </a:t>
            </a:r>
            <a:r>
              <a:rPr lang="hu-HU" sz="2800" dirty="0" smtClean="0"/>
              <a:t> </a:t>
            </a:r>
            <a:r>
              <a:rPr lang="hu-HU" sz="2800" dirty="0" err="1" smtClean="0">
                <a:latin typeface="Book Antiqua" pitchFamily="18" charset="0"/>
              </a:rPr>
              <a:t>Mosel</a:t>
            </a: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völgye – szőlő- és bortermesztés </a:t>
            </a: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-  régió </a:t>
            </a:r>
            <a:r>
              <a:rPr lang="hu-HU" sz="2800" dirty="0" smtClean="0">
                <a:latin typeface="Book Antiqua" pitchFamily="18" charset="0"/>
              </a:rPr>
              <a:t>központja </a:t>
            </a:r>
            <a:r>
              <a:rPr lang="hu-HU" sz="2800" dirty="0" err="1" smtClean="0">
                <a:latin typeface="Book Antiqua" pitchFamily="18" charset="0"/>
              </a:rPr>
              <a:t>Esch-sur-Alzette</a:t>
            </a:r>
            <a:endParaRPr lang="hu-HU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hu-HU" sz="2800" dirty="0" smtClean="0">
                <a:latin typeface="Book Antiqua" pitchFamily="18" charset="0"/>
              </a:rPr>
              <a:t> </a:t>
            </a:r>
            <a:r>
              <a:rPr lang="hu-HU" sz="2800" dirty="0" smtClean="0">
                <a:latin typeface="Book Antiqua" pitchFamily="18" charset="0"/>
              </a:rPr>
              <a:t>                                     </a:t>
            </a:r>
            <a:endParaRPr lang="hu-HU" sz="28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0824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Kép 3" descr="wilt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"/>
            <a:ext cx="5796136" cy="317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cler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192" y="0"/>
            <a:ext cx="583480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vian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9631" y="0"/>
            <a:ext cx="591437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o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7315200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 descr="eshur c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699847" cy="455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1_20405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6663"/>
            <a:ext cx="9144000" cy="514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200</Words>
  <Application>Microsoft Office PowerPoint</Application>
  <PresentationFormat>Diavetítés a képernyőre (4:3 oldalarány)</PresentationFormat>
  <Paragraphs>84</Paragraphs>
  <Slides>18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Papír</vt:lpstr>
      <vt:lpstr>Luxemburg</vt:lpstr>
      <vt:lpstr>2. dia</vt:lpstr>
      <vt:lpstr>3. dia</vt:lpstr>
      <vt:lpstr>4. dia</vt:lpstr>
      <vt:lpstr>5. dia</vt:lpstr>
      <vt:lpstr>6. dia</vt:lpstr>
      <vt:lpstr>Luxemburg földrajza 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KÖSZÖNÖM A FIGYELMET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Luxemburg</dc:title>
  <dc:creator>Windows-felhasználó</dc:creator>
  <cp:lastModifiedBy>Windows-felhasználó</cp:lastModifiedBy>
  <cp:revision>6</cp:revision>
  <dcterms:created xsi:type="dcterms:W3CDTF">2020-02-05T20:26:51Z</dcterms:created>
  <dcterms:modified xsi:type="dcterms:W3CDTF">2020-02-05T23:48:30Z</dcterms:modified>
</cp:coreProperties>
</file>