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73" r:id="rId9"/>
    <p:sldId id="260" r:id="rId10"/>
    <p:sldId id="277" r:id="rId11"/>
    <p:sldId id="278" r:id="rId12"/>
    <p:sldId id="279" r:id="rId13"/>
    <p:sldId id="280" r:id="rId14"/>
    <p:sldId id="276" r:id="rId15"/>
    <p:sldId id="275" r:id="rId16"/>
    <p:sldId id="274" r:id="rId17"/>
    <p:sldId id="281" r:id="rId18"/>
    <p:sldId id="264" r:id="rId19"/>
    <p:sldId id="288" r:id="rId20"/>
    <p:sldId id="290" r:id="rId21"/>
    <p:sldId id="289" r:id="rId22"/>
    <p:sldId id="262" r:id="rId23"/>
    <p:sldId id="284" r:id="rId24"/>
    <p:sldId id="285" r:id="rId25"/>
    <p:sldId id="261" r:id="rId26"/>
    <p:sldId id="263" r:id="rId27"/>
    <p:sldId id="282" r:id="rId28"/>
    <p:sldId id="283" r:id="rId29"/>
    <p:sldId id="266" r:id="rId30"/>
    <p:sldId id="265" r:id="rId31"/>
    <p:sldId id="267" r:id="rId32"/>
    <p:sldId id="286" r:id="rId33"/>
    <p:sldId id="287" r:id="rId34"/>
    <p:sldId id="268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10" name="Téglalap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églalap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Egyenes összekötő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Egyenes összekötő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Téglalap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zis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zis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zis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9" name="Téglalap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gyenes összekötő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Egyenes összekötő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Téglalap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zis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zis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zis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gyenes összekötő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zis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Tartalom hely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3" name="Élőláb hely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zis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Egyenes összekötő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átum hely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BDAD33-9EC6-4563-AB28-316082C29C33}" type="datetimeFigureOut">
              <a:rPr lang="hu-HU" smtClean="0"/>
              <a:pPr/>
              <a:t>2020.02.03.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zis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83D575D-4B7B-4D4B-9C1F-808AF3CD86B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ancesco_Tristano_Schlim%C3%A9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Francesco%20Tristano%20-%20Tristano%20Plays%20Gulda_%20Prelude%20_%20Fugue%20(Official%20Video)%2055s%20-%201m8s%20(TYQKXuYSHxg)%203601.mp4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ascal_Schumacher" TargetMode="External"/><Relationship Id="rId3" Type="http://schemas.openxmlformats.org/officeDocument/2006/relationships/hyperlink" Target="https://en.wikipedia.org/wiki/Alexander_Mullenbach" TargetMode="External"/><Relationship Id="rId7" Type="http://schemas.openxmlformats.org/officeDocument/2006/relationships/hyperlink" Target="https://en.wikipedia.org/wiki/Michel_Rei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jazzahead_%202019%20-%20Reis%20_%20Demuth%20_%20Wiltgen%207m20s%20-%207m30s%20(37xZC2uYU30)%203601.mp4" TargetMode="External"/><Relationship Id="rId6" Type="http://schemas.openxmlformats.org/officeDocument/2006/relationships/hyperlink" Target="https://en.wikipedia.org/wiki/Gast_Waltzing" TargetMode="External"/><Relationship Id="rId5" Type="http://schemas.openxmlformats.org/officeDocument/2006/relationships/hyperlink" Target="https://en.wikipedia.org/wiki/Ernie_Hammes" TargetMode="External"/><Relationship Id="rId4" Type="http://schemas.openxmlformats.org/officeDocument/2006/relationships/hyperlink" Target="https://en.wikipedia.org/wiki/Marcel_Wengler" TargetMode="Externa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Rome%20-%20To%20Die%20Among%20Strangers%2037s%20-%2054s%20(qXuzZivhv7c)%202401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Sun%20Glitters%20-%20too%20much%20to%20lose%20(Official%20HD%20Video)%2020s%20-%2030s%20(VaeuG7Fh5Dc)%202401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Game%20of%20Thrones%20-%20Big%20Band%20Version%20(Luxembourg%20Military%20Band)%205s%20-%2020s%20(vRlJLewN-hM)%203601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1965-%C3%B6s_Eurov%C3%ADzi%C3%B3s_Dalfesztiv%C3%A1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France%20Gall%20-%20Poupee%20De%20Cire_%20Poupee%20De%20Son%20(1965)%200s%20-%2038s%20(s5aeeSmkPwQ)%202401.mp4" TargetMode="External"/><Relationship Id="rId6" Type="http://schemas.openxmlformats.org/officeDocument/2006/relationships/image" Target="../media/image11.png"/><Relationship Id="rId5" Type="http://schemas.openxmlformats.org/officeDocument/2006/relationships/hyperlink" Target="https://hu.wikipedia.org/wiki/Poup%C3%A9e_de_cire,_poup%C3%A9e_de_son" TargetMode="External"/><Relationship Id="rId4" Type="http://schemas.openxmlformats.org/officeDocument/2006/relationships/hyperlink" Target="https://hu.wikipedia.org/wiki/France_Gal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1983-as_Eurov%C3%ADzi%C3%B3s_Dalfesztiv%C3%A1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Luxembourg%20in%20Eurovision%20Song%20Contest%201956-1993%207m23.4s%20-%207m40.1s%20(g42StR_hhxo)%202401.mp4" TargetMode="External"/><Relationship Id="rId6" Type="http://schemas.openxmlformats.org/officeDocument/2006/relationships/image" Target="../media/image11.png"/><Relationship Id="rId5" Type="http://schemas.openxmlformats.org/officeDocument/2006/relationships/hyperlink" Target="https://hu.wikipedia.org/wiki/Si_la_vie_est_cadeau" TargetMode="External"/><Relationship Id="rId4" Type="http://schemas.openxmlformats.org/officeDocument/2006/relationships/hyperlink" Target="https://hu.wikipedia.org/wiki/Corinne_Herm%C3%A8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oln&#225;r%20Anna\Downloads\Traditional%20Dutch%20Music%20-%20Dutch%20Windmills%2015s%20-%2040.4s%20(SQxITYASgBI)%20961.m4a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2014%20L&#235;tzebuerg%20Sprangpressessioun%20(Dancing%20Procession%20of%20Echternach)%200s%20-%2025s%20(4nehqiAWFGY)%202401.mp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mudam.l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kuddelfleck+luxembourg&amp;espv=2&amp;biw=1920&amp;bih=979&amp;tbm=isch&amp;tbo=u&amp;source=univ&amp;sa=X&amp;ved=0ahUKEwj9s_GmxuDLAhUHkCwKHQN8B3IQsAQIGw" TargetMode="External"/><Relationship Id="rId2" Type="http://schemas.openxmlformats.org/officeDocument/2006/relationships/hyperlink" Target="https://www.google.com/search?q=bouneschlupp&amp;espv=2&amp;biw=1920&amp;bih=979&amp;tbm=isch&amp;tbo=u&amp;source=univ&amp;sa=X&amp;sqi=2&amp;ved=0ahUKEwj4nf6LxuDLAhVFPxQKHb8vAqwQsAQI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Judd+mat+Gaardebounen+luxembourg+foto&amp;espv=2&amp;biw=1920&amp;bih=979&amp;tbm=isch&amp;tbo=u&amp;source=univ&amp;sa=X&amp;ved=0ahUKEwiXjbvsxuDLAhWHjCwKHSYkAHEQsAQIGw" TargetMode="External"/><Relationship Id="rId7" Type="http://schemas.openxmlformats.org/officeDocument/2006/relationships/image" Target="../media/image32.jpeg"/><Relationship Id="rId2" Type="http://schemas.openxmlformats.org/officeDocument/2006/relationships/hyperlink" Target="https://www.google.com/search?q=Fierkelsjelli+luxembourg+foto&amp;espv=2&amp;biw=1920&amp;bih=979&amp;tbm=isch&amp;tbo=u&amp;source=univ&amp;sa=X&amp;ved=0ahUKEwjczqjSxuDLAhVLhywKHVfYAXQQsAQIG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s://www.google.com/search?q=St%C3%A4erzelen+luxembourg+foto&amp;espv=2&amp;biw=1920&amp;bih=979&amp;tbm=isch&amp;tbo=u&amp;source=univ&amp;sa=X&amp;ved=0ahUKEwjGgtGHx-DLAhUGiSwKHV3RAXAQsAQIG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ascht%C3%A9it+luxembourg+foto&amp;espv=2&amp;biw=1920&amp;bih=979&amp;tbm=isch&amp;tbo=u&amp;source=univ&amp;sa=X&amp;ved=0ahUKEwiu2pDrx-DLAhXKjSwKHSznAG8QsAQIGw" TargetMode="External"/><Relationship Id="rId2" Type="http://schemas.openxmlformats.org/officeDocument/2006/relationships/hyperlink" Target="http://rieslingspascht&#233;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ndrine_Cantoregg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ln&#225;r%20Anna\Downloads\Stravinsky%20_%20Berceuse%20_%20Firebird%20(Sandrine%20Cantoreggi%20_%20Connie%20Shih)%20Philhar%200s%20-%2015s%20(U6RVuAccY_I)%203601.mp4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Luxemburg.jpg"/>
          <p:cNvPicPr>
            <a:picLocks noChangeAspect="1"/>
          </p:cNvPicPr>
          <p:nvPr/>
        </p:nvPicPr>
        <p:blipFill>
          <a:blip r:embed="rId2"/>
          <a:srcRect l="8271" r="350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28794" y="0"/>
            <a:ext cx="6172200" cy="822816"/>
          </a:xfrm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Luxemburg kultúrája</a:t>
            </a:r>
            <a:endParaRPr lang="hu-HU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486496" y="785794"/>
            <a:ext cx="2657504" cy="714380"/>
          </a:xfrm>
        </p:spPr>
        <p:txBody>
          <a:bodyPr/>
          <a:lstStyle/>
          <a:p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Molnár Anna III.G</a:t>
            </a:r>
            <a:endParaRPr lang="hu-H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hlinkClick r:id="rId3" tooltip="Francesco Tristano Schlimé"/>
              </a:rPr>
              <a:t>Francesco </a:t>
            </a:r>
            <a:r>
              <a:rPr lang="hu-HU" sz="3600" dirty="0" err="1" smtClean="0">
                <a:hlinkClick r:id="rId3" tooltip="Francesco Tristano Schlimé"/>
              </a:rPr>
              <a:t>Tristano</a:t>
            </a:r>
            <a:r>
              <a:rPr lang="hu-HU" sz="3600" dirty="0" smtClean="0">
                <a:hlinkClick r:id="rId3" tooltip="Francesco Tristano Schlimé"/>
              </a:rPr>
              <a:t> </a:t>
            </a:r>
            <a:r>
              <a:rPr lang="hu-HU" sz="3600" dirty="0" err="1" smtClean="0">
                <a:hlinkClick r:id="rId3" tooltip="Francesco Tristano Schlimé"/>
              </a:rPr>
              <a:t>Schlimé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Zongorista</a:t>
            </a:r>
          </a:p>
        </p:txBody>
      </p:sp>
      <p:pic>
        <p:nvPicPr>
          <p:cNvPr id="4" name="Francesco Tristano - Tristano Plays Gulda_ Prelude _ Fugue (Official Video) 55s - 1m8s (TYQKXuYSHxg) 36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28662" y="2214554"/>
            <a:ext cx="5715040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/>
          <a:lstStyle/>
          <a:p>
            <a:r>
              <a:rPr lang="hu-HU" dirty="0" smtClean="0"/>
              <a:t>Kortárs zeneszerzők: </a:t>
            </a:r>
          </a:p>
          <a:p>
            <a:pPr lvl="1"/>
            <a:r>
              <a:rPr lang="hu-HU" dirty="0" smtClean="0">
                <a:hlinkClick r:id="rId3" tooltip="Alexander Mullenbach"/>
              </a:rPr>
              <a:t>Alexander </a:t>
            </a:r>
            <a:r>
              <a:rPr lang="hu-HU" dirty="0" err="1" smtClean="0">
                <a:hlinkClick r:id="rId3" tooltip="Alexander Mullenbach"/>
              </a:rPr>
              <a:t>Mullenbach</a:t>
            </a:r>
            <a:endParaRPr lang="hu-HU" dirty="0" smtClean="0"/>
          </a:p>
          <a:p>
            <a:pPr lvl="1"/>
            <a:r>
              <a:rPr lang="hu-HU" dirty="0" smtClean="0">
                <a:hlinkClick r:id="rId4" tooltip="Marcel Wengler"/>
              </a:rPr>
              <a:t>Marcel </a:t>
            </a:r>
            <a:r>
              <a:rPr lang="hu-HU" dirty="0" err="1" smtClean="0">
                <a:hlinkClick r:id="rId4" tooltip="Marcel Wengler"/>
              </a:rPr>
              <a:t>Wengler</a:t>
            </a:r>
            <a:r>
              <a:rPr lang="hu-HU" dirty="0" smtClean="0"/>
              <a:t>. </a:t>
            </a:r>
          </a:p>
          <a:p>
            <a:endParaRPr lang="hu-HU" dirty="0" smtClean="0"/>
          </a:p>
          <a:p>
            <a:r>
              <a:rPr lang="hu-HU" dirty="0" smtClean="0"/>
              <a:t>Jazz</a:t>
            </a:r>
          </a:p>
          <a:p>
            <a:r>
              <a:rPr lang="hu-HU" dirty="0" smtClean="0"/>
              <a:t>Trombitások: </a:t>
            </a:r>
            <a:r>
              <a:rPr lang="hu-HU" dirty="0" err="1" smtClean="0">
                <a:hlinkClick r:id="rId5" tooltip="Ernie Hammes"/>
              </a:rPr>
              <a:t>Ernie</a:t>
            </a:r>
            <a:r>
              <a:rPr lang="hu-HU" dirty="0" smtClean="0">
                <a:hlinkClick r:id="rId5" tooltip="Ernie Hammes"/>
              </a:rPr>
              <a:t> </a:t>
            </a:r>
            <a:r>
              <a:rPr lang="hu-HU" dirty="0" err="1" smtClean="0">
                <a:hlinkClick r:id="rId5" tooltip="Ernie Hammes"/>
              </a:rPr>
              <a:t>Hammes</a:t>
            </a:r>
            <a:r>
              <a:rPr lang="hu-HU" dirty="0" smtClean="0"/>
              <a:t>, </a:t>
            </a:r>
            <a:r>
              <a:rPr lang="hu-HU" dirty="0" err="1" smtClean="0">
                <a:hlinkClick r:id="rId6" tooltip="Gast Waltzing"/>
              </a:rPr>
              <a:t>Gast</a:t>
            </a:r>
            <a:r>
              <a:rPr lang="hu-HU" dirty="0" smtClean="0">
                <a:hlinkClick r:id="rId6" tooltip="Gast Waltzing"/>
              </a:rPr>
              <a:t> </a:t>
            </a:r>
            <a:r>
              <a:rPr lang="hu-HU" dirty="0" err="1" smtClean="0">
                <a:hlinkClick r:id="rId6" tooltip="Gast Waltzing"/>
              </a:rPr>
              <a:t>Waltzing</a:t>
            </a:r>
            <a:endParaRPr lang="hu-HU" dirty="0" smtClean="0"/>
          </a:p>
          <a:p>
            <a:r>
              <a:rPr lang="hu-HU" dirty="0" smtClean="0"/>
              <a:t>Zongorista </a:t>
            </a:r>
            <a:r>
              <a:rPr lang="hu-HU" dirty="0" smtClean="0">
                <a:hlinkClick r:id="rId7" tooltip="Michel Reis"/>
              </a:rPr>
              <a:t>Michel </a:t>
            </a:r>
            <a:r>
              <a:rPr lang="hu-HU" dirty="0" err="1" smtClean="0">
                <a:hlinkClick r:id="rId7" tooltip="Michel Reis"/>
              </a:rPr>
              <a:t>Reis</a:t>
            </a:r>
            <a:r>
              <a:rPr lang="hu-HU" dirty="0" smtClean="0"/>
              <a:t> </a:t>
            </a:r>
          </a:p>
          <a:p>
            <a:r>
              <a:rPr lang="hu-HU" dirty="0" smtClean="0"/>
              <a:t>Ütős </a:t>
            </a:r>
            <a:r>
              <a:rPr lang="hu-HU" dirty="0" smtClean="0">
                <a:hlinkClick r:id="rId8" tooltip="Pascal Schumacher"/>
              </a:rPr>
              <a:t>Pascal Schumacher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Zenekarok:</a:t>
            </a:r>
          </a:p>
          <a:p>
            <a:pPr lvl="1"/>
            <a:r>
              <a:rPr lang="hu-HU" dirty="0" err="1" smtClean="0"/>
              <a:t>Rome</a:t>
            </a:r>
            <a:endParaRPr lang="hu-HU" dirty="0" smtClean="0"/>
          </a:p>
          <a:p>
            <a:pPr lvl="1"/>
            <a:r>
              <a:rPr lang="hu-HU" dirty="0" smtClean="0"/>
              <a:t>Sun </a:t>
            </a:r>
            <a:r>
              <a:rPr lang="hu-HU" dirty="0" err="1" smtClean="0"/>
              <a:t>Glitters</a:t>
            </a:r>
            <a:endParaRPr lang="hu-HU" dirty="0"/>
          </a:p>
        </p:txBody>
      </p:sp>
      <p:pic>
        <p:nvPicPr>
          <p:cNvPr id="4" name="jazzahead_ 2019 - Reis _ Demuth _ Wiltgen 7m20s - 7m30s (37xZC2uYU30) 36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500562" y="3286124"/>
            <a:ext cx="4476760" cy="335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rome</a:t>
            </a:r>
            <a:endParaRPr lang="hu-HU" dirty="0"/>
          </a:p>
        </p:txBody>
      </p:sp>
      <p:pic>
        <p:nvPicPr>
          <p:cNvPr id="4" name="Rome - To Die Among Strangers 37s - 54s (qXuzZivhv7c) 2401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909" y="1785926"/>
            <a:ext cx="6263787" cy="469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Sun </a:t>
            </a:r>
            <a:r>
              <a:rPr lang="hu-HU" dirty="0" err="1" smtClean="0"/>
              <a:t>glitters</a:t>
            </a:r>
            <a:endParaRPr lang="hu-HU" dirty="0"/>
          </a:p>
        </p:txBody>
      </p:sp>
      <p:pic>
        <p:nvPicPr>
          <p:cNvPr id="4" name="Sun Glitters - too much to lose (Official HD Video) 20s - 30s (VaeuG7Fh5Dc) 2401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472" y="1643050"/>
            <a:ext cx="6286544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/>
              <a:t>Luxembourg military </a:t>
            </a:r>
            <a:r>
              <a:rPr lang="hu-HU" sz="4000" dirty="0" err="1" smtClean="0"/>
              <a:t>band</a:t>
            </a:r>
            <a:endParaRPr lang="hu-HU" sz="4000" dirty="0"/>
          </a:p>
        </p:txBody>
      </p:sp>
      <p:pic>
        <p:nvPicPr>
          <p:cNvPr id="4" name="Game of Thrones - Big Band Version (Luxembourg Military Band) 5s - 20s (vRlJLewN-hM) 3601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910" y="1571612"/>
            <a:ext cx="657229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 err="1" smtClean="0"/>
              <a:t>Philharmonie</a:t>
            </a:r>
            <a:endParaRPr lang="hu-HU" sz="4800" dirty="0"/>
          </a:p>
        </p:txBody>
      </p:sp>
      <p:pic>
        <p:nvPicPr>
          <p:cNvPr id="4" name="Tartalom helye 3" descr="unnamed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857364"/>
            <a:ext cx="8572560" cy="428628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hu-HU" dirty="0" smtClean="0"/>
              <a:t>Eurovízió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7467600" cy="4873752"/>
          </a:xfrm>
        </p:spPr>
        <p:txBody>
          <a:bodyPr>
            <a:normAutofit/>
          </a:bodyPr>
          <a:lstStyle/>
          <a:p>
            <a:r>
              <a:rPr lang="hu-HU" dirty="0" smtClean="0"/>
              <a:t>5x nyertek 1. helyet</a:t>
            </a:r>
          </a:p>
          <a:p>
            <a:r>
              <a:rPr lang="hu-HU" dirty="0" smtClean="0"/>
              <a:t>37x vettek részt</a:t>
            </a:r>
          </a:p>
          <a:p>
            <a:r>
              <a:rPr lang="hu-HU" dirty="0" smtClean="0"/>
              <a:t>Utoljára 1993-ban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voltak</a:t>
            </a:r>
            <a:endParaRPr lang="hu-HU" dirty="0" smtClean="0"/>
          </a:p>
          <a:p>
            <a:r>
              <a:rPr lang="hu-HU" dirty="0" smtClean="0"/>
              <a:t>Általában francia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énekkel 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>
                <a:hlinkClick r:id="rId3" tooltip="1965-ös Eurovíziós Dalfesztivál"/>
              </a:rPr>
              <a:t>1965</a:t>
            </a:r>
            <a:r>
              <a:rPr lang="hu-HU" dirty="0" smtClean="0"/>
              <a:t>- </a:t>
            </a:r>
            <a:r>
              <a:rPr lang="hu-HU" dirty="0" smtClean="0">
                <a:hlinkClick r:id="rId4" tooltip="France Gall"/>
              </a:rPr>
              <a:t>France Gall</a:t>
            </a:r>
            <a:r>
              <a:rPr lang="hu-HU" dirty="0" smtClean="0"/>
              <a:t>-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>
                <a:hlinkClick r:id="rId5" tooltip="Poupée de cire, poupée de son"/>
              </a:rPr>
              <a:t>Poupée</a:t>
            </a:r>
            <a:r>
              <a:rPr lang="hu-HU" dirty="0" smtClean="0">
                <a:hlinkClick r:id="rId5" tooltip="Poupée de cire, poupée de son"/>
              </a:rPr>
              <a:t> </a:t>
            </a:r>
            <a:r>
              <a:rPr lang="hu-HU" dirty="0" smtClean="0">
                <a:hlinkClick r:id="rId5" tooltip="Poupée de cire, poupée de son"/>
              </a:rPr>
              <a:t>de </a:t>
            </a:r>
            <a:r>
              <a:rPr lang="hu-HU" dirty="0" err="1" smtClean="0">
                <a:hlinkClick r:id="rId5" tooltip="Poupée de cire, poupée de son"/>
              </a:rPr>
              <a:t>cire</a:t>
            </a:r>
            <a:r>
              <a:rPr lang="hu-HU" dirty="0" smtClean="0">
                <a:hlinkClick r:id="rId5" tooltip="Poupée de cire, poupée de son"/>
              </a:rPr>
              <a:t>, </a:t>
            </a:r>
            <a:r>
              <a:rPr lang="hu-HU" dirty="0" err="1" smtClean="0">
                <a:hlinkClick r:id="rId5" tooltip="Poupée de cire, poupée de son"/>
              </a:rPr>
              <a:t>poupée</a:t>
            </a:r>
            <a:r>
              <a:rPr lang="hu-HU" dirty="0" smtClean="0">
                <a:hlinkClick r:id="rId5" tooltip="Poupée de cire, poupée de son"/>
              </a:rPr>
              <a:t> </a:t>
            </a:r>
            <a:r>
              <a:rPr lang="hu-HU" dirty="0" err="1" smtClean="0">
                <a:hlinkClick r:id="rId5" tooltip="Poupée de cire, poupée de son"/>
              </a:rPr>
              <a:t>de</a:t>
            </a:r>
            <a:r>
              <a:rPr lang="hu-HU" dirty="0" smtClean="0">
                <a:hlinkClick r:id="rId5" tooltip="Poupée de cire, poupée de son"/>
              </a:rPr>
              <a:t> </a:t>
            </a:r>
            <a:r>
              <a:rPr lang="hu-HU" dirty="0" err="1" smtClean="0">
                <a:hlinkClick r:id="rId5" tooltip="Poupée de cire, poupée de son"/>
              </a:rPr>
              <a:t>son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(Viaszbaba, rongybaba)</a:t>
            </a:r>
          </a:p>
          <a:p>
            <a:endParaRPr lang="hu-HU" dirty="0"/>
          </a:p>
        </p:txBody>
      </p:sp>
      <p:pic>
        <p:nvPicPr>
          <p:cNvPr id="6" name="France Gall - Poupee De Cire_ Poupee De Son (1965) 0s - 38s (s5aeeSmkPwQ) 24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14744" y="428604"/>
            <a:ext cx="4857773" cy="3643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hu-HU" u="sng" dirty="0" smtClean="0">
                <a:hlinkClick r:id="rId3" tooltip="1983-as Eurovíziós Dalfesztivál"/>
              </a:rPr>
              <a:t>1983</a:t>
            </a:r>
            <a:r>
              <a:rPr lang="hu-HU" u="sng" dirty="0" smtClean="0"/>
              <a:t>- </a:t>
            </a:r>
            <a:r>
              <a:rPr lang="hu-HU" u="sng" dirty="0" err="1" smtClean="0">
                <a:hlinkClick r:id="rId4" tooltip="Corinne Hermès"/>
              </a:rPr>
              <a:t>Corinne</a:t>
            </a:r>
            <a:r>
              <a:rPr lang="hu-HU" u="sng" dirty="0" smtClean="0">
                <a:hlinkClick r:id="rId4" tooltip="Corinne Hermès"/>
              </a:rPr>
              <a:t> </a:t>
            </a:r>
            <a:r>
              <a:rPr lang="hu-HU" u="sng" dirty="0" err="1" smtClean="0">
                <a:hlinkClick r:id="rId4" tooltip="Corinne Hermès"/>
              </a:rPr>
              <a:t>Hermès</a:t>
            </a:r>
            <a:r>
              <a:rPr lang="hu-HU" u="sng" dirty="0" err="1" smtClean="0"/>
              <a:t>-</a:t>
            </a:r>
            <a:r>
              <a:rPr lang="hu-HU" u="sng" dirty="0" smtClean="0"/>
              <a:t> </a:t>
            </a:r>
            <a:r>
              <a:rPr lang="hu-HU" u="sng" dirty="0" err="1" smtClean="0">
                <a:hlinkClick r:id="rId5" tooltip="Si la vie est cadeau"/>
              </a:rPr>
              <a:t>Si</a:t>
            </a:r>
            <a:r>
              <a:rPr lang="hu-HU" u="sng" dirty="0" smtClean="0">
                <a:hlinkClick r:id="rId5" tooltip="Si la vie est cadeau"/>
              </a:rPr>
              <a:t> la vie est </a:t>
            </a:r>
            <a:r>
              <a:rPr lang="hu-HU" u="sng" dirty="0" err="1" smtClean="0">
                <a:hlinkClick r:id="rId5" tooltip="Si la vie est cadeau"/>
              </a:rPr>
              <a:t>cadeau</a:t>
            </a:r>
            <a:r>
              <a:rPr lang="hu-HU" u="sng" dirty="0" smtClean="0"/>
              <a:t/>
            </a:r>
            <a:br>
              <a:rPr lang="hu-HU" u="sng" dirty="0" smtClean="0"/>
            </a:br>
            <a:r>
              <a:rPr lang="hu-HU" u="sng" dirty="0" smtClean="0"/>
              <a:t>(</a:t>
            </a:r>
            <a:r>
              <a:rPr lang="hu-HU" dirty="0" smtClean="0"/>
              <a:t>Ha az élet ajándék)</a:t>
            </a:r>
            <a:endParaRPr lang="hu-HU" dirty="0"/>
          </a:p>
        </p:txBody>
      </p:sp>
      <p:pic>
        <p:nvPicPr>
          <p:cNvPr id="4" name="Luxembourg in Eurovision Song Contest 1956-1993 7m23.4s - 7m40.1s (g42StR_hhxo) 2401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85786" y="1857364"/>
            <a:ext cx="6318833" cy="473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/>
              <a:t>folklór</a:t>
            </a:r>
            <a:endParaRPr lang="hu-HU" sz="4000" dirty="0"/>
          </a:p>
        </p:txBody>
      </p:sp>
      <p:pic>
        <p:nvPicPr>
          <p:cNvPr id="4" name="Tartalom helye 3" descr="UGDA-Mex-FOT-05-620x330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42910" y="2786058"/>
            <a:ext cx="5905500" cy="3143250"/>
          </a:xfrm>
        </p:spPr>
      </p:pic>
      <p:sp>
        <p:nvSpPr>
          <p:cNvPr id="5" name="Szövegdoboz 4"/>
          <p:cNvSpPr txBox="1"/>
          <p:nvPr/>
        </p:nvSpPr>
        <p:spPr>
          <a:xfrm>
            <a:off x="571472" y="1571612"/>
            <a:ext cx="2643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Holland kultúra</a:t>
            </a:r>
          </a:p>
          <a:p>
            <a:r>
              <a:rPr lang="hu-HU" sz="2000" dirty="0" smtClean="0"/>
              <a:t>Népdalok</a:t>
            </a:r>
          </a:p>
          <a:p>
            <a:r>
              <a:rPr lang="hu-HU" sz="2000" dirty="0" smtClean="0"/>
              <a:t>Karneválok, vásárok</a:t>
            </a:r>
            <a:endParaRPr lang="hu-HU" sz="2000" dirty="0"/>
          </a:p>
        </p:txBody>
      </p:sp>
      <p:pic>
        <p:nvPicPr>
          <p:cNvPr id="6" name="Traditional Dutch Music - Dutch Windmills 15s - 40.4s (SQxITYASgBI) 96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488" y="1357298"/>
            <a:ext cx="785818" cy="785818"/>
          </a:xfrm>
          <a:prstGeom prst="rect">
            <a:avLst/>
          </a:prstGeom>
        </p:spPr>
      </p:pic>
      <p:pic>
        <p:nvPicPr>
          <p:cNvPr id="7" name="Kép 6" descr="Bireng_Kiermes.jpg"/>
          <p:cNvPicPr>
            <a:picLocks noChangeAspect="1"/>
          </p:cNvPicPr>
          <p:nvPr/>
        </p:nvPicPr>
        <p:blipFill>
          <a:blip r:embed="rId5" cstate="print"/>
          <a:srcRect l="17895" t="20792" r="12720" b="15099"/>
          <a:stretch>
            <a:fillRect/>
          </a:stretch>
        </p:blipFill>
        <p:spPr>
          <a:xfrm>
            <a:off x="4143372" y="0"/>
            <a:ext cx="428628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Bireng_Kiermes-0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3620" y="500042"/>
            <a:ext cx="7870588" cy="52864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800" dirty="0" smtClean="0"/>
              <a:t>tudnivalók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Sokszínűség</a:t>
            </a:r>
          </a:p>
          <a:p>
            <a:r>
              <a:rPr lang="hu-HU" dirty="0" smtClean="0"/>
              <a:t>Germán és újlatin világ találkozása</a:t>
            </a:r>
          </a:p>
          <a:p>
            <a:r>
              <a:rPr lang="hu-HU" dirty="0" smtClean="0"/>
              <a:t>Max. 500 ezren beszélik a lux. nyelvet</a:t>
            </a:r>
          </a:p>
          <a:p>
            <a:endParaRPr lang="hu-HU" dirty="0"/>
          </a:p>
        </p:txBody>
      </p:sp>
      <p:pic>
        <p:nvPicPr>
          <p:cNvPr id="4" name="Kép 3" descr="Luxemburg-header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3071810"/>
            <a:ext cx="6215106" cy="34959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hu-HU" dirty="0" smtClean="0"/>
              <a:t>Karneválok</a:t>
            </a:r>
            <a:endParaRPr lang="hu-HU" dirty="0"/>
          </a:p>
        </p:txBody>
      </p:sp>
      <p:pic>
        <p:nvPicPr>
          <p:cNvPr id="4" name="2014 Lëtzebuerg Sprangpressessioun (Dancing Procession of Echternach) 0s - 25s (4nehqiAWFGY) 2401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0034" y="1000108"/>
            <a:ext cx="7263914" cy="5447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467600" cy="703282"/>
          </a:xfrm>
        </p:spPr>
        <p:txBody>
          <a:bodyPr/>
          <a:lstStyle/>
          <a:p>
            <a:r>
              <a:rPr lang="hu-HU" dirty="0" err="1" smtClean="0"/>
              <a:t>Hämmelsmarsch-</a:t>
            </a:r>
            <a:r>
              <a:rPr lang="hu-HU" dirty="0" smtClean="0"/>
              <a:t> juhpiac</a:t>
            </a:r>
            <a:endParaRPr lang="hu-HU" dirty="0"/>
          </a:p>
        </p:txBody>
      </p:sp>
      <p:pic>
        <p:nvPicPr>
          <p:cNvPr id="4" name="Tartalom helye 3" descr="image-5a2e4942c6e14498366161408ac23bcef44ed2d0d4c64ab5cc7b78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2" y="1357298"/>
            <a:ext cx="7313294" cy="48736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631844"/>
          </a:xfrm>
        </p:spPr>
        <p:txBody>
          <a:bodyPr/>
          <a:lstStyle/>
          <a:p>
            <a:r>
              <a:rPr lang="hu-HU" dirty="0" smtClean="0"/>
              <a:t>turizmus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7467600" cy="5402406"/>
          </a:xfrm>
        </p:spPr>
        <p:txBody>
          <a:bodyPr/>
          <a:lstStyle/>
          <a:p>
            <a:r>
              <a:rPr lang="hu-HU" dirty="0" smtClean="0"/>
              <a:t>Infrastruktúra </a:t>
            </a:r>
            <a:r>
              <a:rPr lang="hu-HU" dirty="0"/>
              <a:t>magas </a:t>
            </a:r>
            <a:r>
              <a:rPr lang="hu-HU" dirty="0" smtClean="0"/>
              <a:t>fejlettsége</a:t>
            </a:r>
          </a:p>
          <a:p>
            <a:r>
              <a:rPr lang="hu-HU" dirty="0" smtClean="0"/>
              <a:t>Üzleti utazók, </a:t>
            </a:r>
            <a:r>
              <a:rPr lang="hu-HU" dirty="0"/>
              <a:t>pénzügyi </a:t>
            </a:r>
            <a:r>
              <a:rPr lang="hu-HU" dirty="0" smtClean="0"/>
              <a:t>központ, fellegvár</a:t>
            </a:r>
            <a:endParaRPr lang="hu-HU" dirty="0"/>
          </a:p>
          <a:p>
            <a:r>
              <a:rPr lang="hu-HU" dirty="0" smtClean="0"/>
              <a:t>Erődítmény- </a:t>
            </a:r>
            <a:r>
              <a:rPr lang="hu-HU" dirty="0"/>
              <a:t>Fort </a:t>
            </a:r>
            <a:r>
              <a:rPr lang="hu-HU" dirty="0" err="1" smtClean="0"/>
              <a:t>Thungen</a:t>
            </a:r>
            <a:r>
              <a:rPr lang="hu-HU" dirty="0" smtClean="0"/>
              <a:t> Luxembourgban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 descr="20160807-141601-large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714620"/>
            <a:ext cx="6510300" cy="365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err="1" smtClean="0"/>
              <a:t>unesco-</a:t>
            </a:r>
            <a:r>
              <a:rPr lang="hu-HU" sz="3200" dirty="0" smtClean="0"/>
              <a:t> </a:t>
            </a:r>
            <a:r>
              <a:rPr lang="hu-HU" sz="3200" dirty="0" err="1" smtClean="0"/>
              <a:t>luxembourg</a:t>
            </a:r>
            <a:r>
              <a:rPr lang="hu-HU" sz="3200" dirty="0" smtClean="0"/>
              <a:t> óvárosa, erődrendszere</a:t>
            </a:r>
            <a:endParaRPr lang="hu-HU" sz="3200" dirty="0"/>
          </a:p>
        </p:txBody>
      </p:sp>
      <p:pic>
        <p:nvPicPr>
          <p:cNvPr id="4" name="Tartalom helye 3" descr="12340_cropped_1200_627_70_505c6346f395e_luxembourg-ville-unesco-4-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1857364"/>
            <a:ext cx="7467600" cy="39018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142638_cropped_900_550_70_58ad80d543038_unesco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1000108"/>
            <a:ext cx="7768092" cy="474716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703282"/>
          </a:xfrm>
        </p:spPr>
        <p:txBody>
          <a:bodyPr/>
          <a:lstStyle/>
          <a:p>
            <a:r>
              <a:rPr lang="hu-HU" dirty="0" smtClean="0"/>
              <a:t>múzeumok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28596" y="857232"/>
            <a:ext cx="7467600" cy="4873752"/>
          </a:xfrm>
        </p:spPr>
        <p:txBody>
          <a:bodyPr/>
          <a:lstStyle/>
          <a:p>
            <a:r>
              <a:rPr lang="hu-HU" dirty="0" err="1" smtClean="0"/>
              <a:t>Rumelange</a:t>
            </a:r>
            <a:endParaRPr lang="hu-HU" dirty="0" smtClean="0"/>
          </a:p>
          <a:p>
            <a:pPr lvl="1"/>
            <a:r>
              <a:rPr lang="hu-HU" dirty="0" smtClean="0"/>
              <a:t>kohó</a:t>
            </a:r>
            <a:r>
              <a:rPr lang="hu-HU" dirty="0"/>
              <a:t>, acélgyártás, gazdaság alapja volt régen</a:t>
            </a:r>
          </a:p>
          <a:p>
            <a:r>
              <a:rPr lang="hu-HU" dirty="0" smtClean="0"/>
              <a:t>XIX</a:t>
            </a:r>
            <a:r>
              <a:rPr lang="hu-HU" dirty="0"/>
              <a:t>. században kezdődött vasércbányászatot bemutató egyetlen </a:t>
            </a:r>
            <a:r>
              <a:rPr lang="hu-HU" dirty="0" smtClean="0"/>
              <a:t>múzeum</a:t>
            </a:r>
            <a:endParaRPr lang="hu-HU" dirty="0"/>
          </a:p>
        </p:txBody>
      </p:sp>
      <p:pic>
        <p:nvPicPr>
          <p:cNvPr id="4" name="Kép 3" descr="Musée_National_des_Mi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583141"/>
            <a:ext cx="6429388" cy="427485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357158" y="285728"/>
            <a:ext cx="7467600" cy="4873752"/>
          </a:xfrm>
        </p:spPr>
        <p:txBody>
          <a:bodyPr/>
          <a:lstStyle/>
          <a:p>
            <a:r>
              <a:rPr lang="pt-BR" dirty="0" smtClean="0"/>
              <a:t> </a:t>
            </a:r>
            <a:r>
              <a:rPr lang="pt-BR" b="1" dirty="0" smtClean="0">
                <a:hlinkClick r:id="rId2"/>
              </a:rPr>
              <a:t>MUDAM, a Modern Művészetek Múzeuma</a:t>
            </a:r>
            <a:endParaRPr lang="hu-HU" b="1" dirty="0" smtClean="0"/>
          </a:p>
          <a:p>
            <a:endParaRPr lang="hu-HU" dirty="0"/>
          </a:p>
        </p:txBody>
      </p:sp>
      <p:pic>
        <p:nvPicPr>
          <p:cNvPr id="4" name="Kép 3" descr="Mudam_Monde_en_mouv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142984"/>
            <a:ext cx="7358082" cy="49053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David-Altmejd_©Remi_Villaggi-Mudam_Luxembourg_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714356"/>
            <a:ext cx="7830291" cy="5214974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The-MUDAM-contemporary-art-museum-in-Luxembourg-e144909259771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2" y="1071546"/>
            <a:ext cx="7467600" cy="487375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Híres emberek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Tudomány</a:t>
            </a:r>
          </a:p>
          <a:p>
            <a:pPr lvl="1"/>
            <a:r>
              <a:rPr lang="hu-HU" dirty="0" smtClean="0"/>
              <a:t>Henri </a:t>
            </a:r>
            <a:r>
              <a:rPr lang="hu-HU" dirty="0"/>
              <a:t>Owen Tudor- ólomakkumulátor </a:t>
            </a:r>
            <a:r>
              <a:rPr lang="hu-HU" dirty="0" smtClean="0"/>
              <a:t>feltalálója, </a:t>
            </a:r>
          </a:p>
          <a:p>
            <a:pPr lvl="1"/>
            <a:r>
              <a:rPr lang="hu-HU" dirty="0" smtClean="0"/>
              <a:t>Gabriel </a:t>
            </a:r>
            <a:r>
              <a:rPr lang="hu-HU" dirty="0" err="1"/>
              <a:t>Lipmann-</a:t>
            </a:r>
            <a:r>
              <a:rPr lang="hu-HU" dirty="0"/>
              <a:t> fizikai Nobel-díj a színek fényképészeti reprodukálásának elméletéért és gyakorlatáért</a:t>
            </a:r>
          </a:p>
          <a:p>
            <a:endParaRPr lang="hu-HU" dirty="0"/>
          </a:p>
        </p:txBody>
      </p:sp>
      <p:pic>
        <p:nvPicPr>
          <p:cNvPr id="4" name="Kép 3" descr="LU020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3216952"/>
            <a:ext cx="5156933" cy="3641048"/>
          </a:xfrm>
          <a:prstGeom prst="rect">
            <a:avLst/>
          </a:prstGeom>
        </p:spPr>
      </p:pic>
      <p:pic>
        <p:nvPicPr>
          <p:cNvPr id="5" name="Kép 4" descr="230px-Gabriel_Lippman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571876"/>
            <a:ext cx="210312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12"/>
            <a:ext cx="9364460" cy="528638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467600" cy="1143000"/>
          </a:xfrm>
        </p:spPr>
        <p:txBody>
          <a:bodyPr/>
          <a:lstStyle/>
          <a:p>
            <a:r>
              <a:rPr lang="hu-HU" sz="4800" dirty="0" smtClean="0"/>
              <a:t>oktatás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Sokat </a:t>
            </a:r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költenek rá</a:t>
            </a:r>
          </a:p>
          <a:p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12 év tankötelezettség</a:t>
            </a:r>
          </a:p>
          <a:p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Legalább </a:t>
            </a:r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16 éves korig </a:t>
            </a:r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tanulnak,</a:t>
            </a:r>
          </a:p>
          <a:p>
            <a:pPr lvl="1"/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szakosodhatnak</a:t>
            </a:r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vagy</a:t>
            </a:r>
          </a:p>
          <a:p>
            <a:pPr lvl="1"/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 </a:t>
            </a:r>
            <a:r>
              <a:rPr lang="hu-HU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gimi</a:t>
            </a:r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7 év, abból 3 évet szakosodnak</a:t>
            </a:r>
          </a:p>
          <a:p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Luxemburgi Egyetem </a:t>
            </a:r>
            <a:r>
              <a:rPr lang="hu-H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2003 óta</a:t>
            </a:r>
          </a:p>
          <a:p>
            <a:endParaRPr lang="hu-H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467600" cy="703282"/>
          </a:xfrm>
        </p:spPr>
        <p:txBody>
          <a:bodyPr/>
          <a:lstStyle/>
          <a:p>
            <a:r>
              <a:rPr lang="hu-HU" dirty="0" smtClean="0"/>
              <a:t>sportolók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28596" y="1285860"/>
            <a:ext cx="7467600" cy="4873752"/>
          </a:xfrm>
        </p:spPr>
        <p:txBody>
          <a:bodyPr/>
          <a:lstStyle/>
          <a:p>
            <a:r>
              <a:rPr lang="hu-HU" dirty="0" smtClean="0"/>
              <a:t>Kerékpárversenyzők</a:t>
            </a:r>
          </a:p>
          <a:p>
            <a:pPr lvl="1"/>
            <a:r>
              <a:rPr lang="hu-HU" dirty="0" smtClean="0"/>
              <a:t>Andy </a:t>
            </a:r>
            <a:r>
              <a:rPr lang="hu-HU" dirty="0"/>
              <a:t>és Frank </a:t>
            </a:r>
            <a:r>
              <a:rPr lang="hu-HU" dirty="0" err="1"/>
              <a:t>Schleck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 descr="Jf53doLZwV6K7ofgB8gr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214554"/>
            <a:ext cx="6381750" cy="42386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703282"/>
          </a:xfrm>
        </p:spPr>
        <p:txBody>
          <a:bodyPr/>
          <a:lstStyle/>
          <a:p>
            <a:r>
              <a:rPr lang="hu-HU" dirty="0" smtClean="0"/>
              <a:t>gasztronómia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>
            <a:normAutofit/>
          </a:bodyPr>
          <a:lstStyle/>
          <a:p>
            <a:r>
              <a:rPr lang="hu-HU" dirty="0" smtClean="0"/>
              <a:t>Francia főzésmód-péksütemények</a:t>
            </a:r>
          </a:p>
          <a:p>
            <a:r>
              <a:rPr lang="hu-HU" dirty="0" smtClean="0"/>
              <a:t>Német </a:t>
            </a:r>
            <a:r>
              <a:rPr lang="hu-HU" dirty="0"/>
              <a:t>hatás- egyszerűbb paraszti </a:t>
            </a:r>
            <a:r>
              <a:rPr lang="hu-HU" dirty="0" smtClean="0"/>
              <a:t>ételek</a:t>
            </a:r>
          </a:p>
          <a:p>
            <a:r>
              <a:rPr lang="hu-HU" dirty="0" smtClean="0"/>
              <a:t>+olaszok</a:t>
            </a:r>
            <a:r>
              <a:rPr lang="hu-HU" dirty="0"/>
              <a:t>, portugálok</a:t>
            </a:r>
          </a:p>
          <a:p>
            <a:pPr lvl="0"/>
            <a:r>
              <a:rPr lang="hu-HU" dirty="0" err="1">
                <a:hlinkClick r:id="rId2"/>
              </a:rPr>
              <a:t>Bouneschlupp</a:t>
            </a:r>
            <a:r>
              <a:rPr lang="hu-HU" dirty="0"/>
              <a:t>, </a:t>
            </a:r>
            <a:r>
              <a:rPr lang="hu-HU" dirty="0" smtClean="0"/>
              <a:t>zöldborsóleves</a:t>
            </a:r>
          </a:p>
          <a:p>
            <a:r>
              <a:rPr lang="hu-HU" dirty="0" err="1" smtClean="0">
                <a:hlinkClick r:id="rId3"/>
              </a:rPr>
              <a:t>Kuddelfleck</a:t>
            </a:r>
            <a:r>
              <a:rPr lang="hu-HU" dirty="0" smtClean="0"/>
              <a:t>, marhapacal</a:t>
            </a:r>
          </a:p>
          <a:p>
            <a:pPr lvl="0"/>
            <a:endParaRPr lang="hu-HU" dirty="0"/>
          </a:p>
          <a:p>
            <a:endParaRPr lang="hu-HU" dirty="0"/>
          </a:p>
        </p:txBody>
      </p:sp>
      <p:pic>
        <p:nvPicPr>
          <p:cNvPr id="4" name="Kép 3" descr="2094560=s1280=h9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071810"/>
            <a:ext cx="4357686" cy="3268265"/>
          </a:xfrm>
          <a:prstGeom prst="rect">
            <a:avLst/>
          </a:prstGeom>
        </p:spPr>
      </p:pic>
      <p:pic>
        <p:nvPicPr>
          <p:cNvPr id="5" name="Kép 4" descr="22086980142_5a46cb21af_b.jpg"/>
          <p:cNvPicPr>
            <a:picLocks noChangeAspect="1"/>
          </p:cNvPicPr>
          <p:nvPr/>
        </p:nvPicPr>
        <p:blipFill>
          <a:blip r:embed="rId5"/>
          <a:srcRect l="14458" t="27309" r="10843" b="6827"/>
          <a:stretch>
            <a:fillRect/>
          </a:stretch>
        </p:blipFill>
        <p:spPr>
          <a:xfrm>
            <a:off x="500034" y="3643314"/>
            <a:ext cx="4429156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357166"/>
            <a:ext cx="7467600" cy="6116786"/>
          </a:xfrm>
        </p:spPr>
        <p:txBody>
          <a:bodyPr>
            <a:normAutofit/>
          </a:bodyPr>
          <a:lstStyle/>
          <a:p>
            <a:pPr lvl="0"/>
            <a:r>
              <a:rPr lang="hu-HU" dirty="0" err="1" smtClean="0">
                <a:hlinkClick r:id="rId2"/>
              </a:rPr>
              <a:t>Fierkelsjelli</a:t>
            </a:r>
            <a:r>
              <a:rPr lang="hu-HU" dirty="0" smtClean="0">
                <a:hlinkClick r:id="rId2"/>
              </a:rPr>
              <a:t> </a:t>
            </a:r>
            <a:r>
              <a:rPr lang="hu-HU" dirty="0" smtClean="0"/>
              <a:t>, malacétel</a:t>
            </a:r>
          </a:p>
          <a:p>
            <a:pPr lvl="0"/>
            <a:endParaRPr lang="hu-HU" dirty="0" smtClean="0"/>
          </a:p>
          <a:p>
            <a:pPr lvl="0"/>
            <a:endParaRPr lang="hu-HU" dirty="0" smtClean="0">
              <a:hlinkClick r:id="rId3"/>
            </a:endParaRPr>
          </a:p>
          <a:p>
            <a:pPr lvl="0"/>
            <a:endParaRPr lang="hu-HU" dirty="0" smtClean="0">
              <a:hlinkClick r:id="rId3"/>
            </a:endParaRPr>
          </a:p>
          <a:p>
            <a:pPr lvl="0"/>
            <a:endParaRPr lang="hu-HU" dirty="0" smtClean="0">
              <a:hlinkClick r:id="rId3"/>
            </a:endParaRPr>
          </a:p>
          <a:p>
            <a:pPr lvl="0"/>
            <a:endParaRPr lang="hu-HU" dirty="0" smtClean="0">
              <a:hlinkClick r:id="rId3"/>
            </a:endParaRPr>
          </a:p>
          <a:p>
            <a:pPr lvl="0"/>
            <a:endParaRPr lang="hu-HU" dirty="0" smtClean="0">
              <a:hlinkClick r:id="rId3"/>
            </a:endParaRPr>
          </a:p>
          <a:p>
            <a:pPr lvl="0"/>
            <a:endParaRPr lang="hu-HU" dirty="0" smtClean="0">
              <a:hlinkClick r:id="rId3"/>
            </a:endParaRPr>
          </a:p>
          <a:p>
            <a:pPr lvl="0"/>
            <a:r>
              <a:rPr lang="hu-HU" dirty="0" err="1" smtClean="0">
                <a:hlinkClick r:id="rId3"/>
              </a:rPr>
              <a:t>Judd</a:t>
            </a:r>
            <a:r>
              <a:rPr lang="hu-HU" dirty="0" smtClean="0">
                <a:hlinkClick r:id="rId3"/>
              </a:rPr>
              <a:t> </a:t>
            </a:r>
            <a:r>
              <a:rPr lang="hu-HU" dirty="0" err="1" smtClean="0">
                <a:hlinkClick r:id="rId3"/>
              </a:rPr>
              <a:t>mat</a:t>
            </a:r>
            <a:r>
              <a:rPr lang="hu-HU" dirty="0" smtClean="0">
                <a:hlinkClick r:id="rId3"/>
              </a:rPr>
              <a:t> </a:t>
            </a:r>
            <a:r>
              <a:rPr lang="hu-HU" dirty="0" err="1" smtClean="0">
                <a:hlinkClick r:id="rId3"/>
              </a:rPr>
              <a:t>Gaardebounen</a:t>
            </a:r>
            <a:r>
              <a:rPr lang="hu-HU" dirty="0" smtClean="0"/>
              <a:t>, </a:t>
            </a:r>
            <a:br>
              <a:rPr lang="hu-HU" dirty="0" smtClean="0"/>
            </a:br>
            <a:r>
              <a:rPr lang="hu-HU" dirty="0" smtClean="0"/>
              <a:t>sertéstarja disznóbabbal</a:t>
            </a:r>
          </a:p>
          <a:p>
            <a:pPr lvl="0"/>
            <a:r>
              <a:rPr lang="hu-HU" dirty="0" err="1" smtClean="0">
                <a:hlinkClick r:id="rId4"/>
              </a:rPr>
              <a:t>Stäerzelen</a:t>
            </a:r>
            <a:r>
              <a:rPr lang="hu-HU" dirty="0" smtClean="0"/>
              <a:t>, knédli töpörtyűvel </a:t>
            </a:r>
            <a:br>
              <a:rPr lang="hu-HU" dirty="0" smtClean="0"/>
            </a:br>
            <a:r>
              <a:rPr lang="hu-HU" dirty="0" smtClean="0"/>
              <a:t>és tejszínnel</a:t>
            </a:r>
          </a:p>
          <a:p>
            <a:endParaRPr lang="hu-HU" dirty="0"/>
          </a:p>
        </p:txBody>
      </p:sp>
      <p:pic>
        <p:nvPicPr>
          <p:cNvPr id="4" name="Kép 3" descr="blogger-image-170671296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785794"/>
            <a:ext cx="3738562" cy="2794575"/>
          </a:xfrm>
          <a:prstGeom prst="rect">
            <a:avLst/>
          </a:prstGeom>
        </p:spPr>
      </p:pic>
      <p:pic>
        <p:nvPicPr>
          <p:cNvPr id="5" name="Kép 4" descr="judd-mat-gaardebounen-d6260dea-691f-4268-b5c9-08e186e8661-resize-75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4290"/>
            <a:ext cx="4321974" cy="2881316"/>
          </a:xfrm>
          <a:prstGeom prst="rect">
            <a:avLst/>
          </a:prstGeom>
        </p:spPr>
      </p:pic>
      <p:pic>
        <p:nvPicPr>
          <p:cNvPr id="6" name="Kép 5" descr="Kniddelen,_mat_Wäinzoossiss_a_Moschterzoos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2580" y="3286124"/>
            <a:ext cx="3190998" cy="357187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/>
          <a:lstStyle/>
          <a:p>
            <a:r>
              <a:rPr lang="hu-HU" dirty="0" err="1" smtClean="0">
                <a:hlinkClick r:id="rId2"/>
              </a:rPr>
              <a:t>Rieslingspaschtéit</a:t>
            </a:r>
            <a:r>
              <a:rPr lang="hu-HU" dirty="0" smtClean="0"/>
              <a:t>, </a:t>
            </a:r>
            <a:br>
              <a:rPr lang="hu-HU" dirty="0" smtClean="0"/>
            </a:br>
            <a:r>
              <a:rPr lang="hu-HU" dirty="0" smtClean="0"/>
              <a:t>borjúpástétommal </a:t>
            </a:r>
            <a:br>
              <a:rPr lang="hu-HU" dirty="0" smtClean="0"/>
            </a:br>
            <a:r>
              <a:rPr lang="hu-HU" dirty="0" smtClean="0"/>
              <a:t>töltött rétestészta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r>
              <a:rPr lang="hu-HU" dirty="0" err="1" smtClean="0">
                <a:hlinkClick r:id="rId3"/>
              </a:rPr>
              <a:t>Paschtéit</a:t>
            </a:r>
            <a:r>
              <a:rPr lang="hu-HU" dirty="0" smtClean="0"/>
              <a:t>, főtt</a:t>
            </a:r>
            <a:br>
              <a:rPr lang="hu-HU" dirty="0" smtClean="0"/>
            </a:br>
            <a:r>
              <a:rPr lang="hu-HU" dirty="0" err="1" smtClean="0"/>
              <a:t>csirkefrikasszé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smtClean="0"/>
              <a:t>fehér-mártásos </a:t>
            </a:r>
            <a:br>
              <a:rPr lang="hu-HU" dirty="0" smtClean="0"/>
            </a:br>
            <a:r>
              <a:rPr lang="hu-HU" dirty="0" smtClean="0"/>
              <a:t>gombával, speciális </a:t>
            </a:r>
            <a:br>
              <a:rPr lang="hu-HU" dirty="0" smtClean="0"/>
            </a:br>
            <a:r>
              <a:rPr lang="hu-HU" dirty="0" smtClean="0"/>
              <a:t>leveles tésztafélébe</a:t>
            </a:r>
            <a:br>
              <a:rPr lang="hu-HU" dirty="0" smtClean="0"/>
            </a:br>
            <a:r>
              <a:rPr lang="hu-HU" dirty="0" smtClean="0"/>
              <a:t> töltve</a:t>
            </a:r>
          </a:p>
          <a:p>
            <a:endParaRPr lang="hu-HU" dirty="0"/>
          </a:p>
        </p:txBody>
      </p:sp>
      <p:pic>
        <p:nvPicPr>
          <p:cNvPr id="4" name="Kép 3" descr="fac3e1f1df434155bd4d2c4adc14879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285728"/>
            <a:ext cx="4149414" cy="3112061"/>
          </a:xfrm>
          <a:prstGeom prst="rect">
            <a:avLst/>
          </a:prstGeom>
        </p:spPr>
      </p:pic>
      <p:pic>
        <p:nvPicPr>
          <p:cNvPr id="5" name="Kép 4" descr="DC_01ofXgAAqBD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3571876"/>
            <a:ext cx="4401846" cy="31205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4" name="Tartalom helye 3" descr="maxresdefault-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8636060" cy="485778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DPV743MX4AE2Xg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86380" y="4786322"/>
            <a:ext cx="3857620" cy="1714504"/>
          </a:xfrm>
        </p:spPr>
        <p:txBody>
          <a:bodyPr>
            <a:normAutofit/>
          </a:bodyPr>
          <a:lstStyle/>
          <a:p>
            <a:r>
              <a:rPr lang="hu-HU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Kulturális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intézmények</a:t>
            </a:r>
            <a:endParaRPr lang="hu-H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5500662" y="3571876"/>
            <a:ext cx="3643338" cy="104295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hu-HU" sz="1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Institut</a:t>
            </a:r>
            <a:r>
              <a:rPr lang="hu-HU" sz="1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Pierre</a:t>
            </a:r>
            <a:br>
              <a:rPr lang="hu-HU" sz="1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hu-HU" sz="1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Werner intézet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900" dirty="0" err="1" smtClean="0"/>
              <a:t>Théâtre</a:t>
            </a:r>
            <a:r>
              <a:rPr lang="hu-HU" sz="4900" dirty="0" smtClean="0"/>
              <a:t> des </a:t>
            </a:r>
            <a:r>
              <a:rPr lang="hu-HU" sz="4900" dirty="0" err="1" smtClean="0"/>
              <a:t>Capucins</a:t>
            </a:r>
            <a:r>
              <a:rPr lang="hu-HU" dirty="0" smtClean="0"/>
              <a:t> 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 descr="Luxembourg_Théâtre_des_capucins_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4107674" cy="5476899"/>
          </a:xfrm>
        </p:spPr>
      </p:pic>
      <p:pic>
        <p:nvPicPr>
          <p:cNvPr id="5" name="Kép 4" descr="Luxembourg_Théâtre_des_capucins_02.jpg"/>
          <p:cNvPicPr>
            <a:picLocks noChangeAspect="1"/>
          </p:cNvPicPr>
          <p:nvPr/>
        </p:nvPicPr>
        <p:blipFill>
          <a:blip r:embed="rId3" cstate="print"/>
          <a:srcRect r="15455"/>
          <a:stretch>
            <a:fillRect/>
          </a:stretch>
        </p:blipFill>
        <p:spPr>
          <a:xfrm>
            <a:off x="4714876" y="1571612"/>
            <a:ext cx="4429124" cy="42148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err="1" smtClean="0"/>
              <a:t>Cinémathèque</a:t>
            </a:r>
            <a:r>
              <a:rPr lang="hu-HU" sz="3600" dirty="0" smtClean="0"/>
              <a:t> de la </a:t>
            </a:r>
            <a:r>
              <a:rPr lang="hu-HU" sz="3600" dirty="0" err="1" smtClean="0"/>
              <a:t>Ville</a:t>
            </a:r>
            <a:r>
              <a:rPr lang="hu-HU" sz="3600" dirty="0" smtClean="0"/>
              <a:t> de Luxembourg</a:t>
            </a:r>
            <a:endParaRPr lang="hu-HU" sz="3600" dirty="0"/>
          </a:p>
        </p:txBody>
      </p:sp>
      <p:pic>
        <p:nvPicPr>
          <p:cNvPr id="4" name="Tartalom helye 3" descr="csm_cinematheque_d620b6c5bd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7011" y="1600200"/>
            <a:ext cx="7167978" cy="48736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hu-HU" sz="3600" dirty="0" err="1" smtClean="0"/>
              <a:t>Conservatoire</a:t>
            </a:r>
            <a:r>
              <a:rPr lang="hu-HU" sz="3600" dirty="0" smtClean="0"/>
              <a:t> de </a:t>
            </a:r>
            <a:r>
              <a:rPr lang="hu-HU" sz="3600" dirty="0" err="1" smtClean="0"/>
              <a:t>Musique</a:t>
            </a:r>
            <a:r>
              <a:rPr lang="hu-HU" sz="3600" dirty="0" smtClean="0"/>
              <a:t> </a:t>
            </a:r>
            <a:r>
              <a:rPr lang="hu-HU" sz="3600" dirty="0" err="1" smtClean="0"/>
              <a:t>Esch-sur-Alzette</a:t>
            </a:r>
            <a:endParaRPr lang="hu-HU" sz="3600" dirty="0"/>
          </a:p>
        </p:txBody>
      </p:sp>
      <p:pic>
        <p:nvPicPr>
          <p:cNvPr id="4" name="Tartalom helye 3" descr="esch_imb2013_conservatoire_000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91997" y="1571612"/>
            <a:ext cx="7288455" cy="485778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Conservatoire-Esch-14-ps-1024x67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4814" r="716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 smtClean="0"/>
              <a:t>zenészek</a:t>
            </a:r>
            <a:endParaRPr lang="hu-HU" sz="48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Hegedűművész </a:t>
            </a:r>
            <a:r>
              <a:rPr lang="hu-HU" dirty="0"/>
              <a:t> </a:t>
            </a:r>
            <a:r>
              <a:rPr lang="hu-HU" dirty="0" err="1">
                <a:hlinkClick r:id="rId3" tooltip="Sandrine Cantoreggi"/>
              </a:rPr>
              <a:t>Sandrine</a:t>
            </a:r>
            <a:r>
              <a:rPr lang="hu-HU" dirty="0">
                <a:hlinkClick r:id="rId3" tooltip="Sandrine Cantoreggi"/>
              </a:rPr>
              <a:t> </a:t>
            </a:r>
            <a:r>
              <a:rPr lang="hu-HU" dirty="0" err="1" smtClean="0">
                <a:hlinkClick r:id="rId3" tooltip="Sandrine Cantoreggi"/>
              </a:rPr>
              <a:t>Cantoreggi</a:t>
            </a:r>
            <a:endParaRPr lang="hu-HU" dirty="0"/>
          </a:p>
          <a:p>
            <a:endParaRPr lang="hu-HU" dirty="0"/>
          </a:p>
        </p:txBody>
      </p:sp>
      <p:pic>
        <p:nvPicPr>
          <p:cNvPr id="4" name="Stravinsky _ Berceuse _ Firebird (Sandrine Cantoreggi _ Connie Shih) Philhar 0s - 15s (U6RVuAccY_I) 36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85785" y="2143117"/>
            <a:ext cx="5500725" cy="4125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1357</TotalTime>
  <Words>205</Words>
  <Application>Microsoft Office PowerPoint</Application>
  <PresentationFormat>Diavetítés a képernyőre (4:3 oldalarány)</PresentationFormat>
  <Paragraphs>91</Paragraphs>
  <Slides>34</Slides>
  <Notes>0</Notes>
  <HiddenSlides>0</HiddenSlides>
  <MMClips>10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Loggia</vt:lpstr>
      <vt:lpstr>Luxemburg kultúrája</vt:lpstr>
      <vt:lpstr>tudnivalók</vt:lpstr>
      <vt:lpstr>oktatás</vt:lpstr>
      <vt:lpstr>Kulturális  intézmények</vt:lpstr>
      <vt:lpstr>Théâtre des Capucins  </vt:lpstr>
      <vt:lpstr>Cinémathèque de la Ville de Luxembourg</vt:lpstr>
      <vt:lpstr>Conservatoire de Musique Esch-sur-Alzette</vt:lpstr>
      <vt:lpstr>8. dia</vt:lpstr>
      <vt:lpstr>zenészek</vt:lpstr>
      <vt:lpstr>Francesco Tristano Schlimé</vt:lpstr>
      <vt:lpstr>11. dia</vt:lpstr>
      <vt:lpstr>rome</vt:lpstr>
      <vt:lpstr>Sun glitters</vt:lpstr>
      <vt:lpstr>Luxembourg military band</vt:lpstr>
      <vt:lpstr>Philharmonie</vt:lpstr>
      <vt:lpstr>Eurovízió </vt:lpstr>
      <vt:lpstr>1983- Corinne Hermès- Si la vie est cadeau (Ha az élet ajándék)</vt:lpstr>
      <vt:lpstr>folklór</vt:lpstr>
      <vt:lpstr>19. dia</vt:lpstr>
      <vt:lpstr>Karneválok</vt:lpstr>
      <vt:lpstr>Hämmelsmarsch- juhpiac</vt:lpstr>
      <vt:lpstr>turizmus</vt:lpstr>
      <vt:lpstr>unesco- luxembourg óvárosa, erődrendszere</vt:lpstr>
      <vt:lpstr>24. dia</vt:lpstr>
      <vt:lpstr>múzeumok</vt:lpstr>
      <vt:lpstr>26. dia</vt:lpstr>
      <vt:lpstr>27. dia</vt:lpstr>
      <vt:lpstr>28. dia</vt:lpstr>
      <vt:lpstr>Híres emberek</vt:lpstr>
      <vt:lpstr>sportolók</vt:lpstr>
      <vt:lpstr>gasztronómia</vt:lpstr>
      <vt:lpstr>32. dia</vt:lpstr>
      <vt:lpstr>33. dia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Molnár Anna</dc:creator>
  <cp:lastModifiedBy>Molnár Anna</cp:lastModifiedBy>
  <cp:revision>20</cp:revision>
  <dcterms:created xsi:type="dcterms:W3CDTF">2020-02-02T14:33:40Z</dcterms:created>
  <dcterms:modified xsi:type="dcterms:W3CDTF">2020-02-03T14:44:12Z</dcterms:modified>
</cp:coreProperties>
</file>