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o Trebron" initials="NT"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398"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691ACF-17AE-4325-9CC5-2BB16D91E800}"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190119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91ACF-17AE-4325-9CC5-2BB16D91E800}"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16523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91ACF-17AE-4325-9CC5-2BB16D91E800}"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139096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91ACF-17AE-4325-9CC5-2BB16D91E800}"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285120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691ACF-17AE-4325-9CC5-2BB16D91E800}"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72798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691ACF-17AE-4325-9CC5-2BB16D91E800}"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265784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691ACF-17AE-4325-9CC5-2BB16D91E800}"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182920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691ACF-17AE-4325-9CC5-2BB16D91E800}"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313092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91ACF-17AE-4325-9CC5-2BB16D91E800}"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122843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691ACF-17AE-4325-9CC5-2BB16D91E800}"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183636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691ACF-17AE-4325-9CC5-2BB16D91E800}"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7736A-ED28-4C3B-A786-43C404B97870}" type="slidenum">
              <a:rPr lang="en-US" smtClean="0"/>
              <a:t>‹#›</a:t>
            </a:fld>
            <a:endParaRPr lang="en-US"/>
          </a:p>
        </p:txBody>
      </p:sp>
    </p:spTree>
    <p:extLst>
      <p:ext uri="{BB962C8B-B14F-4D97-AF65-F5344CB8AC3E}">
        <p14:creationId xmlns:p14="http://schemas.microsoft.com/office/powerpoint/2010/main" val="95318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91ACF-17AE-4325-9CC5-2BB16D91E800}" type="datetimeFigureOut">
              <a:rPr lang="en-US" smtClean="0"/>
              <a:t>4/25/2020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7736A-ED28-4C3B-A786-43C404B97870}" type="slidenum">
              <a:rPr lang="en-US" smtClean="0"/>
              <a:t>‹#›</a:t>
            </a:fld>
            <a:endParaRPr lang="en-US"/>
          </a:p>
        </p:txBody>
      </p:sp>
    </p:spTree>
    <p:extLst>
      <p:ext uri="{BB962C8B-B14F-4D97-AF65-F5344CB8AC3E}">
        <p14:creationId xmlns:p14="http://schemas.microsoft.com/office/powerpoint/2010/main" val="338606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94"/>
            <a:ext cx="12193057" cy="6858594"/>
          </a:xfrm>
          <a:prstGeom prst="rect">
            <a:avLst/>
          </a:prstGeom>
        </p:spPr>
      </p:pic>
      <p:sp>
        <p:nvSpPr>
          <p:cNvPr id="7" name="TextBox 6"/>
          <p:cNvSpPr txBox="1"/>
          <p:nvPr/>
        </p:nvSpPr>
        <p:spPr>
          <a:xfrm>
            <a:off x="1376624" y="1067136"/>
            <a:ext cx="3434526" cy="369332"/>
          </a:xfrm>
          <a:prstGeom prst="rect">
            <a:avLst/>
          </a:prstGeom>
          <a:noFill/>
          <a:ln>
            <a:solidFill>
              <a:schemeClr val="accent2">
                <a:lumMod val="75000"/>
              </a:schemeClr>
            </a:solidFill>
          </a:ln>
          <a:effectLst>
            <a:softEdge rad="635000"/>
          </a:effectLst>
        </p:spPr>
        <p:txBody>
          <a:bodyPr wrap="square" rtlCol="0">
            <a:spAutoFit/>
          </a:bodyPr>
          <a:lstStyle/>
          <a:p>
            <a:endParaRPr lang="en-US" dirty="0"/>
          </a:p>
        </p:txBody>
      </p:sp>
      <p:sp>
        <p:nvSpPr>
          <p:cNvPr id="8" name="TextBox 7"/>
          <p:cNvSpPr txBox="1"/>
          <p:nvPr/>
        </p:nvSpPr>
        <p:spPr>
          <a:xfrm>
            <a:off x="0" y="47174"/>
            <a:ext cx="5839098" cy="1477328"/>
          </a:xfrm>
          <a:prstGeom prst="rect">
            <a:avLst/>
          </a:prstGeom>
          <a:noFill/>
        </p:spPr>
        <p:txBody>
          <a:bodyPr wrap="square" rtlCol="0">
            <a:spAutoFit/>
          </a:bodyPr>
          <a:lstStyle/>
          <a:p>
            <a:r>
              <a:rPr lang="hu-HU" dirty="0" smtClean="0"/>
              <a:t>In this small presentation, I’d like to write about my grandparents from my mothers lineage. My </a:t>
            </a:r>
            <a:r>
              <a:rPr lang="hu-HU" dirty="0" smtClean="0"/>
              <a:t>grandfather´s </a:t>
            </a:r>
            <a:r>
              <a:rPr lang="hu-HU" dirty="0" smtClean="0"/>
              <a:t>name is Ferenc Kiss, he was born in 1936 on the 9th of April. My </a:t>
            </a:r>
            <a:r>
              <a:rPr lang="hu-HU" dirty="0" smtClean="0"/>
              <a:t>grandmother´s </a:t>
            </a:r>
            <a:r>
              <a:rPr lang="hu-HU" dirty="0" smtClean="0"/>
              <a:t>name is Kiss (born Gál) Matild, and she was born in 1944 on the 13th of September.</a:t>
            </a:r>
            <a:endParaRPr lang="en-US" dirty="0"/>
          </a:p>
        </p:txBody>
      </p:sp>
      <p:sp>
        <p:nvSpPr>
          <p:cNvPr id="9" name="TextBox 8"/>
          <p:cNvSpPr txBox="1"/>
          <p:nvPr/>
        </p:nvSpPr>
        <p:spPr>
          <a:xfrm>
            <a:off x="8042893" y="1830253"/>
            <a:ext cx="4127862" cy="1200329"/>
          </a:xfrm>
          <a:prstGeom prst="rect">
            <a:avLst/>
          </a:prstGeom>
          <a:noFill/>
        </p:spPr>
        <p:txBody>
          <a:bodyPr wrap="square" rtlCol="0">
            <a:spAutoFit/>
          </a:bodyPr>
          <a:lstStyle/>
          <a:p>
            <a:r>
              <a:rPr lang="hu-HU" dirty="0" smtClean="0"/>
              <a:t>Both of my grandparents are from a small village called Egeg, as we like to say it in Hungarian, it’s somewhere behind </a:t>
            </a:r>
            <a:r>
              <a:rPr lang="hu-HU" dirty="0" smtClean="0"/>
              <a:t>the „God´s back”.</a:t>
            </a:r>
            <a:endParaRPr lang="en-US" dirty="0"/>
          </a:p>
        </p:txBody>
      </p:sp>
      <p:sp>
        <p:nvSpPr>
          <p:cNvPr id="11" name="TextBox 10"/>
          <p:cNvSpPr txBox="1"/>
          <p:nvPr/>
        </p:nvSpPr>
        <p:spPr>
          <a:xfrm>
            <a:off x="0" y="3631473"/>
            <a:ext cx="4658416" cy="1754326"/>
          </a:xfrm>
          <a:prstGeom prst="rect">
            <a:avLst/>
          </a:prstGeom>
          <a:noFill/>
        </p:spPr>
        <p:txBody>
          <a:bodyPr wrap="square" rtlCol="0">
            <a:spAutoFit/>
          </a:bodyPr>
          <a:lstStyle/>
          <a:p>
            <a:r>
              <a:rPr lang="hu-HU" dirty="0" smtClean="0"/>
              <a:t>My grandfather was born into a poor peasant family as the youngest of 3 children. He always tells me, that he had a nice childhood, (even though it was rough because of the war </a:t>
            </a:r>
            <a:r>
              <a:rPr lang="hu-HU" dirty="0" smtClean="0"/>
              <a:t>about </a:t>
            </a:r>
            <a:r>
              <a:rPr lang="hu-HU" dirty="0" smtClean="0"/>
              <a:t>which he used to tell me stories when I was younger.)</a:t>
            </a:r>
            <a:endParaRPr lang="en-US" dirty="0"/>
          </a:p>
        </p:txBody>
      </p:sp>
      <p:sp>
        <p:nvSpPr>
          <p:cNvPr id="12" name="TextBox 11"/>
          <p:cNvSpPr txBox="1"/>
          <p:nvPr/>
        </p:nvSpPr>
        <p:spPr>
          <a:xfrm>
            <a:off x="7045234" y="5525589"/>
            <a:ext cx="5146766" cy="1200329"/>
          </a:xfrm>
          <a:prstGeom prst="rect">
            <a:avLst/>
          </a:prstGeom>
          <a:noFill/>
        </p:spPr>
        <p:txBody>
          <a:bodyPr wrap="square" rtlCol="0">
            <a:spAutoFit/>
          </a:bodyPr>
          <a:lstStyle/>
          <a:p>
            <a:r>
              <a:rPr lang="hu-HU" dirty="0" smtClean="0"/>
              <a:t>He was 3 years old when WW II broke out. Many of his friends and acquaintances died during these times, and there was more than one case when he almost died too.</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332" r="5293" b="8922"/>
          <a:stretch/>
        </p:blipFill>
        <p:spPr>
          <a:xfrm rot="5400000" flipH="1">
            <a:off x="2041775" y="1728041"/>
            <a:ext cx="1830253" cy="1271806"/>
          </a:xfrm>
          <a:prstGeom prst="round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435" y="1436468"/>
            <a:ext cx="1326661" cy="1854453"/>
          </a:xfrm>
          <a:prstGeom prst="round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029" r="1"/>
          <a:stretch/>
        </p:blipFill>
        <p:spPr>
          <a:xfrm rot="16200000">
            <a:off x="8489952" y="2552923"/>
            <a:ext cx="2554497" cy="3549003"/>
          </a:xfrm>
          <a:prstGeom prst="roundRect">
            <a:avLst/>
          </a:prstGeom>
        </p:spPr>
      </p:pic>
    </p:spTree>
    <p:extLst>
      <p:ext uri="{BB962C8B-B14F-4D97-AF65-F5344CB8AC3E}">
        <p14:creationId xmlns:p14="http://schemas.microsoft.com/office/powerpoint/2010/main" val="528350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594"/>
            <a:ext cx="12193057" cy="6858594"/>
          </a:xfrm>
          <a:prstGeom prst="rect">
            <a:avLst/>
          </a:prstGeom>
        </p:spPr>
      </p:pic>
      <p:sp>
        <p:nvSpPr>
          <p:cNvPr id="6" name="TextBox 5"/>
          <p:cNvSpPr txBox="1"/>
          <p:nvPr/>
        </p:nvSpPr>
        <p:spPr>
          <a:xfrm>
            <a:off x="-1056" y="0"/>
            <a:ext cx="8452726" cy="1477328"/>
          </a:xfrm>
          <a:prstGeom prst="rect">
            <a:avLst/>
          </a:prstGeom>
          <a:noFill/>
        </p:spPr>
        <p:txBody>
          <a:bodyPr wrap="square" rtlCol="0">
            <a:spAutoFit/>
          </a:bodyPr>
          <a:lstStyle/>
          <a:p>
            <a:r>
              <a:rPr lang="hu-HU" dirty="0" smtClean="0"/>
              <a:t>During the war the village was often „switched” between the Germans and the Soviets, depending on which army pushed back the other. These times were harsh, families broke apart, the villages were robbed, young maidens tried to appear old, so that they wouldn’t appeal  to the soldiers. Sadly this didn’t work out many </a:t>
            </a:r>
            <a:r>
              <a:rPr lang="hu-HU" dirty="0" smtClean="0"/>
              <a:t>times </a:t>
            </a:r>
            <a:r>
              <a:rPr lang="hu-HU" dirty="0" smtClean="0"/>
              <a:t>and they got raped.</a:t>
            </a:r>
            <a:endParaRPr lang="en-US" dirty="0"/>
          </a:p>
        </p:txBody>
      </p:sp>
      <p:sp>
        <p:nvSpPr>
          <p:cNvPr id="7" name="TextBox 6"/>
          <p:cNvSpPr txBox="1"/>
          <p:nvPr/>
        </p:nvSpPr>
        <p:spPr>
          <a:xfrm>
            <a:off x="5150069" y="1626607"/>
            <a:ext cx="7198686" cy="2862322"/>
          </a:xfrm>
          <a:prstGeom prst="rect">
            <a:avLst/>
          </a:prstGeom>
          <a:noFill/>
        </p:spPr>
        <p:txBody>
          <a:bodyPr wrap="square" rtlCol="0">
            <a:spAutoFit/>
          </a:bodyPr>
          <a:lstStyle/>
          <a:p>
            <a:r>
              <a:rPr lang="hu-HU" dirty="0" smtClean="0"/>
              <a:t>My great grandfather used to make brooms and candles for winter, however when the village was occupied by the Soviet forces, suddenly the brooms started to dissapear one-by-one. There was a Soviet tank in the garden of their house at </a:t>
            </a:r>
            <a:r>
              <a:rPr lang="hu-HU" dirty="0" smtClean="0"/>
              <a:t>that </a:t>
            </a:r>
            <a:r>
              <a:rPr lang="hu-HU" dirty="0" smtClean="0"/>
              <a:t>time. My grandfather couldn’t stand this, so he hid </a:t>
            </a:r>
            <a:r>
              <a:rPr lang="hu-HU" dirty="0" smtClean="0"/>
              <a:t>somewhere </a:t>
            </a:r>
            <a:r>
              <a:rPr lang="hu-HU" dirty="0" smtClean="0"/>
              <a:t>in the garden, and saw that one of the Soviet soldiers is stealing the brooms. The other day, he sneaked into the tank and tried to take back the brooms and the candles, but one of the soldiers grabbed him by the neck and threw him right into the fresh snow, he was lucky that he got away with that much.</a:t>
            </a:r>
            <a:endParaRPr lang="en-US" dirty="0" smtClean="0"/>
          </a:p>
          <a:p>
            <a:endParaRPr lang="en-US" dirty="0"/>
          </a:p>
        </p:txBody>
      </p:sp>
      <p:sp>
        <p:nvSpPr>
          <p:cNvPr id="8" name="TextBox 7"/>
          <p:cNvSpPr txBox="1"/>
          <p:nvPr/>
        </p:nvSpPr>
        <p:spPr>
          <a:xfrm>
            <a:off x="72968" y="4347316"/>
            <a:ext cx="6576025" cy="2031325"/>
          </a:xfrm>
          <a:prstGeom prst="rect">
            <a:avLst/>
          </a:prstGeom>
          <a:noFill/>
        </p:spPr>
        <p:txBody>
          <a:bodyPr wrap="square" rtlCol="0">
            <a:spAutoFit/>
          </a:bodyPr>
          <a:lstStyle/>
          <a:p>
            <a:r>
              <a:rPr lang="hu-HU" dirty="0" smtClean="0"/>
              <a:t>Another time my grandfather got dressed up by the soldiers as one of their own, they put a rifle into his hands. In the other room Soviet officers were drinking, and having fun. The soldiers, who dressed up my grandfather, made him yell „Heil Hitler!” to the now drunk officers, one of them pointed his gun right at my grandfather, but luckily one of the soldiers quickly dragged him away from door, so the officer shot the wall.</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408" r="6111" b="12222"/>
          <a:stretch/>
        </p:blipFill>
        <p:spPr>
          <a:xfrm rot="10800000">
            <a:off x="72968" y="1477328"/>
            <a:ext cx="4458363" cy="2862322"/>
          </a:xfrm>
          <a:prstGeom prst="roundRect">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603" t="5404" r="7553" b="191"/>
          <a:stretch/>
        </p:blipFill>
        <p:spPr>
          <a:xfrm rot="16200000">
            <a:off x="8306965" y="3284149"/>
            <a:ext cx="2834502" cy="4156170"/>
          </a:xfrm>
          <a:prstGeom prst="round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427" t="12763" r="15643" b="2856"/>
          <a:stretch/>
        </p:blipFill>
        <p:spPr>
          <a:xfrm rot="16200000">
            <a:off x="10113170" y="44461"/>
            <a:ext cx="1627201" cy="1595704"/>
          </a:xfrm>
          <a:prstGeom prst="roundRect">
            <a:avLst/>
          </a:prstGeom>
        </p:spPr>
      </p:pic>
    </p:spTree>
    <p:extLst>
      <p:ext uri="{BB962C8B-B14F-4D97-AF65-F5344CB8AC3E}">
        <p14:creationId xmlns:p14="http://schemas.microsoft.com/office/powerpoint/2010/main" val="402940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6017"/>
            <a:ext cx="12193057" cy="6858594"/>
          </a:xfrm>
          <a:prstGeom prst="rect">
            <a:avLst/>
          </a:prstGeom>
        </p:spPr>
      </p:pic>
      <p:sp>
        <p:nvSpPr>
          <p:cNvPr id="6" name="TextBox 5"/>
          <p:cNvSpPr txBox="1"/>
          <p:nvPr/>
        </p:nvSpPr>
        <p:spPr>
          <a:xfrm>
            <a:off x="0" y="0"/>
            <a:ext cx="8869680" cy="1477328"/>
          </a:xfrm>
          <a:prstGeom prst="rect">
            <a:avLst/>
          </a:prstGeom>
          <a:noFill/>
        </p:spPr>
        <p:txBody>
          <a:bodyPr wrap="square" rtlCol="0">
            <a:spAutoFit/>
          </a:bodyPr>
          <a:lstStyle/>
          <a:p>
            <a:r>
              <a:rPr lang="hu-HU" dirty="0" smtClean="0"/>
              <a:t>When the war ended, the horrors didn’t end there. Many people from the village (to my surprise mostly women) were deported to the Czech Republic. My </a:t>
            </a:r>
            <a:r>
              <a:rPr lang="hu-HU" dirty="0" smtClean="0"/>
              <a:t>grandfather´s </a:t>
            </a:r>
            <a:r>
              <a:rPr lang="hu-HU" dirty="0" smtClean="0"/>
              <a:t>family was </a:t>
            </a:r>
            <a:r>
              <a:rPr lang="hu-HU" dirty="0" smtClean="0"/>
              <a:t>deported </a:t>
            </a:r>
            <a:r>
              <a:rPr lang="hu-HU" dirty="0" smtClean="0"/>
              <a:t>as well, they </a:t>
            </a:r>
            <a:r>
              <a:rPr lang="hu-HU" dirty="0" smtClean="0"/>
              <a:t>had </a:t>
            </a:r>
            <a:r>
              <a:rPr lang="hu-HU" dirty="0" smtClean="0"/>
              <a:t>already packed their belongings, and were waiting for the train, but for some </a:t>
            </a:r>
            <a:r>
              <a:rPr lang="hu-HU" dirty="0" smtClean="0"/>
              <a:t>reason </a:t>
            </a:r>
            <a:r>
              <a:rPr lang="hu-HU" dirty="0" smtClean="0"/>
              <a:t>they didn’t have to go, so they stayed in the village. Even the deported women were brought home by one of the villagers, who spoke Czech.</a:t>
            </a:r>
            <a:endParaRPr lang="en-US" dirty="0"/>
          </a:p>
        </p:txBody>
      </p:sp>
      <p:sp>
        <p:nvSpPr>
          <p:cNvPr id="9" name="TextBox 8"/>
          <p:cNvSpPr txBox="1"/>
          <p:nvPr/>
        </p:nvSpPr>
        <p:spPr>
          <a:xfrm>
            <a:off x="0" y="5335249"/>
            <a:ext cx="5969726" cy="1477328"/>
          </a:xfrm>
          <a:prstGeom prst="rect">
            <a:avLst/>
          </a:prstGeom>
          <a:noFill/>
        </p:spPr>
        <p:txBody>
          <a:bodyPr wrap="square" rtlCol="0">
            <a:spAutoFit/>
          </a:bodyPr>
          <a:lstStyle/>
          <a:p>
            <a:r>
              <a:rPr lang="hu-HU" dirty="0" smtClean="0"/>
              <a:t>He set his eyes on my grandmother when she was only 15. Both of them were cheering for the local football team, that’s where he first saw her. That</a:t>
            </a:r>
            <a:r>
              <a:rPr lang="hu-HU" dirty="0"/>
              <a:t> </a:t>
            </a:r>
            <a:r>
              <a:rPr lang="hu-HU" dirty="0" smtClean="0"/>
              <a:t>was the place, where he decided, that she’ll be his wife. He always told me, that he really liked, how she always smiled, and was very kind to everyone.</a:t>
            </a:r>
            <a:endParaRPr lang="en-US" dirty="0"/>
          </a:p>
        </p:txBody>
      </p:sp>
      <p:sp>
        <p:nvSpPr>
          <p:cNvPr id="10" name="Rectangle 9"/>
          <p:cNvSpPr/>
          <p:nvPr/>
        </p:nvSpPr>
        <p:spPr>
          <a:xfrm>
            <a:off x="3605348" y="1655852"/>
            <a:ext cx="7673339" cy="2585323"/>
          </a:xfrm>
          <a:prstGeom prst="rect">
            <a:avLst/>
          </a:prstGeom>
        </p:spPr>
        <p:txBody>
          <a:bodyPr wrap="square">
            <a:spAutoFit/>
          </a:bodyPr>
          <a:lstStyle/>
          <a:p>
            <a:r>
              <a:rPr lang="hu-HU" dirty="0"/>
              <a:t>M</a:t>
            </a:r>
            <a:r>
              <a:rPr lang="hu-HU" dirty="0" smtClean="0"/>
              <a:t>y grandfather safely finished primary school in the village. Even though, he had a „happy” (kind of) childhood, he always wanted to get far away from home. He started to attend a teachers college in Rozsnyó at the age of 17 and this is the place where he was during the revolution of 1956. He said that one of their teachers came into the </a:t>
            </a:r>
            <a:r>
              <a:rPr lang="hu-HU" dirty="0" smtClean="0"/>
              <a:t>classroom</a:t>
            </a:r>
            <a:r>
              <a:rPr lang="hu-HU" dirty="0"/>
              <a:t> </a:t>
            </a:r>
            <a:r>
              <a:rPr lang="hu-HU" dirty="0" smtClean="0"/>
              <a:t>- crying</a:t>
            </a:r>
            <a:r>
              <a:rPr lang="hu-HU" dirty="0" smtClean="0"/>
              <a:t>. The stundents asked him, if he was feeling sick or something, but the teacher replied : „ No my sons, the crimson blood of Hungarians is gushing. On that day the </a:t>
            </a:r>
            <a:r>
              <a:rPr lang="hu-HU" dirty="0" smtClean="0"/>
              <a:t>students </a:t>
            </a:r>
            <a:r>
              <a:rPr lang="hu-HU" dirty="0" smtClean="0"/>
              <a:t>marched up to the main square of Rozsnyó, however the police escorted them back to the </a:t>
            </a:r>
            <a:r>
              <a:rPr lang="hu-HU" dirty="0" smtClean="0"/>
              <a:t>school.</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993" r="2824"/>
          <a:stretch/>
        </p:blipFill>
        <p:spPr>
          <a:xfrm rot="16200000">
            <a:off x="6080906" y="4324248"/>
            <a:ext cx="2897061" cy="2079595"/>
          </a:xfrm>
          <a:prstGeom prst="round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405" b="912"/>
          <a:stretch/>
        </p:blipFill>
        <p:spPr>
          <a:xfrm>
            <a:off x="94195" y="1410655"/>
            <a:ext cx="3158457" cy="3945249"/>
          </a:xfrm>
          <a:prstGeom prst="round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r="4722" b="15926"/>
          <a:stretch/>
        </p:blipFill>
        <p:spPr>
          <a:xfrm rot="10800000">
            <a:off x="8869680" y="-64988"/>
            <a:ext cx="2761703" cy="1827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3932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588" y="0"/>
            <a:ext cx="12193057" cy="6864691"/>
          </a:xfrm>
          <a:prstGeom prst="rect">
            <a:avLst/>
          </a:prstGeom>
        </p:spPr>
      </p:pic>
      <p:sp>
        <p:nvSpPr>
          <p:cNvPr id="6" name="TextBox 5"/>
          <p:cNvSpPr txBox="1"/>
          <p:nvPr/>
        </p:nvSpPr>
        <p:spPr>
          <a:xfrm>
            <a:off x="5708467" y="2625421"/>
            <a:ext cx="6483533" cy="1754326"/>
          </a:xfrm>
          <a:prstGeom prst="rect">
            <a:avLst/>
          </a:prstGeom>
          <a:noFill/>
        </p:spPr>
        <p:txBody>
          <a:bodyPr wrap="square" rtlCol="0">
            <a:spAutoFit/>
          </a:bodyPr>
          <a:lstStyle/>
          <a:p>
            <a:r>
              <a:rPr lang="hu-HU" dirty="0" smtClean="0"/>
              <a:t>My grandfather always loved music and art. He started painting at a very young age, however he really got into it, while he was serving in the military. He would paint 5-6 </a:t>
            </a:r>
            <a:r>
              <a:rPr lang="hu-HU" dirty="0" smtClean="0"/>
              <a:t>paintings </a:t>
            </a:r>
            <a:r>
              <a:rPr lang="hu-HU" dirty="0" smtClean="0"/>
              <a:t>a week. He usually painted our home village, or just </a:t>
            </a:r>
            <a:r>
              <a:rPr lang="hu-HU" dirty="0" smtClean="0"/>
              <a:t>the nature</a:t>
            </a:r>
            <a:r>
              <a:rPr lang="hu-HU" dirty="0" smtClean="0"/>
              <a:t>. He really loves to play the accordion as well. It’s one of his </a:t>
            </a:r>
            <a:r>
              <a:rPr lang="hu-HU" dirty="0" smtClean="0"/>
              <a:t>favourite </a:t>
            </a:r>
            <a:r>
              <a:rPr lang="hu-HU" dirty="0" smtClean="0"/>
              <a:t>musical instrument, however he can also play the organ, the piano and the violin.</a:t>
            </a:r>
            <a:endParaRPr lang="en-US" dirty="0"/>
          </a:p>
        </p:txBody>
      </p:sp>
      <p:sp>
        <p:nvSpPr>
          <p:cNvPr id="7" name="TextBox 6"/>
          <p:cNvSpPr txBox="1"/>
          <p:nvPr/>
        </p:nvSpPr>
        <p:spPr>
          <a:xfrm>
            <a:off x="1345095" y="4636448"/>
            <a:ext cx="7223760" cy="2308324"/>
          </a:xfrm>
          <a:prstGeom prst="rect">
            <a:avLst/>
          </a:prstGeom>
          <a:noFill/>
        </p:spPr>
        <p:txBody>
          <a:bodyPr wrap="square" rtlCol="0">
            <a:spAutoFit/>
          </a:bodyPr>
          <a:lstStyle/>
          <a:p>
            <a:r>
              <a:rPr lang="hu-HU" dirty="0" smtClean="0"/>
              <a:t>He’s been wooing to my grandmother for 8 years. When he got back from the military, he </a:t>
            </a:r>
            <a:r>
              <a:rPr lang="hu-HU" dirty="0" smtClean="0"/>
              <a:t>had been waiting </a:t>
            </a:r>
            <a:r>
              <a:rPr lang="hu-HU" dirty="0" smtClean="0"/>
              <a:t>for 4 years for my grandmother, so she could finish school before getting married. Both of them were teachers, so they had to get married in secret, because at </a:t>
            </a:r>
            <a:r>
              <a:rPr lang="hu-HU" dirty="0" smtClean="0"/>
              <a:t>that time </a:t>
            </a:r>
            <a:r>
              <a:rPr lang="hu-HU" dirty="0" smtClean="0"/>
              <a:t>teachers couldn’t go to church, </a:t>
            </a:r>
            <a:r>
              <a:rPr lang="hu-HU" dirty="0" smtClean="0"/>
              <a:t>otherwise </a:t>
            </a:r>
            <a:r>
              <a:rPr lang="hu-HU" dirty="0" smtClean="0"/>
              <a:t>they could’ve lost their jobs. They got married in May in 1964.</a:t>
            </a:r>
            <a:r>
              <a:rPr lang="en-US" dirty="0" smtClean="0"/>
              <a:t>(interesting fact: They had to redo the photos the other day, because my grandmother didn’t like how my grandfather looked like </a:t>
            </a:r>
            <a:r>
              <a:rPr lang="sk-SK" dirty="0" smtClean="0"/>
              <a:t>i</a:t>
            </a:r>
            <a:r>
              <a:rPr lang="en-US" dirty="0" smtClean="0"/>
              <a:t>n </a:t>
            </a:r>
            <a:r>
              <a:rPr lang="en-US" dirty="0" smtClean="0"/>
              <a:t>the first ones.)</a:t>
            </a:r>
            <a:endParaRPr lang="en-US" dirty="0"/>
          </a:p>
        </p:txBody>
      </p:sp>
      <p:sp>
        <p:nvSpPr>
          <p:cNvPr id="9" name="Rectangle 8"/>
          <p:cNvSpPr/>
          <p:nvPr/>
        </p:nvSpPr>
        <p:spPr>
          <a:xfrm>
            <a:off x="0" y="-6691"/>
            <a:ext cx="7432766" cy="2308324"/>
          </a:xfrm>
          <a:prstGeom prst="rect">
            <a:avLst/>
          </a:prstGeom>
        </p:spPr>
        <p:txBody>
          <a:bodyPr wrap="square">
            <a:spAutoFit/>
          </a:bodyPr>
          <a:lstStyle/>
          <a:p>
            <a:r>
              <a:rPr lang="hu-HU" dirty="0" smtClean="0"/>
              <a:t>Even though my grandfather hates war, he loved being in the military, </a:t>
            </a:r>
            <a:r>
              <a:rPr lang="en-US" dirty="0" smtClean="0"/>
              <a:t>al</a:t>
            </a:r>
            <a:r>
              <a:rPr lang="hu-HU" dirty="0" smtClean="0"/>
              <a:t>though it wasn’t </a:t>
            </a:r>
            <a:r>
              <a:rPr lang="hu-HU" dirty="0" smtClean="0"/>
              <a:t>easy either</a:t>
            </a:r>
            <a:r>
              <a:rPr lang="hu-HU" dirty="0" smtClean="0"/>
              <a:t>. He got </a:t>
            </a:r>
            <a:r>
              <a:rPr lang="hu-HU" dirty="0" smtClean="0"/>
              <a:t>enlisted </a:t>
            </a:r>
            <a:r>
              <a:rPr lang="hu-HU" dirty="0" smtClean="0"/>
              <a:t>when he was 22, he became a corporal. He had to watch over the soldiers, so that they wouldn’t desert or go stealing to the nearby villages. There was a soldier, who couldn’t pay in the inn. He told my grandfather, that he’d only go to the neighbouring </a:t>
            </a:r>
            <a:r>
              <a:rPr lang="hu-HU" dirty="0" smtClean="0"/>
              <a:t>village </a:t>
            </a:r>
            <a:r>
              <a:rPr lang="hu-HU" dirty="0" smtClean="0"/>
              <a:t>to get the money. My grandfather let him go, but the soldier tried to get to Austria (they were close to the border). Luckily they caught him in the forest, and my grandfather wasn’t punished.</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223" r="7161" b="7331"/>
          <a:stretch/>
        </p:blipFill>
        <p:spPr>
          <a:xfrm rot="16200000">
            <a:off x="7055993" y="249236"/>
            <a:ext cx="2625421" cy="2106693"/>
          </a:xfrm>
          <a:prstGeom prst="round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844" y="2316552"/>
            <a:ext cx="2975448" cy="2231586"/>
          </a:xfrm>
          <a:prstGeom prst="round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3553" y="4389875"/>
            <a:ext cx="1851095" cy="2468126"/>
          </a:xfrm>
          <a:prstGeom prst="round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8579" r="4311"/>
          <a:stretch/>
        </p:blipFill>
        <p:spPr>
          <a:xfrm rot="10800000">
            <a:off x="9802983" y="-10129"/>
            <a:ext cx="1985553" cy="2625421"/>
          </a:xfrm>
          <a:prstGeom prst="roundRect">
            <a:avLst/>
          </a:prstGeom>
        </p:spPr>
      </p:pic>
    </p:spTree>
    <p:extLst>
      <p:ext uri="{BB962C8B-B14F-4D97-AF65-F5344CB8AC3E}">
        <p14:creationId xmlns:p14="http://schemas.microsoft.com/office/powerpoint/2010/main" val="3532210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0496" y="0"/>
            <a:ext cx="12193057" cy="6864691"/>
          </a:xfrm>
          <a:prstGeom prst="rect">
            <a:avLst/>
          </a:prstGeom>
        </p:spPr>
      </p:pic>
      <p:sp>
        <p:nvSpPr>
          <p:cNvPr id="4" name="Rectangle 3"/>
          <p:cNvSpPr/>
          <p:nvPr/>
        </p:nvSpPr>
        <p:spPr>
          <a:xfrm>
            <a:off x="528" y="0"/>
            <a:ext cx="6096000" cy="1477328"/>
          </a:xfrm>
          <a:prstGeom prst="rect">
            <a:avLst/>
          </a:prstGeom>
        </p:spPr>
        <p:txBody>
          <a:bodyPr>
            <a:spAutoFit/>
          </a:bodyPr>
          <a:lstStyle/>
          <a:p>
            <a:r>
              <a:rPr lang="hu-HU" dirty="0" smtClean="0"/>
              <a:t>As I’ve mentioned earlier, both of them were teachers. My grandmother was a mathematician and physicist and my grandfather was  the principal in a  music school in Ság. He also worked as a cantor in the neighbourig city, and he also led multiple choirs! </a:t>
            </a:r>
            <a:endParaRPr lang="en-US" dirty="0"/>
          </a:p>
        </p:txBody>
      </p:sp>
      <p:sp>
        <p:nvSpPr>
          <p:cNvPr id="7" name="TextBox 6"/>
          <p:cNvSpPr txBox="1"/>
          <p:nvPr/>
        </p:nvSpPr>
        <p:spPr>
          <a:xfrm>
            <a:off x="0" y="4806935"/>
            <a:ext cx="5826033" cy="1200329"/>
          </a:xfrm>
          <a:prstGeom prst="rect">
            <a:avLst/>
          </a:prstGeom>
          <a:noFill/>
        </p:spPr>
        <p:txBody>
          <a:bodyPr wrap="square" rtlCol="0">
            <a:spAutoFit/>
          </a:bodyPr>
          <a:lstStyle/>
          <a:p>
            <a:r>
              <a:rPr lang="hu-HU" dirty="0" smtClean="0"/>
              <a:t>My grandparents occasionaly visited our relatives in Hungary, who were deported during 45-48. They are living next to the Lake Balaton in </a:t>
            </a:r>
            <a:r>
              <a:rPr lang="en-US" dirty="0" err="1" smtClean="0"/>
              <a:t>Marcali</a:t>
            </a:r>
            <a:r>
              <a:rPr lang="hu-HU" dirty="0" smtClean="0"/>
              <a:t>. We’re still in touch with them. When I was younger, we </a:t>
            </a:r>
            <a:r>
              <a:rPr lang="hu-HU" dirty="0" smtClean="0"/>
              <a:t>visited them </a:t>
            </a:r>
            <a:r>
              <a:rPr lang="hu-HU" dirty="0" smtClean="0"/>
              <a:t>a few times.</a:t>
            </a:r>
            <a:endParaRPr lang="en-US" dirty="0"/>
          </a:p>
        </p:txBody>
      </p:sp>
      <p:sp>
        <p:nvSpPr>
          <p:cNvPr id="9" name="Rectangle 8"/>
          <p:cNvSpPr/>
          <p:nvPr/>
        </p:nvSpPr>
        <p:spPr>
          <a:xfrm>
            <a:off x="5144150" y="1664803"/>
            <a:ext cx="6096000" cy="1754326"/>
          </a:xfrm>
          <a:prstGeom prst="rect">
            <a:avLst/>
          </a:prstGeom>
        </p:spPr>
        <p:txBody>
          <a:bodyPr>
            <a:spAutoFit/>
          </a:bodyPr>
          <a:lstStyle/>
          <a:p>
            <a:r>
              <a:rPr lang="hu-HU" dirty="0" smtClean="0"/>
              <a:t>They thought about moving to a bigger city next to our village (Ság) but they loved their home village so much that they settled there. First they didn’t live in their own house, but they were dreaming about building one, which they did. It was their dream home, just as they </a:t>
            </a:r>
            <a:r>
              <a:rPr lang="hu-HU" dirty="0" smtClean="0"/>
              <a:t>had imagined </a:t>
            </a:r>
            <a:r>
              <a:rPr lang="hu-HU" dirty="0" smtClean="0"/>
              <a:t>it, with a nice big garden.</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325312" y="3688334"/>
            <a:ext cx="3506871" cy="2630154"/>
          </a:xfrm>
          <a:prstGeom prst="round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5" t="1762" r="6306" b="3762"/>
          <a:stretch/>
        </p:blipFill>
        <p:spPr>
          <a:xfrm rot="16200000">
            <a:off x="437859" y="783055"/>
            <a:ext cx="3427332" cy="4620428"/>
          </a:xfrm>
          <a:prstGeom prst="round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0000" t="6666" r="9013"/>
          <a:stretch/>
        </p:blipFill>
        <p:spPr>
          <a:xfrm rot="16200000">
            <a:off x="9122681" y="2773966"/>
            <a:ext cx="2071023" cy="3182303"/>
          </a:xfrm>
          <a:prstGeom prst="roundRect">
            <a:avLst/>
          </a:prstGeom>
        </p:spPr>
      </p:pic>
    </p:spTree>
    <p:extLst>
      <p:ext uri="{BB962C8B-B14F-4D97-AF65-F5344CB8AC3E}">
        <p14:creationId xmlns:p14="http://schemas.microsoft.com/office/powerpoint/2010/main" val="2296325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3346"/>
            <a:ext cx="12193057" cy="6864691"/>
          </a:xfrm>
          <a:prstGeom prst="rect">
            <a:avLst/>
          </a:prstGeom>
        </p:spPr>
      </p:pic>
      <p:sp>
        <p:nvSpPr>
          <p:cNvPr id="4" name="Rectangle 3"/>
          <p:cNvSpPr/>
          <p:nvPr/>
        </p:nvSpPr>
        <p:spPr>
          <a:xfrm>
            <a:off x="4556569" y="300445"/>
            <a:ext cx="4767943" cy="4524315"/>
          </a:xfrm>
          <a:prstGeom prst="rect">
            <a:avLst/>
          </a:prstGeom>
        </p:spPr>
        <p:txBody>
          <a:bodyPr wrap="square">
            <a:spAutoFit/>
          </a:bodyPr>
          <a:lstStyle/>
          <a:p>
            <a:pPr algn="ctr"/>
            <a:r>
              <a:rPr lang="hu-HU" dirty="0" smtClean="0"/>
              <a:t>My grandmother gave birth to 2 beautiful girls (my mother and my aunt), and now they have 4 grandsons and 2 </a:t>
            </a:r>
            <a:r>
              <a:rPr lang="hu-HU" dirty="0" smtClean="0"/>
              <a:t>great-grandchildren </a:t>
            </a:r>
            <a:r>
              <a:rPr lang="hu-HU" dirty="0" smtClean="0"/>
              <a:t>as well. I can </a:t>
            </a:r>
            <a:r>
              <a:rPr lang="hu-HU" dirty="0" smtClean="0"/>
              <a:t>be thankful for </a:t>
            </a:r>
            <a:r>
              <a:rPr lang="hu-HU" dirty="0" smtClean="0"/>
              <a:t>them for so </a:t>
            </a:r>
            <a:r>
              <a:rPr lang="hu-HU" dirty="0" smtClean="0"/>
              <a:t>many things. </a:t>
            </a:r>
            <a:r>
              <a:rPr lang="hu-HU" dirty="0" smtClean="0"/>
              <a:t>When I was young, my grandmother was the one, who </a:t>
            </a:r>
            <a:r>
              <a:rPr lang="hu-HU" dirty="0" smtClean="0"/>
              <a:t>had taught </a:t>
            </a:r>
            <a:r>
              <a:rPr lang="hu-HU" dirty="0" smtClean="0"/>
              <a:t>me everything about religion, we would occasionaly pray together. I’m fond of cooking because of her. She would let me help her out in the kitchen since I was 1-2. (yes, I could walk from a very young age)</a:t>
            </a:r>
          </a:p>
          <a:p>
            <a:pPr algn="ctr"/>
            <a:r>
              <a:rPr lang="hu-HU" dirty="0" smtClean="0"/>
              <a:t>And thanks to my grandfather, each of his grandsons can play at least one musical instrument ( two even became musicians at a younger age). When I was little</a:t>
            </a:r>
            <a:r>
              <a:rPr lang="en-US" dirty="0" smtClean="0"/>
              <a:t>, he</a:t>
            </a:r>
            <a:r>
              <a:rPr lang="hu-HU" dirty="0"/>
              <a:t> </a:t>
            </a:r>
            <a:r>
              <a:rPr lang="hu-HU" dirty="0" smtClean="0"/>
              <a:t>was the one, who </a:t>
            </a:r>
            <a:r>
              <a:rPr lang="en-US" dirty="0" smtClean="0"/>
              <a:t>taught me to respect and</a:t>
            </a:r>
            <a:r>
              <a:rPr lang="hu-HU" dirty="0" smtClean="0"/>
              <a:t> love</a:t>
            </a:r>
            <a:r>
              <a:rPr lang="en-US" dirty="0" smtClean="0"/>
              <a:t> nature, and the people around me.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60045" y="759516"/>
            <a:ext cx="6076130" cy="4557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11228" b="7619"/>
          <a:stretch/>
        </p:blipFill>
        <p:spPr>
          <a:xfrm rot="10800000">
            <a:off x="9231567" y="2770546"/>
            <a:ext cx="2960961" cy="4108427"/>
          </a:xfrm>
          <a:prstGeom prst="round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8603"/>
          <a:stretch/>
        </p:blipFill>
        <p:spPr>
          <a:xfrm rot="16200000">
            <a:off x="-447556" y="4462475"/>
            <a:ext cx="2842550" cy="1948500"/>
          </a:xfrm>
          <a:prstGeom prst="roundRect">
            <a:avLst/>
          </a:prstGeom>
        </p:spPr>
      </p:pic>
    </p:spTree>
    <p:extLst>
      <p:ext uri="{BB962C8B-B14F-4D97-AF65-F5344CB8AC3E}">
        <p14:creationId xmlns:p14="http://schemas.microsoft.com/office/powerpoint/2010/main" val="3410998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6528"/>
            <a:ext cx="12193057" cy="6864691"/>
          </a:xfrm>
          <a:prstGeom prst="rect">
            <a:avLst/>
          </a:prstGeom>
        </p:spPr>
      </p:pic>
      <p:sp>
        <p:nvSpPr>
          <p:cNvPr id="5" name="TextBox 4"/>
          <p:cNvSpPr txBox="1"/>
          <p:nvPr/>
        </p:nvSpPr>
        <p:spPr>
          <a:xfrm>
            <a:off x="5159830" y="391885"/>
            <a:ext cx="3017519" cy="3046988"/>
          </a:xfrm>
          <a:prstGeom prst="rect">
            <a:avLst/>
          </a:prstGeom>
          <a:noFill/>
        </p:spPr>
        <p:txBody>
          <a:bodyPr wrap="square" rtlCol="0">
            <a:spAutoFit/>
          </a:bodyPr>
          <a:lstStyle/>
          <a:p>
            <a:pPr algn="ctr"/>
            <a:r>
              <a:rPr lang="hu-HU" sz="2400" dirty="0" smtClean="0"/>
              <a:t>Now, my grandfather is 84 and </a:t>
            </a:r>
            <a:r>
              <a:rPr lang="hu-HU" sz="2400" smtClean="0"/>
              <a:t>my grandmother </a:t>
            </a:r>
            <a:r>
              <a:rPr lang="hu-HU" sz="2400" dirty="0" smtClean="0"/>
              <a:t>is 75 years old </a:t>
            </a:r>
            <a:r>
              <a:rPr lang="hu-HU" sz="2400" smtClean="0"/>
              <a:t>and </a:t>
            </a:r>
            <a:r>
              <a:rPr lang="hu-HU" sz="2400" smtClean="0"/>
              <a:t>with the God´s </a:t>
            </a:r>
            <a:r>
              <a:rPr lang="hu-HU" sz="2400" dirty="0" smtClean="0"/>
              <a:t>help, they are going to celebrate their 55th marriage anniversary ! </a:t>
            </a:r>
            <a:endParaRPr lang="en-US" sz="24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24866" b="11001"/>
          <a:stretch/>
        </p:blipFill>
        <p:spPr>
          <a:xfrm>
            <a:off x="786474" y="-3346"/>
            <a:ext cx="4220428" cy="6662057"/>
          </a:xfrm>
          <a:prstGeom prst="roundRect">
            <a:avLst/>
          </a:prstGeom>
        </p:spPr>
      </p:pic>
    </p:spTree>
    <p:extLst>
      <p:ext uri="{BB962C8B-B14F-4D97-AF65-F5344CB8AC3E}">
        <p14:creationId xmlns:p14="http://schemas.microsoft.com/office/powerpoint/2010/main" val="3588567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1394</Words>
  <Application>Microsoft Office PowerPoint</Application>
  <PresentationFormat>Vlastní</PresentationFormat>
  <Paragraphs>19</Paragraphs>
  <Slides>7</Slides>
  <Notes>0</Notes>
  <HiddenSlides>0</HiddenSlides>
  <MMClips>0</MMClips>
  <ScaleCrop>false</ScaleCrop>
  <HeadingPairs>
    <vt:vector size="4" baseType="variant">
      <vt:variant>
        <vt:lpstr>Motiv</vt:lpstr>
      </vt:variant>
      <vt:variant>
        <vt:i4>1</vt:i4>
      </vt:variant>
      <vt:variant>
        <vt:lpstr>Nadpisy snímků</vt:lpstr>
      </vt:variant>
      <vt:variant>
        <vt:i4>7</vt:i4>
      </vt:variant>
    </vt:vector>
  </HeadingPairs>
  <TitlesOfParts>
    <vt:vector size="8" baseType="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Noro Trebron</dc:creator>
  <cp:lastModifiedBy>Dorci</cp:lastModifiedBy>
  <cp:revision>32</cp:revision>
  <dcterms:created xsi:type="dcterms:W3CDTF">2020-04-22T06:08:34Z</dcterms:created>
  <dcterms:modified xsi:type="dcterms:W3CDTF">2020-04-25T11:29:49Z</dcterms:modified>
</cp:coreProperties>
</file>