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5" r:id="rId17"/>
    <p:sldId id="276" r:id="rId18"/>
    <p:sldId id="278" r:id="rId19"/>
    <p:sldId id="283" r:id="rId20"/>
    <p:sldId id="280" r:id="rId21"/>
    <p:sldId id="281" r:id="rId22"/>
    <p:sldId id="282" r:id="rId23"/>
    <p:sldId id="284" r:id="rId24"/>
    <p:sldId id="264" r:id="rId25"/>
    <p:sldId id="265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Rodna kuća</a:t>
            </a:r>
            <a:endParaRPr lang="hr-H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politički govori</a:t>
            </a:r>
            <a:endParaRPr lang="hr-H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Općinska knjižnica</a:t>
            </a:r>
            <a:endParaRPr lang="hr-H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" sz="1100" b="1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Music from the film on harmonics</a:t>
            </a:r>
            <a:endParaRPr lang="hr-H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hr-HR" sz="1100" b="1" dirty="0" err="1" smtClean="0">
                <a:solidFill>
                  <a:schemeClr val="accent2"/>
                </a:solidFill>
                <a:highlight>
                  <a:srgbClr val="FFFFFF"/>
                </a:highlight>
              </a:rPr>
              <a:t>Movie</a:t>
            </a:r>
            <a:r>
              <a:rPr lang="hr-HR" sz="1100" b="1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 </a:t>
            </a:r>
            <a:r>
              <a:rPr lang="hr-HR" sz="1100" b="1" dirty="0" err="1" smtClean="0">
                <a:solidFill>
                  <a:schemeClr val="accent2"/>
                </a:solidFill>
                <a:highlight>
                  <a:srgbClr val="FFFFFF"/>
                </a:highlight>
              </a:rPr>
              <a:t>Presentation</a:t>
            </a:r>
            <a:endParaRPr lang="hr-HR" sz="1100" b="1" dirty="0" smtClean="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endParaRPr lang="hr-H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254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-HR" sz="1100" b="1" dirty="0" err="1" smtClean="0">
                <a:solidFill>
                  <a:schemeClr val="accent2"/>
                </a:solidFill>
                <a:highlight>
                  <a:srgbClr val="FFFFFF"/>
                </a:highlight>
              </a:rPr>
              <a:t>Acting</a:t>
            </a:r>
            <a:endParaRPr lang="hr-HR" sz="1100" b="1" dirty="0">
              <a:solidFill>
                <a:schemeClr val="accent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A book of </a:t>
            </a:r>
            <a:r>
              <a:rPr kumimoji="0" lang="en-US" sz="11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ea typeface="Arial"/>
                <a:cs typeface="Arial"/>
                <a:sym typeface="Arial"/>
              </a:rPr>
              <a:t>impresions</a:t>
            </a: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lang="en-US" sz="110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highlight>
                <a:srgbClr val="FFFFFF"/>
              </a:highlight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hr-H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glasanje</a:t>
            </a:r>
            <a:endParaRPr lang="hr-H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hr-HR" sz="11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highlight>
                  <a:srgbClr val="FFFFFF"/>
                </a:highlight>
                <a:uLnTx/>
                <a:uFillTx/>
                <a:latin typeface="Arial"/>
                <a:cs typeface="Arial"/>
                <a:sym typeface="Arial"/>
              </a:rPr>
              <a:t>Zajedničko fotografiranje</a:t>
            </a:r>
            <a:endParaRPr lang="hr-H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5685ceb16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5685ceb16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rgbClr val="FF0000"/>
                </a:solidFill>
              </a:rPr>
              <a:t>Gdje se o projektu pisalo?</a:t>
            </a:r>
            <a:r>
              <a:rPr lang="en-US" dirty="0" smtClean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5685ceb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5685ceb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55e476d3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55e476d3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r-HR" dirty="0" smtClean="0"/>
              <a:t>Da bismo razumjeli i poštovali druge kulture, učenici prvo moraju razumjeti svoju </a:t>
            </a:r>
            <a:r>
              <a:rPr lang="hr-HR" dirty="0" err="1" smtClean="0"/>
              <a:t>baštinu..</a:t>
            </a:r>
            <a:r>
              <a:rPr lang="hr-HR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55e476d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55e476d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55e476d3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55e476d3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5685ceb16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5685ceb16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Političke</a:t>
            </a:r>
            <a:r>
              <a:rPr lang="hr-HR" sz="11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stranke</a:t>
            </a:r>
            <a:r>
              <a:rPr lang="hr-HR" sz="11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u 19. st.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55e476d3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55e476d3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55e476d3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55e476d3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Gdje smo bili i što smo radili</a:t>
            </a:r>
            <a:r>
              <a:rPr lang="hr-HR" b="1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?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kratko predavanje o Kovačiću i razgledavanje njegovih knjiga</a:t>
            </a:r>
            <a:endParaRPr lang="hr-H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KUD</a:t>
            </a:r>
            <a:r>
              <a:rPr lang="hr-HR" baseline="0" dirty="0" smtClean="0"/>
              <a:t> - kako to prevesti?</a:t>
            </a:r>
            <a:endParaRPr lang="hr-H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lh3.googleusercontent.com/j-m20Gl61Or0ZV5HVqvwcIhUYd2MKmy3tYwbLILPJiJeeA2PttLmwgp8VKz1I2RdPK3fuS2gt3qB57T0wYF1sttBgta3NjnpVFMizGPAoCaJafsbhWfEewa0u6hL6b-OIHP_6iNSrkVQ6KvS6BeKxT8uFx36TT1c-SnPqEBKTLCohTH9zUCiAK6kX7QtKBHy6qQeYt5UZZpL4ZJ0bU3vJP5zi2_wNURuxR9o1IuUPrqL13rlToJQNWjUpnT8Vl63RlrvlTgB1CQsIDrN-HgHavRReRcbtFGmnDuiFSkCvaKbx4S9sHnE4N6pz49uRnwBMkcvjtYNaVMBwc9l4d3QSbVfcKSAL8-RcIuEPyjEuIrcE3Oe7e3WGZCAPQBFF7KHfOu72EtjljckI5537KwEWKdSAg4nrsCV3LzXD99W2WMxy-g0tHUWFV8wlTnCZU8c4vAFseEz5EGHW4duxwgNLlJfxqYq2NWrc2n6sVbCwRoEnuimJLRx5CqN9QeLkTuH0Q6OhdszcQaoX71h8Oiur3YKUHhmVvnmnr6XogFBgD2wqGbVYN_gc-6c4SM_SJ9gaw3HF3E_6iGj68WhDF2_uXr3R1FLVAx85cGQwQ9eotxo5g0KzMzUpj_T7R4BZTFoF2MTOIFG_emCaKjIYtWTKI8lFvNtTqdc=w960-h720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35305"/>
            <a:ext cx="9144000" cy="7778805"/>
          </a:xfrm>
          <a:prstGeom prst="rect">
            <a:avLst/>
          </a:prstGeom>
          <a:noFill/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0" y="-64016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hr-HR" sz="4400" dirty="0" smtClean="0">
                <a:solidFill>
                  <a:schemeClr val="bg1"/>
                </a:solidFill>
              </a:rPr>
              <a:t>Ante</a:t>
            </a:r>
            <a:r>
              <a:rPr lang="hr-HR" sz="4400" dirty="0" smtClean="0"/>
              <a:t> </a:t>
            </a:r>
            <a:r>
              <a:rPr lang="hr-HR" sz="4400" dirty="0" smtClean="0">
                <a:solidFill>
                  <a:schemeClr val="bg1"/>
                </a:solidFill>
              </a:rPr>
              <a:t>Kovačić – </a:t>
            </a:r>
            <a:r>
              <a:rPr lang="hr-HR" sz="4400" dirty="0" err="1" smtClean="0">
                <a:solidFill>
                  <a:schemeClr val="bg1"/>
                </a:solidFill>
              </a:rPr>
              <a:t>Why</a:t>
            </a:r>
            <a:r>
              <a:rPr lang="hr-HR" sz="4400" dirty="0" smtClean="0">
                <a:solidFill>
                  <a:schemeClr val="bg1"/>
                </a:solidFill>
              </a:rPr>
              <a:t> He </a:t>
            </a:r>
            <a:r>
              <a:rPr lang="hr-HR" sz="4400" dirty="0" err="1">
                <a:solidFill>
                  <a:schemeClr val="bg1"/>
                </a:solidFill>
              </a:rPr>
              <a:t>S</a:t>
            </a:r>
            <a:r>
              <a:rPr lang="hr-HR" sz="4400" dirty="0" err="1" smtClean="0">
                <a:solidFill>
                  <a:schemeClr val="bg1"/>
                </a:solidFill>
              </a:rPr>
              <a:t>hould</a:t>
            </a:r>
            <a:r>
              <a:rPr lang="hr-HR" sz="4400" dirty="0" smtClean="0">
                <a:solidFill>
                  <a:schemeClr val="bg1"/>
                </a:solidFill>
              </a:rPr>
              <a:t> </a:t>
            </a:r>
            <a:r>
              <a:rPr lang="hr-HR" sz="4400" dirty="0">
                <a:solidFill>
                  <a:schemeClr val="bg1"/>
                </a:solidFill>
              </a:rPr>
              <a:t>B</a:t>
            </a:r>
            <a:r>
              <a:rPr lang="hr-HR" sz="4400" dirty="0" smtClean="0">
                <a:solidFill>
                  <a:schemeClr val="bg1"/>
                </a:solidFill>
              </a:rPr>
              <a:t>e </a:t>
            </a:r>
            <a:r>
              <a:rPr lang="hr-HR" sz="4400" dirty="0" err="1">
                <a:solidFill>
                  <a:schemeClr val="bg1"/>
                </a:solidFill>
              </a:rPr>
              <a:t>R</a:t>
            </a:r>
            <a:r>
              <a:rPr lang="hr-HR" sz="4400" dirty="0" err="1" smtClean="0">
                <a:solidFill>
                  <a:schemeClr val="bg1"/>
                </a:solidFill>
              </a:rPr>
              <a:t>emembered</a:t>
            </a:r>
            <a:endParaRPr sz="4400" b="1" dirty="0">
              <a:solidFill>
                <a:schemeClr val="bg1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49800" y="359727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b="1" dirty="0" err="1" smtClean="0">
                <a:solidFill>
                  <a:schemeClr val="bg1"/>
                </a:solidFill>
              </a:rPr>
              <a:t>Flipped</a:t>
            </a:r>
            <a:r>
              <a:rPr lang="hr-HR" sz="3600" b="1" dirty="0" smtClean="0">
                <a:solidFill>
                  <a:schemeClr val="bg1"/>
                </a:solidFill>
              </a:rPr>
              <a:t> </a:t>
            </a:r>
            <a:r>
              <a:rPr lang="hr-HR" sz="3600" b="1" dirty="0" err="1" smtClean="0">
                <a:solidFill>
                  <a:schemeClr val="bg1"/>
                </a:solidFill>
              </a:rPr>
              <a:t>and</a:t>
            </a:r>
            <a:r>
              <a:rPr lang="hr-HR" sz="3600" b="1" dirty="0" smtClean="0">
                <a:solidFill>
                  <a:schemeClr val="bg1"/>
                </a:solidFill>
              </a:rPr>
              <a:t> </a:t>
            </a:r>
            <a:r>
              <a:rPr lang="hr-HR" sz="3600" b="1" dirty="0" err="1" smtClean="0">
                <a:solidFill>
                  <a:schemeClr val="bg1"/>
                </a:solidFill>
              </a:rPr>
              <a:t>Outdoor</a:t>
            </a:r>
            <a:r>
              <a:rPr lang="hr-HR" sz="3600" b="1" dirty="0" smtClean="0">
                <a:solidFill>
                  <a:schemeClr val="bg1"/>
                </a:solidFill>
              </a:rPr>
              <a:t> </a:t>
            </a:r>
            <a:r>
              <a:rPr lang="hr-HR" sz="3600" b="1" dirty="0" err="1" smtClean="0">
                <a:solidFill>
                  <a:schemeClr val="bg1"/>
                </a:solidFill>
              </a:rPr>
              <a:t>Learning</a:t>
            </a:r>
            <a:endParaRPr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s://lh3.googleusercontent.com/2Hd7fGpQJJgzj2M7oFChuMCYz8CSxdoODxPDjTEpHsq0vo_7yHSW9qjM6tyDZkTB6ZcDKhOt8bBXfzjCjMk1HtljXAye8miIDR3LRyXBGjluBtAlV-C8cP306TGkkigwPF7XuSj4CokBdENXx3aQ3LSWPcRXNUJCgUzQzmXcPK5Ox6LoK2Mf_qotMxpErGz_rQSTgiifMqDoJ6_XOFIZFNYDUtPt61X2I_dC6sL1KHHksEZSicTH4hQfUCHUFrZSKudCbZpvQmU1CNyYu9yG9-aaOhJxNA-mO2kxUlticaoo1f6T14JcK1rySMbwafvcTbyvrU8MUpP9ubeWl5SwTFoUf0hpNxlntJv07IcedYF3IH9QyJwjFiA_-yENRbxs651SxMVKLp6NqjDOe4A83JrB6JmzDglF5y0S58EaY_dhj5XsUtlKWLH9WGgoTXtJI7Qu4O8TdzCQWE2N6Idvbt-sLc9UrIHQJPoDS4YkWtUk_ssHPs4X9PFy0-V_UanOVVIIn4eOeHVWsp4N5ZVYBPD74koNh2UvHdPPCqPd3F-el8RuTB9-2nKs83ccSE4tDRpHsu5zBOc5USICG7l-Vxjhb5vF-Qz-13E-3ePd9yl-wyd2tg5x2qCfQzMdPJIH1cLMxBFy8BcehrS3iVx4-jnN9SeB4Eos=w974-h730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6367"/>
            <a:ext cx="9143999" cy="5339867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4610" y="3899417"/>
            <a:ext cx="8520600" cy="841800"/>
          </a:xfrm>
        </p:spPr>
        <p:txBody>
          <a:bodyPr/>
          <a:lstStyle/>
          <a:p>
            <a:pPr lvl="0"/>
            <a:r>
              <a:rPr lang="hr-HR" sz="4400" b="1" dirty="0" err="1">
                <a:solidFill>
                  <a:schemeClr val="bg1"/>
                </a:solidFill>
              </a:rPr>
              <a:t>t</a:t>
            </a:r>
            <a:r>
              <a:rPr lang="hr-HR" sz="4400" b="1" dirty="0" err="1" smtClean="0">
                <a:solidFill>
                  <a:schemeClr val="bg1"/>
                </a:solidFill>
              </a:rPr>
              <a:t>he</a:t>
            </a:r>
            <a:r>
              <a:rPr lang="hr-HR" sz="4400" b="1" dirty="0" smtClean="0">
                <a:solidFill>
                  <a:schemeClr val="bg1"/>
                </a:solidFill>
              </a:rPr>
              <a:t> </a:t>
            </a:r>
            <a:r>
              <a:rPr lang="hr-HR" sz="4400" b="1" dirty="0" err="1" smtClean="0">
                <a:solidFill>
                  <a:schemeClr val="bg1"/>
                </a:solidFill>
              </a:rPr>
              <a:t>birth</a:t>
            </a:r>
            <a:r>
              <a:rPr lang="hr-HR" sz="4400" b="1" dirty="0" smtClean="0">
                <a:solidFill>
                  <a:schemeClr val="bg1"/>
                </a:solidFill>
              </a:rPr>
              <a:t> </a:t>
            </a:r>
            <a:r>
              <a:rPr lang="hr-HR" sz="4400" b="1" dirty="0" err="1" smtClean="0">
                <a:solidFill>
                  <a:schemeClr val="bg1"/>
                </a:solidFill>
              </a:rPr>
              <a:t>house</a:t>
            </a:r>
            <a:r>
              <a:rPr lang="hr-HR" sz="4400" b="1" dirty="0" smtClean="0">
                <a:solidFill>
                  <a:schemeClr val="bg1"/>
                </a:solidFill>
              </a:rPr>
              <a:t> </a:t>
            </a:r>
            <a:r>
              <a:rPr lang="hr-HR" sz="4400" b="1" dirty="0" err="1" smtClean="0">
                <a:solidFill>
                  <a:schemeClr val="bg1"/>
                </a:solidFill>
              </a:rPr>
              <a:t>of</a:t>
            </a:r>
            <a:r>
              <a:rPr lang="hr-HR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>Ante </a:t>
            </a:r>
            <a:r>
              <a:rPr lang="en-US" sz="4400" b="1" dirty="0" err="1" smtClean="0">
                <a:solidFill>
                  <a:schemeClr val="bg1"/>
                </a:solidFill>
              </a:rPr>
              <a:t>Kovačića</a:t>
            </a:r>
            <a:r>
              <a:rPr lang="hr-HR" sz="4400" b="1" dirty="0" smtClean="0">
                <a:solidFill>
                  <a:schemeClr val="bg1"/>
                </a:solidFill>
              </a:rPr>
              <a:t/>
            </a:r>
            <a:br>
              <a:rPr lang="hr-HR" sz="4400" b="1" dirty="0" smtClean="0">
                <a:solidFill>
                  <a:schemeClr val="bg1"/>
                </a:solidFill>
              </a:rPr>
            </a:br>
            <a:r>
              <a:rPr lang="hr-HR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</a:rPr>
              <a:t/>
            </a:r>
            <a:br>
              <a:rPr lang="en-US" sz="4400" b="1" dirty="0" smtClean="0">
                <a:solidFill>
                  <a:schemeClr val="bg1"/>
                </a:solidFill>
              </a:rPr>
            </a:br>
            <a:endParaRPr lang="hr-HR" sz="4400" b="1" dirty="0">
              <a:solidFill>
                <a:schemeClr val="bg1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2395910" y="4320317"/>
            <a:ext cx="488915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kumimoji="0" lang="sr-Latn-C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reading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sr-Latn-C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fragments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from </a:t>
            </a:r>
            <a:r>
              <a:rPr kumimoji="0" lang="sr-Latn-C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the</a:t>
            </a:r>
            <a:r>
              <a:rPr kumimoji="0" lang="sr-Latn-C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sr-Latn-C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inherit"/>
                <a:cs typeface="Arial" pitchFamily="34" charset="0"/>
              </a:rPr>
              <a:t>novel</a:t>
            </a:r>
            <a:endParaRPr kumimoji="0" lang="sr-Latn-C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https://lh3.googleusercontent.com/yxqHNvNNvzw6L_VW4k3n6Nt2zQ23ry59nvzZAFevYgGEV_X4eUnv9AwwNdPDmNHMFgB5WFdGOzUHq8WuUd0LWOdlQjc8sITASZMEHm3h_h5cRKNpnQDSdZZAs7PkmuUqdm9N8EkRZ_pZ_F756O-fHhyBHac5kwW7QHGlcjdjAPng7F_vFISmNR9-wgGlgEA32aPqjdgXD6xmJSmYkBggoBqCWGQ0pHnZpngauJyDCWmuXAe8z_W1XS3_xPqmX3lm-U3X_nQYNAldqmMajskAWTot3d7kjBX6B8ZjorSFYS16lQM3rxxz7Ql2JjOUTnUflnxGzEdbnJ-wBtI8WY5D4X7t67SY-QPBJFh4MezeC4xIGcR5nl5Ahl_Y5YX63fn8vvnrP_GmKb9GC2jDxc6p46LCvWBqKWrSbXUsHQbELgA2OCuKsIJ4W3hmVQOl53zJ-yfKtfbRzn4w_yTJ_ZGLMiU-6McJX6XCtdC3RTzxjK64_Tq3RgqX0BhyKObUp4ROiP2NTOME2lrSLwkn61PSQ0KGHxEZydHkh6sDyVsw3q7X548NQAPx59EdzOAaqMZBTP4YKQex0eciNASC7wSkRjNJuOzFqxYQGq_rniUOCYu3VsIuDeZzPgw9H2gWkJHRvQpliM0wvy_DBboXRiGfPBcfqE0tlZgZ=w548-h730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8650" y="-820054"/>
            <a:ext cx="4705350" cy="5963554"/>
          </a:xfrm>
          <a:prstGeom prst="rect">
            <a:avLst/>
          </a:prstGeom>
          <a:noFill/>
        </p:spPr>
      </p:pic>
      <p:pic>
        <p:nvPicPr>
          <p:cNvPr id="37890" name="Picture 2" descr="https://lh3.googleusercontent.com/eTG0nAsSOINlodSPQT12RSEcLR1SE_4lIYoM8nC4cX2cHdUnb76oKALpNt8B7TjqFyj-6tVZSDZxOHufVos9-68ySGBC508RV2JOQc1VgiRa9iQbpPUkri0UHc1aUAJ1Ad97fjbzJPBYmBPfGUTx6lgftaLEMIv9EgJJyvuxFYn6pVylOsPg1_C47fIJHVxbe_V8BgO0ykzSVbCTS9jYFo40TXxupY8oSRWCqYOvyPn8my8ANnfjcyY21vU3riNH3GePrOaSAYehaLck1xeXiOLgV_l4QQZlIqaHhpXeu_O20d_BhfUK7g02RUM_8LSdAQtY4csponqWET1ImYlViid1TkHPqUJkZeFeGnd_DA8IiZXT-j2Jif8-ylw_7uaTYGAnx4w8EvRPqnIZ-YJMzVuS-V_YjGSFs1x0NnuIykXsDtYGIVAkdF1XxZbEev5bXPVYtPyCKr-pIPtuBIMNz1mJQ4bNymOj-lIqVpgcNLQ3bcTT9wMZAOXLzfzBMes-ax1CtHJIkd5SkTXeag8s8IPv1W1iCP3Y7JgoOE-5kGERCkUQioRFRzeefAHYXDPLe7vL2vy4NAFdViR-QUGEUVQNTF08Vv2OuScRpMh36IA3ZFMU647D3qrVaGenVjtzTaqdFanlSwjftGknvbUm3KyUofClDdlu=w548-h730-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997691"/>
            <a:ext cx="4610100" cy="6141191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19700" y="3941550"/>
            <a:ext cx="3695700" cy="841800"/>
          </a:xfrm>
        </p:spPr>
        <p:txBody>
          <a:bodyPr/>
          <a:lstStyle/>
          <a:p>
            <a:pPr lvl="0"/>
            <a:r>
              <a:rPr lang="hr-H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Political</a:t>
            </a:r>
            <a:r>
              <a:rPr lang="hr-H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hr-H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speaches</a:t>
            </a:r>
            <a:r>
              <a:rPr lang="hr-H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8914" name="Picture 2" descr="https://lh3.googleusercontent.com/e5jjADh5qi2xcL7MbjrdFchxQixenfkLfntBsEuEctAPiJ8kqAuO_bByZgAFFA8VLzYpkAiJU6WkwKd2KMuqRbaEyciffRGqyeD8pCp6KIXMmSBWHgyG8acUmgLj2vCaFHl1HU48Xu7BNxLRiismiZ8V_sIcELY1XGPuanCQ6aILNhy1E9_Ti7aduuIax6HIz9y3WfEYjIxNzVsbhiFaUWMfUyQJUBdsl7eYAGWwx72frx0_WFPqagdLbz1yM3MI0QMhxG9-G5gB3dasluhI9R7cWK5O8f2at0BpIjbRa3QF8itJuCCX7J1-uafp_rdngX_XqJeOzimT1OU_ArerJ5HUoh9DzKw0D2NFwWN2l7V4Jf4aKE9l1unFwrHW6rLCJ2TPKpIFQ8ks9eKzBZ8EncDb7l0EKNs8Q3vKO6TMKClOMbWG2YqBnG-ei29-6kifYc7IzzE8sKnlouaMwatq1Psh9b06bpKqAOQmlxW7jC2iYnEXqxc1hth7L548bz3sWefiJl-Zmt3XAlopPridEcAZSooG60PxydoWrMdyFWcqbuxtbOTmAYH2KT_VTwspP2nlMD5edsHHIPG5YfpiOH5sV0T99xjhAueQaqJXptXJ7yuus7v7SLxSoxE1M83ifnFKVrSFYXmlqtVIQ_QUqVxp1FI-WqwS=w1298-h730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80"/>
            <a:ext cx="9144000" cy="5142620"/>
          </a:xfrm>
          <a:prstGeom prst="rect">
            <a:avLst/>
          </a:prstGeom>
          <a:noFill/>
        </p:spPr>
      </p:pic>
      <p:sp>
        <p:nvSpPr>
          <p:cNvPr id="5" name="Pravokutnik 4"/>
          <p:cNvSpPr/>
          <p:nvPr/>
        </p:nvSpPr>
        <p:spPr>
          <a:xfrm>
            <a:off x="304800" y="1274862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Town L</a:t>
            </a:r>
            <a:r>
              <a:rPr lang="en" sz="32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ibrary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s://lh3.googleusercontent.com/sdX6ryZCJ0FE9qpkWVnBeyimSVsEkInWIQhY0ithSdE-53YRLv3RU45raBtBQs1aWiPrj3Si84zxct7WNNgZqrogBRvonJFc53vyMg1DI6HuOV2DNDOos_jW2yA0dQpsYFX1lBj1K3B-BdUH_RL6Wvk9kRv-4ZCQRcmeAjimOvC3K6jIQo8peMZ4J_eE81pywVa-MLSbqgD_dNaUMeijc3wEdozzlv3o_K2jqiiO_k0LfoJ-T1oeHiZLyW7jt9O7adSWmSuTS1lPX_zgii7lTIfUqjZB3VW9qLbrDXsSJEhEdriyuwV9O6w3ZGym7Uu5Dxi0N9cC04HwhBYWCtFwr3Ej99sPMTfAAZEBWy2Hi-O6F6WyF4zAjrXl_SMLA_8-DmRuGxXAEuDyJel-mOdrY_0JLcbljkeSievtXvgTsnwjWlSk3Ysfc6UI17Ak1I73UGDIZ02jzNG4U4-KKKZVpor8FEZn_Qq9cyugTutf-4EH4J_T1tIOSDauDiEHZWXk-FOrFtlBTDrwg_HQX1A9PlLpQPKs5BuFFA1kRdfG8gS4cnfTgq57sE0zzwj38T0G4RTQpwv2tJLoCxdc0SBHsNKYBTRaZpQ2jB3ALD-MRJ425McihOfpsGAlg-KNZqt8uVDdEL2LWn8RjZfL0cUtkpCqg7MB--us=w1202-h676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5143500"/>
          </a:xfrm>
          <a:prstGeom prst="rect">
            <a:avLst/>
          </a:prstGeom>
          <a:noFill/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349800" y="0"/>
            <a:ext cx="8520600" cy="841800"/>
          </a:xfrm>
        </p:spPr>
        <p:txBody>
          <a:bodyPr/>
          <a:lstStyle/>
          <a:p>
            <a:r>
              <a:rPr lang="hr-HR" dirty="0" err="1" smtClean="0">
                <a:solidFill>
                  <a:schemeClr val="tx1"/>
                </a:solidFill>
              </a:rPr>
              <a:t>Students</a:t>
            </a:r>
            <a:r>
              <a:rPr lang="hr-HR" dirty="0" smtClean="0">
                <a:solidFill>
                  <a:schemeClr val="tx1"/>
                </a:solidFill>
              </a:rPr>
              <a:t> </a:t>
            </a:r>
            <a:r>
              <a:rPr lang="hr-HR" dirty="0" err="1" smtClean="0">
                <a:solidFill>
                  <a:schemeClr val="tx1"/>
                </a:solidFill>
              </a:rPr>
              <a:t>presented</a:t>
            </a:r>
            <a:r>
              <a:rPr lang="hr-HR" dirty="0" smtClean="0">
                <a:solidFill>
                  <a:schemeClr val="tx1"/>
                </a:solidFill>
              </a:rPr>
              <a:t> on </a:t>
            </a:r>
            <a:r>
              <a:rPr lang="hr-HR" dirty="0" err="1" smtClean="0">
                <a:solidFill>
                  <a:schemeClr val="tx1"/>
                </a:solidFill>
              </a:rPr>
              <a:t>their</a:t>
            </a:r>
            <a:r>
              <a:rPr lang="hr-HR" dirty="0" smtClean="0">
                <a:solidFill>
                  <a:schemeClr val="tx1"/>
                </a:solidFill>
              </a:rPr>
              <a:t> own</a:t>
            </a:r>
            <a:endParaRPr lang="hr-H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s://lh3.googleusercontent.com/prP-xTgxOPWOhozrhQ9ZKhzPEWGJ7_3tjNdojp8yaJMXK7BxhHZ3NyOhBdUyxP2kD4Ch-y0EeCjE9wwO3IY-3XDNOTYT_Oxle-alJH9VOVul0_6KaPsxEhqwgg0-a5DGy1Tx8tdqSTrTYaF-D6TJ021xxh60zpAUieKNYmE-Sj8ETS6cCK__2xvo88M7kIiCQO6wvYLUzEUHFEWRbeTjfzksHoCIauy-VWRLHNS_WS3V5tkoRhCQaap90ve6aVuus2AU1YDVdmVuJEVL--Wmtrj_vCtwYpIYpfOuSxVBOQzqrI85DezBTEU74Of-lo81VbiX8N5tscFGWkVPOOmQ1SL1y47e2t8g8Hz43p84SIf6QyauFphi5DqLf2sMWhhA3wXO2cxAcIHrUHKbLww_ErN3JEDItsRbcXCAWmIeQ15CV9pljraNZAVcEGZMzcZ88sEjDxyuN11PwRD9WodzAwEjiYaF_ZCfem2SiG-wguAH9E77068sms_zG9w4RG5yfNgsMbwQGEKpK_vMEdC0RQqpQDK9ZY4RFCmtyJut8eVSvnMGdCv2w8bqEHaQTEV8Y0nkUjxlYyThgKF_SkxFXOFe-0ycciUc6wmDTanQi3X9EZt1BzYVGcTOKnQij106yltJoqLHfDTzsYPXHbl8FO8drA0lrfNh=w902-h676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-950543"/>
            <a:ext cx="4953000" cy="6094043"/>
          </a:xfrm>
          <a:prstGeom prst="rect">
            <a:avLst/>
          </a:prstGeom>
          <a:noFill/>
        </p:spPr>
      </p:pic>
      <p:pic>
        <p:nvPicPr>
          <p:cNvPr id="46082" name="Picture 2" descr="https://lh3.googleusercontent.com/p5oPff96bcMXQfii3XubjiMh1YLtyuTTrMxeqFbyNXrirRGhxApqizabmf3euUzZ77VjvgJlYFtho-K-8-DfT2kJtPNfcGbyY3U-jp9zTp2DymUGw2x8GeFOTTIN0-UjcTkgOV2C5UNcyPQbN3l9CgzIGobBenxCio7jhtVB6Bk4Vn66XAhryPGbiWTA39eR5TzajDcgxEuMZ-Pz1lKgCaNVPYOWxWhB85_4wyzKAa4svy0LhDdXvlpPQ2M3RSw1PXdV2k64Bz3gK-fwfpQtYG6vvXbuxpI3ghvo3_XK5uAXO-WOnETHjWomMhzuDZlhGiODjjixYy61M7uOEaNuByeIkIwlBM45jxHKVgY_e4Qp-7I-NPf_bEO7R4PYkQoesO6KVUo7eLdZ3jyPi1Mxjblpj7eH5jnvLDVAicI56f_WkKnh7rkhg3s86eR5cl-DrBM7UaPv-KMWcURkfI5M5hG_6e2TRRbpQyQaLFgjR8wqJYzXkJeVS81LUt4JbtphQJy4QEk-LDolwF585PEOcdXOe-DCy_JY4Zvi07oWg9T0nGmQ-9OipSBopx8ddYT3yVGs3FjiHdnm5i8Z9Y9M3LSflIaK530H4J8gzxLMRoDLRdLBToOOyqUFUAgt39AuLyjSsJEB9tk1V80XwBTU5pRWtt-j08HP=w507-h676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440267"/>
            <a:ext cx="4187825" cy="5583767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40850" y="2436600"/>
            <a:ext cx="4203150" cy="2706900"/>
          </a:xfrm>
        </p:spPr>
        <p:txBody>
          <a:bodyPr/>
          <a:lstStyle/>
          <a:p>
            <a:r>
              <a:rPr lang="hr-H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Exihibition</a:t>
            </a:r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Posters</a:t>
            </a:r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Bookmarks</a:t>
            </a:r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400" y="3988563"/>
            <a:ext cx="8520600" cy="481073"/>
          </a:xfrm>
        </p:spPr>
        <p:txBody>
          <a:bodyPr/>
          <a:lstStyle/>
          <a:p>
            <a:r>
              <a:rPr lang="hr-H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Musical</a:t>
            </a:r>
            <a:r>
              <a:rPr lang="hr-H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intermezzo </a:t>
            </a:r>
            <a:r>
              <a:rPr lang="hr-H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</a:t>
            </a:r>
            <a:r>
              <a:rPr lang="hr-H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hr-H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film</a:t>
            </a:r>
            <a:r>
              <a:rPr lang="hr-HR" dirty="0" smtClean="0">
                <a:solidFill>
                  <a:schemeClr val="tx1"/>
                </a:solidFill>
              </a:rPr>
              <a:t/>
            </a:r>
            <a:br>
              <a:rPr lang="hr-HR" dirty="0" smtClean="0">
                <a:solidFill>
                  <a:schemeClr val="tx1"/>
                </a:solidFill>
              </a:rPr>
            </a:b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lh3.googleusercontent.com/IfWyPwFTJRPW-0yt3G_KYcmz6kUyxhozyWO3iSdYiwvHDK1B7gVijIZ3el6VWVeizELGCsC1qN3bzUYYZOfSGh5rF8WXVwDY8Gxr6eUs0TbgCfxd_NOcEetsit-A04Na2CO1vN9BZ0QgVaJs6StLSdzO8qh40zE3yImcSBziC8fJiuya4cZJJzyTeYPHwDQkQCApImOsxOPnF8G2LKyKE--De7t9qm2uWb-Qf_5X7AWAqf0AWNdj8jU3X3d_9pRv7YPxCyTk1PPTIA-l49kxG4wrKgjZkalYxxbjyJ7EgI_0z4ugrPvAWVzegT28marm5A3vW5wY0jUV7_UNfYQ2XkmyEhHOcznQlXmyRPlfXcAfB_kb7aSIKPjsUFXlsM7muI3XvfxF3j8vmUwl0Q82vtwhIVwhQFjzTNzz44TiG25kLYLLF2UdlC6CHe58tJHo5ZFP_tXGHK3M2Hpm8kFUzIMElxzx0aaheaFqGPAxhYZBOjARqudO9zrZS6yuiK341cLF16Mt0Lb10cKzXvNCuatzHE8du3CGs5j-hMSDTZcbhdXQRx7dLdDA-pDYoeAE80t9LcdVim05S151cPS_XCzrN_8AdJzmBYj0fMydJWVeJrD7xrkJmn6CQp0yOAhBjWdpJRMRssrdl-AQxbkEqoIoKK1AFXmO=w1202-h676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92" y="0"/>
            <a:ext cx="9145692" cy="51435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9550" y="1123950"/>
            <a:ext cx="3662850" cy="841800"/>
          </a:xfrm>
        </p:spPr>
        <p:txBody>
          <a:bodyPr/>
          <a:lstStyle/>
          <a:p>
            <a:pPr algn="l"/>
            <a:r>
              <a:rPr lang="hr-HR" sz="2400" b="1" dirty="0" err="1" smtClean="0"/>
              <a:t>Movie</a:t>
            </a:r>
            <a:r>
              <a:rPr lang="hr-HR" sz="2400" b="1" dirty="0" smtClean="0"/>
              <a:t>  </a:t>
            </a:r>
            <a:r>
              <a:rPr lang="hr-HR" sz="2400" b="1" dirty="0" err="1" smtClean="0"/>
              <a:t>presentation</a:t>
            </a:r>
            <a:endParaRPr lang="hr-H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s://lh3.googleusercontent.com/1TjimO9wgQd5OF3COKIjVT11cWR_mI-DgVE9NQm7mnRx9Ihy_-2i6CWp4yGa-AbPBtpQ7CsFGkkRc9W0iI7TArKfpzdVTxMj3EM0YDSdtjp5Lpm6tqrDfqQTKUG7FC0IVjdLtEGDY9L3-YNQocoR9jE7MYv_XvVZNuvUahYCGStj2cy1GQMppCqnMQSMyZok7trh5yDfHtfHLTDl5ht1HjeYrF0b2VbzCFUKEApNUWV5Q86rb5OCKP2I9qGex30wcGWL6_o0sZM7yw1poptFEzRtCctBvi3cxEIPw7jYLGp4Zr0vgY4mv0jg0MnprV_R8GTa184WBw7qWhAD5koL-158S-GfUS0nvKXpg747Zqx3gqwVBxIP7fFkFTgRv3kBEe0fYrjFx2a-byq8upA4wlU_fplboLGZ6dKapYDk--PyCqXYRrCYZNXKa6OPQoKrUHxkSwUBlfNpCYEBvGyS7P-o2aUBNjwnRYN7CDT66V2rArB2gQmIY6IsFtPf7__bJlQ3vGk13_tKjVW0OC9NuC9WyPLri12xTGbtHPxmMyoYgpSyb2SsMM25D5IWzWBLvVp_J7f4GNWvoMuOtSCkfyGNEMRmb-3OiPZR6Gq3RUnWhrzm4RxRBwO4RHwGzFsHigBKo_joOdqcJaj3587v-M_0r43C7LOF=w1202-h676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691" cy="51435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400" y="0"/>
            <a:ext cx="8520600" cy="841800"/>
          </a:xfrm>
        </p:spPr>
        <p:txBody>
          <a:bodyPr/>
          <a:lstStyle/>
          <a:p>
            <a:r>
              <a:rPr lang="hr-HR" dirty="0" err="1" smtClean="0"/>
              <a:t>Acting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lh3.googleusercontent.com/bmU6Hc0EeuVGbR9_0vRuig6H4887qbWXSCox_1SORdEaiYgov5dqIYvxFE8sNfm9l2M2SN2w22XBlj0HlNNRW8wopSK8kPdlH2Q9bjVfSO-hE6UIIW_-U4xdIyQzY6_17XZZibBY063Wv2OJgRy5almckWaTYOzI4f_cZbt4_etvXaFfUygdbpPgzy-Nz9V15M185sVYrs6LkNXdjydXykIU5rrL7pzaPuh3O9XORKODo_rrnGOvki8qsevxfK7wDh47-i5BT1BudGb2zgnsLs1p-4HCRh4uLj2PzL2MooqGcmvClwfbLsvsD41xJ9DK03Uu-F0ANYom3wQMjCjyBTYJQmfiGOxcV1cmZanY0S63PE1SIRyl5bYIgBIq1d5EMMNHJV-LdppNFvu_two9XePu00TtSt_-BG4vYcpKJ2dBG0cf72GCcS_prlGMNPe0B_Dw2AtyNE9ajw1jT_4IuFsqyvng3_oe0xYPNWIKtYQDFp3H_rJAwzLFMXY1tQohbZnQ_zQTKGLySpbEjHC1VElGxcKLpwn1B6_7DK4uZ8-vnJmYXX-Xo7ULjybCBk_aXM16DOq6J5akj8pnFhc4ieNMcxuJUbS2bpqGD9aTfNeFkyRKwrk5T53CMV5wyROHb0-vEGNRMtiqCKabSq1UGzIdqvDwTnBR=w1202-h676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691" cy="51435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400" y="3996900"/>
            <a:ext cx="8520600" cy="841800"/>
          </a:xfrm>
        </p:spPr>
        <p:txBody>
          <a:bodyPr/>
          <a:lstStyle/>
          <a:p>
            <a:r>
              <a:rPr lang="hr-HR" b="1" dirty="0" err="1" smtClean="0">
                <a:solidFill>
                  <a:schemeClr val="bg1"/>
                </a:solidFill>
              </a:rPr>
              <a:t>Interviewing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b="1" dirty="0" err="1" smtClean="0">
                <a:solidFill>
                  <a:schemeClr val="bg1"/>
                </a:solidFill>
              </a:rPr>
              <a:t>the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b="1" dirty="0" err="1" smtClean="0">
                <a:solidFill>
                  <a:schemeClr val="bg1"/>
                </a:solidFill>
              </a:rPr>
              <a:t>Guest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endParaRPr lang="hr-H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41653" y="3845180"/>
            <a:ext cx="3641735" cy="841800"/>
          </a:xfrm>
        </p:spPr>
        <p:txBody>
          <a:bodyPr/>
          <a:lstStyle/>
          <a:p>
            <a:r>
              <a:rPr lang="hr-HR" sz="5400" b="1" dirty="0" smtClean="0">
                <a:solidFill>
                  <a:schemeClr val="bg1"/>
                </a:solidFill>
              </a:rPr>
              <a:t>A </a:t>
            </a:r>
            <a:r>
              <a:rPr lang="hr-HR" sz="5400" b="1" dirty="0" err="1" smtClean="0">
                <a:solidFill>
                  <a:schemeClr val="bg1"/>
                </a:solidFill>
              </a:rPr>
              <a:t>quiz</a:t>
            </a:r>
            <a:r>
              <a:rPr lang="hr-HR" sz="5400" dirty="0" smtClean="0"/>
              <a:t/>
            </a:r>
            <a:br>
              <a:rPr lang="hr-HR" sz="5400" dirty="0" smtClean="0"/>
            </a:br>
            <a:endParaRPr lang="hr-HR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lh3.googleusercontent.com/AM8lfkrNgkHJ9RuPAGkgrwW2ivQ2VpRi50xKIaMBKbos2w0QCslfpnq-tZnz9PfioLiLVRKfJKr7RwvPET2tiCdX8sjaKQBrfFJK6MW3MXqaFpdpF6pbGEDSpu5i5uN9XEnAJzk1l-_jAThrLOy37wqKfj2DfWXgCTIdc9Ofg6QNFZiRMlheu0JIb_e-LtwnzNlWchGaUAUzn6kH2vWv13xXmjsdhWBYP-oJ35S8YbOW9B5OgJDvMj8EFdHTp64c8NgnGdjhtISxnDXyxFjdeOWtBI1W_QhEd-Re5JUh-XIlQIQmdBl3gq3BibcFYFX7t86PFw3EwN2lHX0IToqyjj_-S51_7BJmzwDryxLKfUvS4qZB_u2no0Lj3V4TkIEapP1R9U9kwWEHy_OquHBCRNLZy-ooao-UYdrBEWj9KExQbRKg6_EvhzUtz-xSXw_v2OGp0aGOvof5gx64LZQEvIq8H8rdULDBxWGNVJP1XZXvPo9-gLY3n78LXfg1bo18xnSqL0fc8knevSqSI7D8ZiSmJQFhgG41hh0XhC79wvaY6fNOUNw4ZlyYY7S2QebOWf5Qz8MevnWqBqylczZUnuKtU9eNyu43NrxS6GN5zIF0yvM5wREATmNI6H-XlkhuUinZp_B9cpqh1N-ScFvgPiy91dPfan1c=w1298-h730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5566" cy="5143500"/>
          </a:xfrm>
          <a:prstGeom prst="rect">
            <a:avLst/>
          </a:prstGeom>
          <a:noFill/>
        </p:spPr>
      </p:pic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8" y="1120811"/>
            <a:ext cx="8520600" cy="12368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>
                <a:solidFill>
                  <a:schemeClr val="bg1"/>
                </a:solidFill>
              </a:rPr>
              <a:t>Who is Ante?</a:t>
            </a:r>
            <a:endParaRPr sz="6000" b="1" dirty="0">
              <a:solidFill>
                <a:schemeClr val="bg1"/>
              </a:solidFill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468337" y="2357634"/>
            <a:ext cx="8520600" cy="15096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hr-H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famous</a:t>
            </a:r>
            <a:r>
              <a:rPr lang="hr-H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Croatian</a:t>
            </a:r>
            <a:r>
              <a:rPr lang="e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writer from 19th </a:t>
            </a:r>
            <a:r>
              <a:rPr lang="hr-H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entury</a:t>
            </a:r>
            <a:r>
              <a:rPr lang="hr-H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</a:t>
            </a:r>
            <a:r>
              <a:rPr lang="hr-H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lived</a:t>
            </a:r>
            <a:r>
              <a:rPr lang="hr-H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hr-H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worked</a:t>
            </a:r>
            <a:r>
              <a:rPr lang="hr-H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hr-H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hr-H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town</a:t>
            </a:r>
            <a:endParaRPr lang="hr-HR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6200" lvl="0" indent="0" algn="ctr" rtl="0">
              <a:spcBef>
                <a:spcPts val="0"/>
              </a:spcBef>
              <a:spcAft>
                <a:spcPts val="0"/>
              </a:spcAft>
              <a:buSzPts val="2400"/>
            </a:pPr>
            <a:endParaRPr lang="hr-HR" dirty="0"/>
          </a:p>
          <a:p>
            <a:pPr marL="76200" lvl="0" indent="0" algn="ctr" rtl="0">
              <a:spcBef>
                <a:spcPts val="0"/>
              </a:spcBef>
              <a:spcAft>
                <a:spcPts val="0"/>
              </a:spcAft>
              <a:buSzPts val="2400"/>
            </a:pPr>
            <a:endParaRPr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2879" y="-537716"/>
            <a:ext cx="4367603" cy="568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92300" y="2150850"/>
            <a:ext cx="4539999" cy="841800"/>
          </a:xfrm>
        </p:spPr>
        <p:txBody>
          <a:bodyPr/>
          <a:lstStyle/>
          <a:p>
            <a:r>
              <a:rPr lang="hr-HR" dirty="0" smtClean="0"/>
              <a:t>A </a:t>
            </a:r>
            <a:r>
              <a:rPr lang="hr-HR" dirty="0" err="1" smtClean="0"/>
              <a:t>book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/>
              <a:t>I</a:t>
            </a:r>
            <a:r>
              <a:rPr lang="hr-HR" dirty="0" err="1" smtClean="0"/>
              <a:t>mpressions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lh3.googleusercontent.com/kHRAVBQkTi02M94QjimYMgIuPt6vHF9SxpcxvENzPJ9xqq6Iec7jgwYcDC-lu61LXwO1zSWg-hTSwJeyGV_GUZcGXbb90zxgaLvXIZtVlrIk7KVm2suhMihEl9OZRtVE8imKSzdHH9ojz2tb9-culYIYYyaxdHpo7fPhh_Ii0A7e9Ly47EO8nbfUTm9OUpoWwPGuTmSrePLqWTb_dkKsj_zO0VpGrtBbb80ZfnwXxJxdMtWwkaTYYhq7nrTP5-KQf7KOnp9VWsBcqlHIN2La9EOEZ5a_PYhs-fdBmbugR0d7BXOTcB9HyIb9ExXAQI-GMW_CLaaznGsgGg5qEfhthLZ7hqsRQxoA_R4gDkqbXZWb3nYm4VbashtS74VZXRy1Jq6--8UNRm3tYuo8Z7JReT0f-9_Qzzb4Lzrpz1kO10xNDopQVLMAfspaZ3kF3HPFC8KD-p8ReSrl6wCEuebzaZxtYNROwK4zPLYKPwCbPjDFA3Xm4-dXyESrIZaVK71sgEuPM7QADw5sPxlaVfJqiFVE_w8NJMKKNDHErGX38V6C20feeOnvjEpAYFOxa3VpIpBi5h8hjgpQFouacbGOvUBtq8fqsQxtYwZ75SVxD3rMJSOKgwp-_z57owtkh-smnBE_DQ2mq7ukj97CIsJpBHe1CWjrzX8M=w381-h676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80890" cy="5225429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06229" y="1845607"/>
            <a:ext cx="2044557" cy="841800"/>
          </a:xfrm>
        </p:spPr>
        <p:txBody>
          <a:bodyPr/>
          <a:lstStyle/>
          <a:p>
            <a:r>
              <a:rPr lang="hr-HR" dirty="0" err="1" smtClean="0"/>
              <a:t>Voting</a:t>
            </a:r>
            <a:endParaRPr lang="hr-HR" dirty="0"/>
          </a:p>
        </p:txBody>
      </p:sp>
      <p:pic>
        <p:nvPicPr>
          <p:cNvPr id="1026" name="Picture 2" descr="C:\Users\Zvonimira\Desktop\20190326_1400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4721932" y="721432"/>
            <a:ext cx="5155714" cy="3688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lh3.googleusercontent.com/qfycHEkwQLzzLdCigM7sXLZWarBjQ1wPnVtCmU9q8SxVgDifi9Hw1o6eBWpPgiacUhHzo9A77dvqr7p-YnF7KrimWlZq7W66QYjZ0qvZ9EyvPpLg0uvvINy6_FQYFDDoNd0rZUbH1uNBJUMedyQ7ylzPKO7s7-uGQGbIuatEjQ_qfCBC-IUG98LKfC75t8F9XI4Fq0BdYr_4quNfSBOaXa-bkMoa1NoZFRIrreN2q4vYlKUmwSdpCnbXMyCA3u4VGxPuOUtDXF-h3OenSwIl8K47VNNG3gEZXahz4RnTtIz2M7XDklzu1KKVF9GMLN279OCfvG6_JsMR3pgRngabhwpcy6Hh2OctigfQTAQX1g2yb8YMkPdsQzA8eiGEZ1zyRS85iCTErr7Pd1guT0YlbPxQJi3ai5_k1W2esgXFfwUmpmtrM-_uVnduYTQkNfOzkf9lJXcMycq0mkNu1Qp54TAUC8rROrQi7sOs0TBNN72eBrA4Eg921VbLQ5HRdArBi8DkeYt30FAqHr0-SB1GQDpuPLhrlKboEsVMajrQNq5wnpLcuBS-41jOA5iVQG16PUPn6Q6Fnh8QLhPScVrFvPnhTK1pmnAJqikca9De-yVzdgTt73lwzII4t4rb9fuiYLJ_2KJ3XdG3XoepdXFy1Iv4k4TWVqEC=w1202-h676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691" cy="51435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400" y="0"/>
            <a:ext cx="8520600" cy="841800"/>
          </a:xfrm>
        </p:spPr>
        <p:txBody>
          <a:bodyPr/>
          <a:lstStyle/>
          <a:p>
            <a:r>
              <a:rPr lang="hr-HR" b="1" dirty="0" err="1" smtClean="0">
                <a:solidFill>
                  <a:schemeClr val="bg1"/>
                </a:solidFill>
              </a:rPr>
              <a:t>Making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b="1" dirty="0" err="1" smtClean="0">
                <a:solidFill>
                  <a:schemeClr val="bg1"/>
                </a:solidFill>
              </a:rPr>
              <a:t>common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b="1" dirty="0" err="1" smtClean="0">
                <a:solidFill>
                  <a:schemeClr val="bg1"/>
                </a:solidFill>
              </a:rPr>
              <a:t>pfotography</a:t>
            </a:r>
            <a:endParaRPr lang="hr-H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h3.googleusercontent.com/lguz39f4BX9bJxVoVEvg1_HpEalNLDjq3oFgsLE7aPL_DGdHp34P6C97-jl0rAPz603rOzozXV_i46AV1wmMoF6OIMfXHJQH-IDTqpks1EJg_tlZMM_hokbVFHvtUcBL-FDf59hJ3SRfEzYxxr1SJRDojvvmNyHYM9EzGWjJplCtQfgpa27TCHJ6GC-2bWzcfLZwUQMDqq9rin_9nJF5nG2tgItKa12MaomJaons_jvmWmxR97g_3XPpCdS32PqMYAod5uE4KjoNhHvumojc2x3k3lA2VtsJ9DaWv4YPs-P_o_1QSYEotlV25ZIZKMP-1RqbS0vSV5mTb2KS-C40vCUX25EICoNXLb2aMDYSj6Fk7Bgx433xHHgesKCyT41p7HlsTeCOJo47PkaeRflBdwVdWxYfX9E079FQCMd68QBcOuzwsxOKWMjIq6K0N7KUHoEU7VyT8EKw0AGQaR4y80E47L9SAWPE-ioq_ezazNm2zSZLcjdzOa1MftrcJF8YGATqFoWib095dQyf0ZwnNXzYYyW91QfziqLtQT8Yp42OD8KE48QTpi0_z-SleAbOhOieFyGU7rZJVsn_lGb70jYnuHweeTcPqQwFkB36BQDzYw6VUZR_tvbvRFypzlL0l8niLT_fvB-mjUX5-VozQFpZbsn1rvRF=w548-h730-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861148" cy="5143500"/>
          </a:xfrm>
          <a:prstGeom prst="rect">
            <a:avLst/>
          </a:prstGeom>
          <a:noFill/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625516" y="337448"/>
            <a:ext cx="2366955" cy="572700"/>
          </a:xfrm>
        </p:spPr>
        <p:txBody>
          <a:bodyPr/>
          <a:lstStyle/>
          <a:p>
            <a:r>
              <a:rPr lang="hr-HR" b="1" dirty="0" err="1" smtClean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  <a:endParaRPr lang="hr-HR" b="1" dirty="0">
              <a:solidFill>
                <a:srgbClr val="66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>
          <a:xfrm>
            <a:off x="4163208" y="1021977"/>
            <a:ext cx="4658333" cy="2643256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discover and connect the birthplace of Ante </a:t>
            </a:r>
            <a:r>
              <a:rPr lang="en-US" sz="1600" b="1" dirty="0" err="1" smtClean="0">
                <a:solidFill>
                  <a:schemeClr val="tx1"/>
                </a:solidFill>
              </a:rPr>
              <a:t>Kovacic</a:t>
            </a:r>
            <a:r>
              <a:rPr lang="en-US" sz="1600" b="1" dirty="0" smtClean="0">
                <a:solidFill>
                  <a:schemeClr val="tx1"/>
                </a:solidFill>
              </a:rPr>
              <a:t> with his way of life </a:t>
            </a:r>
            <a:r>
              <a:rPr lang="en-US" sz="1600" b="1" dirty="0" err="1" smtClean="0">
                <a:solidFill>
                  <a:schemeClr val="tx1"/>
                </a:solidFill>
              </a:rPr>
              <a:t>analyse</a:t>
            </a:r>
            <a:r>
              <a:rPr lang="en-US" sz="1600" b="1" dirty="0" smtClean="0">
                <a:solidFill>
                  <a:schemeClr val="tx1"/>
                </a:solidFill>
              </a:rPr>
              <a:t> the influence of A. </a:t>
            </a:r>
            <a:r>
              <a:rPr lang="en-US" sz="1600" b="1" dirty="0" err="1" smtClean="0">
                <a:solidFill>
                  <a:schemeClr val="tx1"/>
                </a:solidFill>
              </a:rPr>
              <a:t>Kovačić's</a:t>
            </a:r>
            <a:r>
              <a:rPr lang="en-US" sz="1600" b="1" dirty="0" smtClean="0">
                <a:solidFill>
                  <a:schemeClr val="tx1"/>
                </a:solidFill>
              </a:rPr>
              <a:t> birthplace on his life</a:t>
            </a:r>
          </a:p>
          <a:p>
            <a:r>
              <a:rPr lang="en-US" sz="1600" b="1" dirty="0" smtClean="0">
                <a:solidFill>
                  <a:srgbClr val="6699FF"/>
                </a:solidFill>
              </a:rPr>
              <a:t>Interpret part of a novel acting character  role-play extracts from the novel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distinguish and critically reflect on the political parties of the 19th century</a:t>
            </a:r>
          </a:p>
          <a:p>
            <a:r>
              <a:rPr lang="en-US" sz="1600" b="1" dirty="0" smtClean="0">
                <a:solidFill>
                  <a:schemeClr val="tx1"/>
                </a:solidFill>
              </a:rPr>
              <a:t>create movies</a:t>
            </a:r>
            <a:r>
              <a:rPr lang="hr-HR" sz="1600" b="1" dirty="0" smtClean="0">
                <a:solidFill>
                  <a:schemeClr val="tx1"/>
                </a:solidFill>
              </a:rPr>
              <a:t>, </a:t>
            </a:r>
            <a:r>
              <a:rPr lang="hr-HR" sz="1600" b="1" dirty="0" err="1" smtClean="0">
                <a:solidFill>
                  <a:schemeClr val="tx1"/>
                </a:solidFill>
              </a:rPr>
              <a:t>posters</a:t>
            </a:r>
            <a:r>
              <a:rPr lang="hr-HR" sz="1600" b="1" dirty="0" smtClean="0">
                <a:solidFill>
                  <a:schemeClr val="tx1"/>
                </a:solidFill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</a:rPr>
              <a:t>and</a:t>
            </a:r>
            <a:r>
              <a:rPr lang="hr-HR" sz="1600" b="1" dirty="0" smtClean="0">
                <a:solidFill>
                  <a:schemeClr val="tx1"/>
                </a:solidFill>
              </a:rPr>
              <a:t> </a:t>
            </a:r>
            <a:r>
              <a:rPr lang="hr-HR" sz="1600" b="1" dirty="0" err="1" smtClean="0">
                <a:solidFill>
                  <a:schemeClr val="tx1"/>
                </a:solidFill>
              </a:rPr>
              <a:t>bookmarks</a:t>
            </a:r>
            <a:endParaRPr lang="en-US" sz="1600" b="1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rgbClr val="6699FF"/>
                </a:solidFill>
              </a:rPr>
              <a:t>use critical thinking when voting for the best party, the best bookmark</a:t>
            </a:r>
            <a:r>
              <a:rPr lang="hr-HR" sz="1600" b="1" dirty="0" smtClean="0">
                <a:solidFill>
                  <a:srgbClr val="6699FF"/>
                </a:solidFill>
              </a:rPr>
              <a:t>, </a:t>
            </a:r>
            <a:r>
              <a:rPr lang="hr-HR" sz="1600" b="1" dirty="0" err="1" smtClean="0">
                <a:solidFill>
                  <a:srgbClr val="6699FF"/>
                </a:solidFill>
              </a:rPr>
              <a:t>poster</a:t>
            </a:r>
            <a:r>
              <a:rPr lang="en-US" sz="1600" b="1" dirty="0" smtClean="0">
                <a:solidFill>
                  <a:srgbClr val="6699FF"/>
                </a:solidFill>
              </a:rPr>
              <a:t> and the best actor</a:t>
            </a:r>
            <a:r>
              <a:rPr lang="en-US" dirty="0" smtClean="0"/>
              <a:t/>
            </a:r>
            <a:br>
              <a:rPr lang="en-US" dirty="0" smtClean="0"/>
            </a:br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dirty="0" err="1" smtClean="0"/>
              <a:t>Disemination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Project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</a:rPr>
              <a:t> </a:t>
            </a:r>
            <a:r>
              <a:rPr lang="hr-HR" b="1" dirty="0" err="1" smtClean="0">
                <a:solidFill>
                  <a:schemeClr val="tx1"/>
                </a:solidFill>
              </a:rPr>
              <a:t>Croatian</a:t>
            </a:r>
            <a:r>
              <a:rPr lang="hr-HR" b="1" dirty="0" smtClean="0">
                <a:solidFill>
                  <a:schemeClr val="tx1"/>
                </a:solidFill>
              </a:rPr>
              <a:t> </a:t>
            </a:r>
            <a:r>
              <a:rPr lang="hr-HR" b="1" dirty="0" err="1" smtClean="0">
                <a:solidFill>
                  <a:schemeClr val="tx1"/>
                </a:solidFill>
              </a:rPr>
              <a:t>School</a:t>
            </a:r>
            <a:r>
              <a:rPr lang="hr-HR" b="1" dirty="0" smtClean="0">
                <a:solidFill>
                  <a:schemeClr val="tx1"/>
                </a:solidFill>
              </a:rPr>
              <a:t> Portal</a:t>
            </a:r>
          </a:p>
          <a:p>
            <a:pPr marL="0" indent="0">
              <a:buClr>
                <a:schemeClr val="dk1"/>
              </a:buClr>
              <a:buSzPts val="1100"/>
              <a:buFont typeface="Wingdings" pitchFamily="2" charset="2"/>
              <a:buChar char="Ø"/>
            </a:pPr>
            <a:endParaRPr lang="hr-HR" b="1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</a:rPr>
              <a:t> </a:t>
            </a:r>
            <a:r>
              <a:rPr lang="hr-HR" b="1" dirty="0" err="1" smtClean="0">
                <a:solidFill>
                  <a:schemeClr val="tx1"/>
                </a:solidFill>
              </a:rPr>
              <a:t>Facebook</a:t>
            </a:r>
            <a:r>
              <a:rPr lang="hr-HR" b="1" dirty="0" smtClean="0">
                <a:solidFill>
                  <a:schemeClr val="tx1"/>
                </a:solidFill>
              </a:rPr>
              <a:t> </a:t>
            </a:r>
            <a:r>
              <a:rPr lang="hr-HR" b="1" dirty="0" err="1" smtClean="0">
                <a:solidFill>
                  <a:schemeClr val="tx1"/>
                </a:solidFill>
              </a:rPr>
              <a:t>pages</a:t>
            </a:r>
            <a:r>
              <a:rPr lang="hr-HR" b="1" dirty="0" smtClean="0">
                <a:solidFill>
                  <a:schemeClr val="tx1"/>
                </a:solidFill>
              </a:rPr>
              <a:t> </a:t>
            </a:r>
            <a:r>
              <a:rPr lang="hr-HR" b="1" dirty="0" err="1" smtClean="0">
                <a:solidFill>
                  <a:schemeClr val="tx1"/>
                </a:solidFill>
              </a:rPr>
              <a:t>of</a:t>
            </a:r>
            <a:r>
              <a:rPr lang="hr-HR" b="1" dirty="0" smtClean="0">
                <a:solidFill>
                  <a:schemeClr val="tx1"/>
                </a:solidFill>
              </a:rPr>
              <a:t> </a:t>
            </a:r>
            <a:r>
              <a:rPr lang="hr-HR" b="1" dirty="0" err="1" smtClean="0">
                <a:solidFill>
                  <a:schemeClr val="tx1"/>
                </a:solidFill>
              </a:rPr>
              <a:t>Schools</a:t>
            </a:r>
            <a:r>
              <a:rPr lang="hr-HR" b="1" dirty="0" smtClean="0">
                <a:solidFill>
                  <a:schemeClr val="tx1"/>
                </a:solidFill>
              </a:rPr>
              <a:t>, </a:t>
            </a:r>
            <a:r>
              <a:rPr lang="hr-HR" b="1" dirty="0" err="1" smtClean="0">
                <a:solidFill>
                  <a:schemeClr val="tx1"/>
                </a:solidFill>
              </a:rPr>
              <a:t>museums</a:t>
            </a:r>
            <a:r>
              <a:rPr lang="hr-HR" b="1" dirty="0" smtClean="0">
                <a:solidFill>
                  <a:schemeClr val="tx1"/>
                </a:solidFill>
              </a:rPr>
              <a:t>…</a:t>
            </a:r>
          </a:p>
          <a:p>
            <a:pPr marL="0" indent="0">
              <a:buClr>
                <a:schemeClr val="dk1"/>
              </a:buClr>
              <a:buSzPts val="1100"/>
              <a:buFont typeface="Wingdings" pitchFamily="2" charset="2"/>
              <a:buChar char="Ø"/>
            </a:pPr>
            <a:endParaRPr lang="hr-HR" b="1" dirty="0" smtClean="0">
              <a:solidFill>
                <a:schemeClr val="tx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/>
                </a:solidFill>
              </a:rPr>
              <a:t> </a:t>
            </a:r>
            <a:r>
              <a:rPr lang="hr-HR" b="1" dirty="0" err="1" smtClean="0">
                <a:solidFill>
                  <a:schemeClr val="tx1"/>
                </a:solidFill>
              </a:rPr>
              <a:t>Local</a:t>
            </a:r>
            <a:r>
              <a:rPr lang="hr-HR" b="1" dirty="0" smtClean="0">
                <a:solidFill>
                  <a:schemeClr val="tx1"/>
                </a:solidFill>
              </a:rPr>
              <a:t> </a:t>
            </a:r>
            <a:r>
              <a:rPr lang="hr-HR" b="1" dirty="0" err="1" smtClean="0">
                <a:solidFill>
                  <a:schemeClr val="tx1"/>
                </a:solidFill>
              </a:rPr>
              <a:t>Newspaperes</a:t>
            </a:r>
            <a:endParaRPr b="1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200" dirty="0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6832" y="590550"/>
            <a:ext cx="3921417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IjPpvu8tVrERtphNOsxs3t3DWssND-FoYE7pqLxCkiJW895nHkMjEbAvDgcGnG4UTmHG76v4SEAWQOSmcj_3o9AWigeq9T_zle3POnhiTq_KhfDwQFVNHEUnrnXXYCLeKuBI744gA278F7ygx4WKytWow0FNImI_1xWytlwtD1vxSSrwy5SFamTuhAwrlyO9KkSxDjip_gSEZXYvLisxTOylKy33TG6aMnrfoP_ppR3r8m1J4zwlE5jQ802m2JyDOL357RXAvnMVbisOzoBJX7X6kvWoKgHFlwx1uXKroDhZP7hRRUOW-QcjG6bivkTZe5uQMQkRdUlgo_AMiYXHyGC350YvfG_ZQW_UhFVj25Eh0kLaJf3JMuKWs4S3nhCmlLkSj1AUM-8KaFkFkdBH9t3PW_cRuHELAJVghdjdOHxKWPKscWdx3nez5wfDCbJ3rlkYlfGC1smJA-huW1WdK7uaPIquBFJ03LWi-9hOHBk2db5Pz6A4bdza6TUhuiXuMpbJoF4fga9d8DSKSFAi-ky0z-EKgUij1wY8eAf3wAVG0GP4Oiof101swta1Hg6G6XAwPcSWczLMQZWSjIrB28pg7KolEAqV40Zj6OeZ6Syb4a4nCh5WlpY0aTjISapmZVBxbxVA8dc0niaa-FzcMihlv6HG4uUZ=w974-h730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653977"/>
          </a:xfrm>
          <a:prstGeom prst="rect">
            <a:avLst/>
          </a:prstGeom>
          <a:noFill/>
        </p:spPr>
      </p:pic>
      <p:sp>
        <p:nvSpPr>
          <p:cNvPr id="109" name="Google Shape;109;p22"/>
          <p:cNvSpPr txBox="1">
            <a:spLocks noGrp="1"/>
          </p:cNvSpPr>
          <p:nvPr>
            <p:ph type="body" idx="4294967295"/>
          </p:nvPr>
        </p:nvSpPr>
        <p:spPr>
          <a:xfrm>
            <a:off x="840828" y="0"/>
            <a:ext cx="9385738" cy="12612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hr-H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</a:t>
            </a:r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respect</a:t>
            </a:r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</a:t>
            </a:r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cultures</a:t>
            </a:r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marL="0" lvl="0" indent="0">
              <a:spcBef>
                <a:spcPts val="1600"/>
              </a:spcBef>
              <a:buClr>
                <a:schemeClr val="dk1"/>
              </a:buClr>
              <a:buSzPts val="1100"/>
              <a:buNone/>
            </a:pPr>
            <a:r>
              <a:rPr lang="hr-H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must </a:t>
            </a:r>
            <a:r>
              <a:rPr lang="hr-H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</a:t>
            </a:r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understand</a:t>
            </a:r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their</a:t>
            </a:r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own </a:t>
            </a:r>
            <a:r>
              <a:rPr lang="hr-H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heritage</a:t>
            </a:r>
            <a:r>
              <a:rPr lang="hr-H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 dirty="0"/>
              <a:t>Participans</a:t>
            </a:r>
            <a:endParaRPr sz="3600" b="1"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1809750" y="304799"/>
            <a:ext cx="5765250" cy="27622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High 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</a:t>
            </a:r>
            <a:r>
              <a:rPr lang="en" sz="20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Ban Josip Jelačić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Zaprešić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Elementary School </a:t>
            </a:r>
            <a:r>
              <a:rPr lang="en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Ante Kovačić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 Marija Gorica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254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Municipal Library </a:t>
            </a:r>
            <a:r>
              <a:rPr lang="en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Ante Kovači</a:t>
            </a:r>
            <a:r>
              <a:rPr lang="en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ć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Marija Gorica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City Library </a:t>
            </a:r>
            <a:r>
              <a:rPr lang="en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Ante Kovačić</a:t>
            </a:r>
            <a:r>
              <a:rPr lang="en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Zaprešić</a:t>
            </a:r>
            <a:endParaRPr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86" name="Picture 2" descr="https://lh5.googleusercontent.com/3tovYQ1j2hPXLl6VWFshkWrSXqq3n1vec4nnSCgiCs8FDwQv56n_ypqrnCg2NMlo-1Di_Wk7BNhb7MXIX6lRkiOkueY-Doiw=w1708-h8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9900"/>
            <a:ext cx="9029700" cy="2373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lh3.googleusercontent.com/MocwV0YeYvgXaEP216QL4KRbiTSO6NTzzZQGSANqSaNRKTwpHv5l_lnbgvbG5OQaBtuljKdBxQYT45FYrEnXO_szn925dtRiS-Sk-7rGUH0y7xnlWnyR-BCgY56Hs9a5UD2v2uB6KQXKfnFj4H4DO8cRYWri0OtxIW5McLY3cpJM0E3BvyQ93SmHzyQYQhQgeBW-cKodgvMQTG69IVYOQlHE-41eiAvWOH7F1JglHmnVmOeZ5inGymwldECTe6TXd5MmbHUr9kl9OH_YRPr_fSW57oDB6-0qtUi2HMV61pZRn5a4bGyul4tUphCvUA1PedqLa6pPozhtxvMcr5jK9QS-TVzJhQtf_d9HuGrTbg46fAZMc52Ma7S-KXknz8kCMu7W0y1lCcvj8u-t-PFusF9uBe7iik9XiPMJGMlGbMwqUQXyX8tarDKKuuX8HmYITauAvdHIaKHDDEPN-CFgLOkjXFyEpUWvJczqw8eyTayQDt4VtFfdMngBqy4sQeHeB2qOzTYFOT5Ok0qFSPkpEo6qcr46PLMTNCROw-0xlyw01fBuWV-9Ulzo72ejIdmMOiMwnoTSNoSqaVn6hsh4KNoDeKZ9I9bYJmX_GP3lV0Ld2RxjL6w71FTZ6bovXI4PRQm6zM7_av_UDrcw1fEVxkCdMMyhSjIl=w974-h730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33350" y="0"/>
            <a:ext cx="9277350" cy="6953250"/>
          </a:xfrm>
          <a:prstGeom prst="rect">
            <a:avLst/>
          </a:prstGeom>
          <a:noFill/>
        </p:spPr>
      </p:pic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400" b="1" dirty="0">
                <a:latin typeface="Calibri"/>
                <a:ea typeface="Calibri"/>
                <a:cs typeface="Calibri"/>
                <a:sym typeface="Calibri"/>
              </a:rPr>
              <a:t>Why we did </a:t>
            </a:r>
            <a:r>
              <a:rPr lang="hr-HR" sz="4400" b="1" dirty="0" err="1" smtClean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en" sz="44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44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this</a:t>
            </a:r>
            <a:r>
              <a:rPr lang="en" sz="44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4400" b="1" dirty="0" smtClean="0">
                <a:latin typeface="Calibri"/>
                <a:ea typeface="Calibri"/>
                <a:cs typeface="Calibri"/>
                <a:sym typeface="Calibri"/>
              </a:rPr>
              <a:t>year</a:t>
            </a:r>
            <a:r>
              <a:rPr lang="hr-HR" sz="4400" b="1" dirty="0" smtClean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44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dirty="0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647001" y="1330764"/>
            <a:ext cx="7849998" cy="25334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540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800" dirty="0">
                <a:solidFill>
                  <a:schemeClr val="accent2"/>
                </a:solidFill>
                <a:highlight>
                  <a:srgbClr val="FFFFFF"/>
                </a:highlight>
              </a:rPr>
              <a:t>130 years since the publication of the novel </a:t>
            </a:r>
            <a:endParaRPr lang="hr-HR" sz="2800" dirty="0" smtClean="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0" marR="2540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800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Ante Kovačić </a:t>
            </a:r>
            <a:r>
              <a:rPr lang="en" sz="2800" i="1" dirty="0">
                <a:solidFill>
                  <a:schemeClr val="accent2"/>
                </a:solidFill>
                <a:highlight>
                  <a:srgbClr val="FFFFFF"/>
                </a:highlight>
              </a:rPr>
              <a:t>U registraturi</a:t>
            </a:r>
            <a:r>
              <a:rPr lang="en" sz="2800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.</a:t>
            </a:r>
            <a:endParaRPr lang="hr-HR" sz="2800" dirty="0" smtClean="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0" marR="2540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hr-HR" sz="2800" dirty="0" smtClean="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0" marR="2540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800" dirty="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0" marR="254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dirty="0">
                <a:solidFill>
                  <a:srgbClr val="FF0000"/>
                </a:solidFill>
                <a:highlight>
                  <a:srgbClr val="FFFFFF"/>
                </a:highlight>
              </a:rPr>
              <a:t>We love outdoor learning!</a:t>
            </a:r>
            <a:endParaRPr sz="2000" dirty="0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s://lh3.googleusercontent.com/j8hkO92R9qmBKvnjEmO4YQj0QdYpOIkWUezOW41ndUtnqGbApFO2cWrqeikm-8GUUs5oeDp_W2mp3d1ls3bob0p7sOrabCOQO43S0JRnqMWFCgnVxH1TV_01sZNrjE0UMgZ1iir89rAsET_4uT1PKkmbuwqVPGRVlMpHyLCHHx-G7rP7atf33u06g0N_fVOm0PbV_ik6rts8u22VFiK36RWnqkzlUQGvasbkARXShfR4-WnsILVx4dlGUBYweCOD7ZiaUk-_7VJugf6AgRGQjzOdBYZ3wNX33h4z_iZ9UEoa-b3sVwJfHxr-HrPUnwkatmakq_LLf99aO8Eo4_HriiYPjcRExl9_ETyprgCDxX1YLEtmXnVQgcONB_yeIEz15hPiKlni-SrF6u13ImSLX03MU-6XWE3fTGH7k-SWpnhKd7gEClDBTw0Sph_E9w5vKKpnXqhyycujghmey6tvPu9jAENLXkhXIvH-8R21ikc_y9E0ZkzmlwRz9IWxnb7SgbLaToCmB5TJcqSwHLAbd7OZu1cQ6jcqyoKGpaYxxxa6Lz4aj_6PeemXZjw6-b6lAo6QpOMBk2toYnAcA6h14o8nCNxeA9pQg7ZIuauwrW_OssEUow6jRg0tY7qde416Ws6oWZu9h1KJXzrWMCw5oAT8-MG0XJ3o=w974-h730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</p:spPr>
      </p:pic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hr-H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Subjects</a:t>
            </a:r>
            <a:r>
              <a:rPr lang="hr-H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included in th</a:t>
            </a:r>
            <a:r>
              <a:rPr lang="hr-H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project</a:t>
            </a:r>
            <a:endParaRPr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9365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2"/>
                </a:solidFill>
                <a:highlight>
                  <a:srgbClr val="FFFFFF"/>
                </a:highlight>
              </a:rPr>
              <a:t>Croatian Language and </a:t>
            </a:r>
            <a:r>
              <a:rPr lang="en" sz="2800" b="1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Literature</a:t>
            </a:r>
            <a:endParaRPr lang="hr-HR" sz="2800" b="1" dirty="0" smtClean="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0" marR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b="1" dirty="0" smtClean="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0" marR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r-HR" sz="2400" b="1" dirty="0" smtClean="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0" marR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novel </a:t>
            </a:r>
            <a:r>
              <a:rPr lang="en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U </a:t>
            </a:r>
            <a:r>
              <a:rPr lang="en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registraturi</a:t>
            </a:r>
            <a:r>
              <a:rPr lang="hr-H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hr-H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(In </a:t>
            </a:r>
            <a:r>
              <a:rPr lang="hr-HR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r-H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r-HR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registy</a:t>
            </a:r>
            <a:r>
              <a:rPr lang="hr-H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Office)</a:t>
            </a:r>
            <a:endParaRPr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TV series </a:t>
            </a:r>
            <a:r>
              <a:rPr lang="en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U registraturi</a:t>
            </a:r>
            <a:endParaRPr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idx="2"/>
          </p:nvPr>
        </p:nvSpPr>
        <p:spPr>
          <a:xfrm>
            <a:off x="4693200" y="1228675"/>
            <a:ext cx="4450800" cy="3416400"/>
          </a:xfrm>
        </p:spPr>
        <p:txBody>
          <a:bodyPr/>
          <a:lstStyle/>
          <a:p>
            <a:pPr marL="0" indent="0"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r>
              <a:rPr lang="hr-HR" sz="2800" b="1" dirty="0" err="1" smtClean="0">
                <a:solidFill>
                  <a:schemeClr val="accent2"/>
                </a:solidFill>
                <a:highlight>
                  <a:srgbClr val="FFFFFF"/>
                </a:highlight>
              </a:rPr>
              <a:t>Politics</a:t>
            </a:r>
            <a:r>
              <a:rPr lang="hr-HR" sz="2800" b="1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 </a:t>
            </a:r>
            <a:r>
              <a:rPr lang="hr-HR" sz="2800" b="1" dirty="0" err="1" smtClean="0">
                <a:solidFill>
                  <a:schemeClr val="accent2"/>
                </a:solidFill>
                <a:highlight>
                  <a:srgbClr val="FFFFFF"/>
                </a:highlight>
              </a:rPr>
              <a:t>and</a:t>
            </a:r>
            <a:r>
              <a:rPr lang="hr-HR" sz="2800" b="1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 </a:t>
            </a:r>
            <a:r>
              <a:rPr lang="hr-HR" sz="2800" b="1" dirty="0" err="1" smtClean="0">
                <a:solidFill>
                  <a:schemeClr val="accent2"/>
                </a:solidFill>
                <a:highlight>
                  <a:srgbClr val="FFFFFF"/>
                </a:highlight>
              </a:rPr>
              <a:t>Economics</a:t>
            </a:r>
            <a:endParaRPr lang="hr-HR" sz="2800" b="1" dirty="0" smtClean="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0" lvl="0" indent="0"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endParaRPr lang="hr-HR" sz="2800" b="1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>
              <a:spcBef>
                <a:spcPts val="1000"/>
              </a:spcBef>
              <a:buClr>
                <a:schemeClr val="dk1"/>
              </a:buClr>
              <a:buSzPts val="1100"/>
              <a:buNone/>
            </a:pPr>
            <a:endParaRPr lang="hr-HR" sz="2800" b="1" dirty="0" smtClean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81000">
              <a:spcBef>
                <a:spcPts val="1000"/>
              </a:spcBef>
              <a:buClr>
                <a:schemeClr val="dk1"/>
              </a:buClr>
              <a:buSzPts val="2400"/>
              <a:buFont typeface="Wingdings" pitchFamily="2" charset="2"/>
              <a:buChar char="§"/>
            </a:pPr>
            <a:r>
              <a:rPr lang="hr-H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olitical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 parties in 19th Century</a:t>
            </a:r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https://lh3.googleusercontent.com/ySUjObEK6RhW8-CnPRjtbibTuJ5nLxPdTOr1tfFr7hRe_F_TC-CAfV1xOUTcO9E5vfIpUVaS6EO3YUlI6mHGMdqSLD9SiqD6sL2GP8Y275PPyG032eKgAv30TK0VPqW8N5befQhVzjU5sSgHFx3Z_7aIzOY9gqHS1_tMAoF941vLfXKi9e0ercCUPO_lTZM4Cgxb0xaNwZoLOMdNK1wjOxdPH0DUg5IM_KbHfMYhUMofqNIrFZA3wDRv-6Pn9ceuLX6JrCg-N7a-Yh0zzF_eUu6_Y6gs3ylmoarZggeMOMlE4Gqk2ALH-VH5VHR4EYnsSZYNo99K_pnwiibTjBeVd7MnyF7AUz56Ht4BXb_IrnJ-8qIvdqJY1Ria_DwEBnIIoPl0aXcOeN_LOEQqpF65dXoQjVAKlhxMk0fbytL1kZkXVTZMdyXhyoiNzuoLNf-Ey6w3rfkjzhyKKjijb4kW9roti3BxlRktMkZIyCVMBT4xKm1uOWFAE5SuqdpBEwQgPMSnlEhs7xz8850EvTx8bnRTZyu1Iu-BtLrOZEnbJpKmQ57zTN2TDgH_QnCr00Aevkk9RTFDKOMSR1LLnz2qKhnJ-HqUwoznx_t2BMAi4K5tFF1PZTivU457aFQM5PUbBY9iCgP6FQCwVpbYixmwRXtFNuwvUgW_=w411-h730-n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77450" y="-574675"/>
            <a:ext cx="3914775" cy="6953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lh3.googleusercontent.com/VgS2Y6Rf-8pzORHaVrKz8CupgczMWaJwvS8GOVdBGloezaMISx5wtihAAx7YM1Tw9tFMxf42d7T6W6u8jAw0m1hIJ2JM4LdxkLn0iFjeUhvyyc8WOS53IHHIpTyLaTjCAK1Z3IpwpXub2tK5Aer7MdoexLkBXyp3Yo-UpANr-dlR84Tw_7zLOmrIYS8BxhW0n-2mlwr5-O19Q1tx0M27iMOSi02_nK-W8UvDiqhp5HNBC8ecZQj4Ho3gTdMarqJU4VrS-Z1OCjt60C6TH69iDh4Dgit4Mh5HmHKFq8HQ_7MLQHiuk4L-1Kmitin7Zej3RGq3AENPnyk5MxKrSqUC6jlXV0Vox5O5BtPJtf13TpSOoEhEfpsCcdse27M0-Xn5ovSYjqTTQPqu3RlQCE8XQUtCT4EiRC8YOEzVqqPwDRIYUjUOa0ZcJc80xOismPReM18R5u07PbqZyXCBVxxbGz1Y5dISLPClfTjwjcxqiLSzWRQ5SxWLWtO8s_DFXQMgYkg47MUIzfwpjCR1kADI8ZhrL2IPhn59JbX6W1o8f8LNFkOQeiEYZ5fK-8phCWICyVw-Eb93JwqYDZkVH2GasSK0jPI-4MCu_zxPhmviQErrdK-ozj2AvxM1DQA0pNbDIb750Isqnq6N40OAzENweavyPtQnZ9dy=w548-h730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4549" y="980275"/>
            <a:ext cx="2822575" cy="3760000"/>
          </a:xfrm>
          <a:prstGeom prst="rect">
            <a:avLst/>
          </a:prstGeom>
          <a:noFill/>
        </p:spPr>
      </p:pic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733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accent2"/>
                </a:solidFill>
                <a:highlight>
                  <a:srgbClr val="FFFFFF"/>
                </a:highlight>
              </a:rPr>
              <a:t>Activitis for outdoor learning of 3rd grade Gymnasium and </a:t>
            </a:r>
            <a:r>
              <a:rPr lang="hr-HR" b="1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H</a:t>
            </a:r>
            <a:r>
              <a:rPr lang="en" b="1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otel-</a:t>
            </a:r>
            <a:r>
              <a:rPr lang="hr-HR" b="1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T</a:t>
            </a:r>
            <a:r>
              <a:rPr lang="en" b="1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ouris</a:t>
            </a:r>
            <a:r>
              <a:rPr lang="hr-HR" b="1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m</a:t>
            </a:r>
            <a:r>
              <a:rPr lang="en" b="1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 </a:t>
            </a:r>
            <a:r>
              <a:rPr lang="hr-HR" b="1" dirty="0">
                <a:solidFill>
                  <a:schemeClr val="accent2"/>
                </a:solidFill>
                <a:highlight>
                  <a:srgbClr val="FFFFFF"/>
                </a:highlight>
              </a:rPr>
              <a:t>T</a:t>
            </a:r>
            <a:r>
              <a:rPr lang="en" b="1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>echnicians</a:t>
            </a:r>
            <a:endParaRPr b="1" dirty="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hr-HR" b="1" dirty="0" err="1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posters</a:t>
            </a:r>
            <a:r>
              <a:rPr lang="en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en" b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and Bookmarks in aplication </a:t>
            </a:r>
            <a:r>
              <a:rPr lang="en" b="1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Canva</a:t>
            </a:r>
            <a:endParaRPr b="1" i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marR="25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en" b="1" dirty="0">
                <a:solidFill>
                  <a:schemeClr val="accent2"/>
                </a:solidFill>
                <a:highlight>
                  <a:srgbClr val="FFFFFF"/>
                </a:highlight>
                <a:latin typeface="+mn-lt"/>
              </a:rPr>
              <a:t>painted characters from the novel on </a:t>
            </a:r>
            <a:r>
              <a:rPr lang="en" b="1" dirty="0" smtClean="0">
                <a:solidFill>
                  <a:schemeClr val="accent2"/>
                </a:solidFill>
                <a:highlight>
                  <a:srgbClr val="FFFFFF"/>
                </a:highlight>
                <a:latin typeface="+mn-lt"/>
              </a:rPr>
              <a:t>wooden</a:t>
            </a:r>
            <a:endParaRPr lang="hr-HR" b="1" dirty="0" smtClean="0">
              <a:solidFill>
                <a:schemeClr val="accent2"/>
              </a:solidFill>
              <a:highlight>
                <a:srgbClr val="FFFFFF"/>
              </a:highlight>
              <a:latin typeface="+mn-lt"/>
            </a:endParaRPr>
          </a:p>
          <a:p>
            <a:pPr marL="457200" marR="25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hr-HR" b="1" dirty="0" smtClean="0">
                <a:solidFill>
                  <a:schemeClr val="accent2"/>
                </a:solidFill>
                <a:highlight>
                  <a:srgbClr val="FFFFFF"/>
                </a:highlight>
                <a:latin typeface="+mn-lt"/>
              </a:rPr>
              <a:t>	</a:t>
            </a:r>
            <a:r>
              <a:rPr lang="en" b="1" dirty="0" smtClean="0">
                <a:solidFill>
                  <a:schemeClr val="accent2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en" b="1" dirty="0">
                <a:solidFill>
                  <a:schemeClr val="accent2"/>
                </a:solidFill>
                <a:highlight>
                  <a:srgbClr val="FFFFFF"/>
                </a:highlight>
                <a:latin typeface="+mn-lt"/>
              </a:rPr>
              <a:t>boards</a:t>
            </a:r>
            <a:endParaRPr b="1" dirty="0">
              <a:solidFill>
                <a:schemeClr val="accent2"/>
              </a:solidFill>
              <a:highlight>
                <a:srgbClr val="FFFFFF"/>
              </a:highlight>
              <a:latin typeface="+mn-lt"/>
            </a:endParaRPr>
          </a:p>
          <a:p>
            <a:pPr marL="457200" marR="254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hr-HR" b="1" dirty="0" err="1" smtClean="0">
                <a:solidFill>
                  <a:schemeClr val="accent2"/>
                </a:solidFill>
                <a:highlight>
                  <a:srgbClr val="FFFFFF"/>
                </a:highlight>
                <a:latin typeface="+mn-lt"/>
              </a:rPr>
              <a:t>acting</a:t>
            </a:r>
            <a:r>
              <a:rPr lang="hr-HR" b="1" dirty="0" smtClean="0">
                <a:solidFill>
                  <a:schemeClr val="accent2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hr-HR" b="1" dirty="0" err="1" smtClean="0">
                <a:solidFill>
                  <a:schemeClr val="accent2"/>
                </a:solidFill>
                <a:highlight>
                  <a:srgbClr val="FFFFFF"/>
                </a:highlight>
                <a:latin typeface="+mn-lt"/>
              </a:rPr>
              <a:t>scenes</a:t>
            </a:r>
            <a:r>
              <a:rPr lang="hr-HR" b="1" dirty="0" smtClean="0">
                <a:solidFill>
                  <a:schemeClr val="accent2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hr-HR" b="1" dirty="0" err="1" smtClean="0">
                <a:solidFill>
                  <a:schemeClr val="accent2"/>
                </a:solidFill>
                <a:highlight>
                  <a:srgbClr val="FFFFFF"/>
                </a:highlight>
                <a:latin typeface="+mn-lt"/>
              </a:rPr>
              <a:t>from</a:t>
            </a:r>
            <a:r>
              <a:rPr lang="hr-HR" b="1" dirty="0" smtClean="0">
                <a:solidFill>
                  <a:schemeClr val="accent2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hr-HR" b="1" dirty="0" err="1" smtClean="0">
                <a:solidFill>
                  <a:schemeClr val="accent2"/>
                </a:solidFill>
                <a:highlight>
                  <a:srgbClr val="FFFFFF"/>
                </a:highlight>
                <a:latin typeface="+mn-lt"/>
              </a:rPr>
              <a:t>the</a:t>
            </a:r>
            <a:r>
              <a:rPr lang="hr-HR" b="1" dirty="0" smtClean="0">
                <a:solidFill>
                  <a:schemeClr val="accent2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hr-HR" b="1" dirty="0" err="1" smtClean="0">
                <a:solidFill>
                  <a:schemeClr val="accent2"/>
                </a:solidFill>
                <a:highlight>
                  <a:srgbClr val="FFFFFF"/>
                </a:highlight>
                <a:latin typeface="+mn-lt"/>
              </a:rPr>
              <a:t>novel</a:t>
            </a:r>
            <a:r>
              <a:rPr lang="hr-HR" b="1" dirty="0" smtClean="0">
                <a:solidFill>
                  <a:schemeClr val="accent2"/>
                </a:solidFill>
                <a:highlight>
                  <a:srgbClr val="FFFFFF"/>
                </a:highlight>
                <a:latin typeface="+mn-lt"/>
              </a:rPr>
              <a:t> </a:t>
            </a:r>
            <a:endParaRPr b="1" dirty="0">
              <a:solidFill>
                <a:schemeClr val="accent2"/>
              </a:solidFill>
              <a:highlight>
                <a:srgbClr val="FFFFFF"/>
              </a:highlight>
              <a:latin typeface="+mn-lt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en" b="1" dirty="0">
                <a:solidFill>
                  <a:schemeClr val="accent2"/>
                </a:solidFill>
                <a:highlight>
                  <a:srgbClr val="FFFFFF"/>
                </a:highlight>
                <a:latin typeface="+mn-lt"/>
              </a:rPr>
              <a:t>mental maps </a:t>
            </a:r>
            <a:r>
              <a:rPr lang="hr-HR" b="1" dirty="0" err="1" smtClean="0">
                <a:solidFill>
                  <a:schemeClr val="accent2"/>
                </a:solidFill>
                <a:highlight>
                  <a:srgbClr val="FFFFFF"/>
                </a:highlight>
                <a:latin typeface="+mn-lt"/>
              </a:rPr>
              <a:t>in</a:t>
            </a:r>
            <a:r>
              <a:rPr lang="hr-HR" b="1" dirty="0" smtClean="0">
                <a:solidFill>
                  <a:schemeClr val="accent2"/>
                </a:solidFill>
                <a:highlight>
                  <a:srgbClr val="FFFFFF"/>
                </a:highlight>
                <a:latin typeface="+mn-lt"/>
              </a:rPr>
              <a:t> </a:t>
            </a:r>
            <a:r>
              <a:rPr lang="en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aplication </a:t>
            </a:r>
            <a:r>
              <a:rPr lang="en" b="1" i="1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Mindomo</a:t>
            </a:r>
            <a:endParaRPr b="1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Char char="❖"/>
            </a:pPr>
            <a:r>
              <a:rPr lang="en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Comic</a:t>
            </a:r>
            <a:r>
              <a:rPr lang="hr-HR" b="1" dirty="0" smtClean="0">
                <a:solidFill>
                  <a:schemeClr val="tx1"/>
                </a:solidFill>
                <a:latin typeface="+mn-lt"/>
                <a:ea typeface="Calibri"/>
                <a:cs typeface="Calibri"/>
                <a:sym typeface="Calibri"/>
              </a:rPr>
              <a:t>s</a:t>
            </a:r>
          </a:p>
          <a:p>
            <a:pPr marL="4572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Char char="❖"/>
            </a:pPr>
            <a:r>
              <a:rPr lang="hr-HR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s</a:t>
            </a:r>
            <a:r>
              <a:rPr lang="en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hort movies</a:t>
            </a:r>
            <a:r>
              <a:rPr lang="hr-HR" b="1" dirty="0" smtClean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: </a:t>
            </a:r>
            <a:r>
              <a:rPr lang="hr-HR" b="1" dirty="0" smtClean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A Story </a:t>
            </a:r>
            <a:r>
              <a:rPr lang="hr-HR" b="1" dirty="0" err="1" smtClean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from</a:t>
            </a:r>
            <a:r>
              <a:rPr lang="hr-HR" b="1" dirty="0" smtClean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hr-HR" b="1" dirty="0" err="1" smtClean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the</a:t>
            </a:r>
            <a:r>
              <a:rPr lang="hr-HR" b="1" dirty="0" smtClean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hr-HR" b="1" dirty="0" err="1" smtClean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registry</a:t>
            </a:r>
            <a:r>
              <a:rPr lang="hr-HR" b="1" dirty="0" smtClean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hr-HR" b="1" dirty="0" err="1" smtClean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office</a:t>
            </a:r>
            <a:r>
              <a:rPr lang="hr-HR" b="1" dirty="0" smtClean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</a:p>
          <a:p>
            <a:pPr marL="1143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1800"/>
              <a:buNone/>
            </a:pPr>
            <a:r>
              <a:rPr lang="hr-HR" b="1" dirty="0" smtClean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                              </a:t>
            </a:r>
            <a:r>
              <a:rPr lang="hr-HR" b="1" dirty="0" err="1" smtClean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Political</a:t>
            </a:r>
            <a:r>
              <a:rPr lang="hr-HR" b="1" dirty="0" smtClean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 </a:t>
            </a:r>
            <a:r>
              <a:rPr lang="hr-HR" b="1" dirty="0" err="1" smtClean="0">
                <a:solidFill>
                  <a:srgbClr val="FF0000"/>
                </a:solidFill>
                <a:latin typeface="+mn-lt"/>
                <a:ea typeface="Calibri"/>
                <a:cs typeface="Calibri"/>
                <a:sym typeface="Calibri"/>
              </a:rPr>
              <a:t>confrotation</a:t>
            </a:r>
            <a:endParaRPr b="1" i="1" dirty="0">
              <a:solidFill>
                <a:srgbClr val="FF0000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marR="254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❖"/>
            </a:pPr>
            <a:r>
              <a:rPr lang="en" b="1" dirty="0" smtClean="0">
                <a:solidFill>
                  <a:schemeClr val="accent2"/>
                </a:solidFill>
                <a:highlight>
                  <a:srgbClr val="FFFFFF"/>
                </a:highlight>
                <a:latin typeface="+mn-lt"/>
              </a:rPr>
              <a:t>political spea</a:t>
            </a:r>
            <a:r>
              <a:rPr lang="hr-HR" b="1" dirty="0" err="1" smtClean="0">
                <a:solidFill>
                  <a:schemeClr val="accent2"/>
                </a:solidFill>
                <a:highlight>
                  <a:srgbClr val="FFFFFF"/>
                </a:highlight>
                <a:latin typeface="+mn-lt"/>
              </a:rPr>
              <a:t>ches</a:t>
            </a:r>
            <a:endParaRPr sz="24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1181100" y="607800"/>
            <a:ext cx="2686050" cy="384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accent2"/>
                </a:solidFill>
                <a:highlight>
                  <a:srgbClr val="FFFFFF"/>
                </a:highlight>
              </a:rPr>
              <a:t>Where we were and what we were doing? </a:t>
            </a:r>
            <a:r>
              <a:rPr lang="hr-HR" b="1" dirty="0" smtClean="0">
                <a:solidFill>
                  <a:schemeClr val="accent2"/>
                </a:solidFill>
                <a:highlight>
                  <a:srgbClr val="FFFFFF"/>
                </a:highlight>
              </a:rPr>
              <a:t/>
            </a:r>
            <a:br>
              <a:rPr lang="hr-HR" b="1" dirty="0" smtClean="0">
                <a:solidFill>
                  <a:schemeClr val="accent2"/>
                </a:solidFill>
                <a:highlight>
                  <a:srgbClr val="FFFFFF"/>
                </a:highlight>
              </a:rPr>
            </a:br>
            <a:endParaRPr sz="2400" b="1" dirty="0">
              <a:solidFill>
                <a:schemeClr val="accent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-48601"/>
            <a:ext cx="4495800" cy="519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lh3.googleusercontent.com/-NLcI1lwLtJYCG8PAax7l66N-BLommJPzyXkDXWFSEGCL5tLjRt0XO_Mgt-8m3009s_V_uPVDhxLUf-Mfv4Vs_IFjlKQSvBSiJKEH9sKmCpBihEMclbdCHT6cDCl5zzUIN_GMrV_5o4s72W-dk-zM-DFluUXEtuokEn6Hog_dGEjHHtPy7OsCvrC2zeOnoasTKXUBK2H2cZJKKMQUfsvkIBCdW8j_Hqg6iiu3P84KcKrvP2V8o1-BA1zcNOdyGZNTEvyki2Ck1MZn4iASxZo71Hqfml3fhwcRLfDHrRkgFgyPH81csEKXnSoKTGRHaJK6IdzNL00oS5KBxtZZjL0L_GPb9S3ZELeEqMjUxw1GrRwd3JNEYmuPeiAv1tCWEkDpKDLWnqSO71U_VGyRFii4qR7IYJfCZrun2h5AVWgEwbQWW9EhhvU1jiECUq1tFRXmdAyW3vLVqcr-5C9Jz7L7GgvAhsIGakT9CO0vZw4-OP9mnEfy8yLfjmjTzAz5T8xKp-aBmYsFFz8qTwZWR-THklmcz-5Lvr-Mfpt53oVXuC7EcGvHD4m3ehM6i8rRthLTEUr6BOO9cYkR8O9TtGDfgZ-wjrnWQBMzAc7dO4cxGkGvh8_lYXDfOe-zG9q1yfQtwjZiX-N2RNiF7f9uf56VOaapC-gbzNg=w974-h730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4301700"/>
            <a:ext cx="8520600" cy="841800"/>
          </a:xfrm>
        </p:spPr>
        <p:txBody>
          <a:bodyPr/>
          <a:lstStyle/>
          <a:p>
            <a:pPr lvl="0"/>
            <a:r>
              <a:rPr lang="hr-HR" b="1" dirty="0" err="1" smtClean="0">
                <a:solidFill>
                  <a:schemeClr val="bg1"/>
                </a:solidFill>
              </a:rPr>
              <a:t>Elementary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b="1" dirty="0" err="1" smtClean="0">
                <a:solidFill>
                  <a:schemeClr val="bg1"/>
                </a:solidFill>
              </a:rPr>
              <a:t>school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b="1" dirty="0" err="1" smtClean="0">
                <a:solidFill>
                  <a:schemeClr val="bg1"/>
                </a:solidFill>
              </a:rPr>
              <a:t>where</a:t>
            </a:r>
            <a:r>
              <a:rPr lang="hr-HR" b="1" dirty="0" smtClean="0">
                <a:solidFill>
                  <a:schemeClr val="bg1"/>
                </a:solidFill>
              </a:rPr>
              <a:t> Kovačić </a:t>
            </a:r>
            <a:r>
              <a:rPr lang="hr-HR" b="1" dirty="0" err="1" smtClean="0">
                <a:solidFill>
                  <a:schemeClr val="bg1"/>
                </a:solidFill>
              </a:rPr>
              <a:t>worked</a:t>
            </a:r>
            <a:r>
              <a:rPr lang="hr-HR" b="1" dirty="0" smtClean="0">
                <a:solidFill>
                  <a:schemeClr val="bg1"/>
                </a:solidFill>
              </a:rPr>
              <a:t> - a </a:t>
            </a:r>
            <a:r>
              <a:rPr lang="hr-HR" b="1" dirty="0" err="1" smtClean="0">
                <a:solidFill>
                  <a:schemeClr val="bg1"/>
                </a:solidFill>
              </a:rPr>
              <a:t>brief</a:t>
            </a:r>
            <a:r>
              <a:rPr lang="hr-HR" b="1" dirty="0" smtClean="0">
                <a:solidFill>
                  <a:schemeClr val="bg1"/>
                </a:solidFill>
              </a:rPr>
              <a:t> </a:t>
            </a:r>
            <a:r>
              <a:rPr lang="hr-HR" b="1" dirty="0" err="1" smtClean="0">
                <a:solidFill>
                  <a:schemeClr val="bg1"/>
                </a:solidFill>
              </a:rPr>
              <a:t>lecture</a:t>
            </a:r>
            <a:r>
              <a:rPr lang="hr-HR" b="1" dirty="0" smtClean="0">
                <a:solidFill>
                  <a:schemeClr val="bg1"/>
                </a:solidFill>
              </a:rPr>
              <a:t> on Kovačić </a:t>
            </a:r>
            <a:r>
              <a:rPr lang="hr-HR" b="1" dirty="0" err="1" smtClean="0">
                <a:solidFill>
                  <a:schemeClr val="bg1"/>
                </a:solidFill>
              </a:rPr>
              <a:t>and</a:t>
            </a:r>
            <a:r>
              <a:rPr lang="hr-HR" b="1" dirty="0" smtClean="0">
                <a:solidFill>
                  <a:schemeClr val="bg1"/>
                </a:solidFill>
              </a:rPr>
              <a:t> a tour </a:t>
            </a:r>
            <a:r>
              <a:rPr lang="hr-HR" b="1" dirty="0" err="1" smtClean="0">
                <a:solidFill>
                  <a:schemeClr val="bg1"/>
                </a:solidFill>
              </a:rPr>
              <a:t>of</a:t>
            </a:r>
            <a:r>
              <a:rPr lang="hr-HR" b="1" dirty="0" smtClean="0">
                <a:solidFill>
                  <a:schemeClr val="bg1"/>
                </a:solidFill>
              </a:rPr>
              <a:t> his </a:t>
            </a:r>
            <a:r>
              <a:rPr lang="hr-HR" b="1" dirty="0" err="1" smtClean="0">
                <a:solidFill>
                  <a:schemeClr val="bg1"/>
                </a:solidFill>
              </a:rPr>
              <a:t>books</a:t>
            </a:r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r>
              <a:rPr lang="hr-HR" dirty="0" smtClean="0">
                <a:solidFill>
                  <a:srgbClr val="FF0000"/>
                </a:solidFill>
              </a:rPr>
              <a:t/>
            </a:r>
            <a:br>
              <a:rPr lang="hr-HR" dirty="0" smtClean="0">
                <a:solidFill>
                  <a:srgbClr val="FF0000"/>
                </a:solidFill>
              </a:rPr>
            </a:b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5842" name="Picture 2" descr="https://lh3.googleusercontent.com/CQaHKC4Xm2cfJk_WEXcGVL9fnFNgNdpzBeHoKbhXTDiaTk-_qWI8yHhaGd0HxLloFaCWrrKGbfn5NnxGm72PMlDYylPmo9aOlOkN43WbFN9AQfG70YXnvRJZH8-jGgQEN3KupNKDqKXzy3-7va8nUQ8Be7Fm8xa-2HTRqumlWU5ArTrccSKa2TC4HdwMUyXmfb24ql-gq23ZBJ96YKVjTN9LpbFGDv-DnXzb8I_wm9Hge6Df7xH0e3pJqR5H5zZumSfgk8BsCuDX27sSamc6_66vsI8VwbAgnv_mK4mfv7RimHofZhmepnNA0zLYk-mzKLK1Rf7NZ84ltzOoRwBa2LXcjx8puTwNMPPOw8K7Cetop_ryno5yj-bNHEOSPOdoaw5SIRyuDqA213EnkWORPv7bpLchp-GaS9JM7YEhYE_udTVkw4vd0TvYE_XUha8CcxhwGpoe4TA9rrTcpLgwHMvfB1EXoiV8bgb43iHkmfPay1kQ9ZvpV3ADaib7yHv42H-7oe7bwJm_cQpZhXogScSOXqMuRBoDjbP-AM-lnw-HxqEHJfSLB_7MwPH100StSnEEOg6CofDynY7FmRpV-pslroAexEym18HS9yI5-IKwlHyMopNmosd-TAgfShywCmObOVqKJ9x-wawch3gCebU3N4_In_EV=w1298-h730-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2620"/>
          </a:xfrm>
          <a:prstGeom prst="rect">
            <a:avLst/>
          </a:prstGeom>
          <a:noFill/>
        </p:spPr>
      </p:pic>
      <p:sp>
        <p:nvSpPr>
          <p:cNvPr id="4" name="Pravokutnik 3"/>
          <p:cNvSpPr/>
          <p:nvPr/>
        </p:nvSpPr>
        <p:spPr>
          <a:xfrm>
            <a:off x="311700" y="3820061"/>
            <a:ext cx="7867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>
              <a:buSzPts val="1800"/>
              <a:buChar char="●"/>
            </a:pPr>
            <a:r>
              <a:rPr lang="hr-HR" sz="4000" b="1" dirty="0" smtClean="0">
                <a:solidFill>
                  <a:srgbClr val="FF0000"/>
                </a:solidFill>
              </a:rPr>
              <a:t>KUD </a:t>
            </a:r>
            <a:r>
              <a:rPr lang="hr-HR" sz="4000" b="1" i="1" dirty="0" smtClean="0">
                <a:solidFill>
                  <a:srgbClr val="FF0000"/>
                </a:solidFill>
              </a:rPr>
              <a:t>Zgubidan</a:t>
            </a:r>
            <a:r>
              <a:rPr lang="hr-HR" sz="4000" b="1" dirty="0" smtClean="0">
                <a:solidFill>
                  <a:srgbClr val="FF0000"/>
                </a:solidFill>
              </a:rPr>
              <a:t> – </a:t>
            </a:r>
            <a:r>
              <a:rPr lang="hr-HR" sz="4000" b="1" dirty="0" err="1" smtClean="0">
                <a:solidFill>
                  <a:srgbClr val="FF0000"/>
                </a:solidFill>
              </a:rPr>
              <a:t>an</a:t>
            </a:r>
            <a:r>
              <a:rPr lang="hr-HR" sz="4000" b="1" dirty="0" smtClean="0">
                <a:solidFill>
                  <a:srgbClr val="FF0000"/>
                </a:solidFill>
              </a:rPr>
              <a:t> </a:t>
            </a:r>
            <a:r>
              <a:rPr lang="hr-HR" sz="4000" b="1" dirty="0" err="1" smtClean="0">
                <a:solidFill>
                  <a:srgbClr val="FF0000"/>
                </a:solidFill>
              </a:rPr>
              <a:t>orchestra</a:t>
            </a:r>
            <a:r>
              <a:rPr lang="hr-HR" sz="4000" b="1" dirty="0" smtClean="0">
                <a:solidFill>
                  <a:srgbClr val="FF0000"/>
                </a:solidFill>
              </a:rPr>
              <a:t> </a:t>
            </a:r>
            <a:r>
              <a:rPr lang="hr-HR" sz="4000" b="1" dirty="0" err="1" smtClean="0">
                <a:solidFill>
                  <a:srgbClr val="FF0000"/>
                </a:solidFill>
              </a:rPr>
              <a:t>which</a:t>
            </a:r>
            <a:r>
              <a:rPr lang="hr-HR" sz="4000" b="1" dirty="0" smtClean="0">
                <a:solidFill>
                  <a:srgbClr val="FF0000"/>
                </a:solidFill>
              </a:rPr>
              <a:t> </a:t>
            </a:r>
            <a:r>
              <a:rPr lang="hr-HR" sz="4000" b="1" dirty="0" err="1" smtClean="0">
                <a:solidFill>
                  <a:srgbClr val="FF0000"/>
                </a:solidFill>
              </a:rPr>
              <a:t>plays</a:t>
            </a:r>
            <a:r>
              <a:rPr lang="hr-HR" sz="4000" b="1" dirty="0" smtClean="0">
                <a:solidFill>
                  <a:srgbClr val="FF0000"/>
                </a:solidFill>
              </a:rPr>
              <a:t> </a:t>
            </a:r>
            <a:r>
              <a:rPr lang="hr-HR" sz="4000" b="1" dirty="0" err="1" smtClean="0">
                <a:solidFill>
                  <a:srgbClr val="FF0000"/>
                </a:solidFill>
              </a:rPr>
              <a:t>traditional</a:t>
            </a:r>
            <a:r>
              <a:rPr lang="hr-HR" sz="4000" b="1" dirty="0" smtClean="0">
                <a:solidFill>
                  <a:srgbClr val="FF0000"/>
                </a:solidFill>
              </a:rPr>
              <a:t> music</a:t>
            </a:r>
            <a:endParaRPr lang="hr-H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333</Words>
  <Application>Microsoft Office PowerPoint</Application>
  <PresentationFormat>Prikaz na zaslonu (16:9)</PresentationFormat>
  <Paragraphs>91</Paragraphs>
  <Slides>25</Slides>
  <Notes>20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0" baseType="lpstr">
      <vt:lpstr>Arial</vt:lpstr>
      <vt:lpstr>Calibri</vt:lpstr>
      <vt:lpstr>inherit</vt:lpstr>
      <vt:lpstr>Wingdings</vt:lpstr>
      <vt:lpstr>Simple Light</vt:lpstr>
      <vt:lpstr>  Ante Kovačić – Why He Should Be Remembered</vt:lpstr>
      <vt:lpstr>Who is Ante?</vt:lpstr>
      <vt:lpstr>Participans</vt:lpstr>
      <vt:lpstr>Why we did it this year? </vt:lpstr>
      <vt:lpstr>Subjects included in this project   </vt:lpstr>
      <vt:lpstr>Activitis for outdoor learning of 3rd grade Gymnasium and Hotel-Tourism Technicians </vt:lpstr>
      <vt:lpstr>Where we were and what we were doing?   </vt:lpstr>
      <vt:lpstr>Elementary school where Kovačić worked - a brief lecture on Kovačić and a tour of his books  </vt:lpstr>
      <vt:lpstr>PowerPoint prezentacija</vt:lpstr>
      <vt:lpstr>the birth house of Ante Kovačića   </vt:lpstr>
      <vt:lpstr>Political  speaches </vt:lpstr>
      <vt:lpstr>PowerPoint prezentacija</vt:lpstr>
      <vt:lpstr>Students presented on their own</vt:lpstr>
      <vt:lpstr>Exihibition of Posters and Bookmarks</vt:lpstr>
      <vt:lpstr>Musical intermezzo from the film </vt:lpstr>
      <vt:lpstr>Movie  presentation</vt:lpstr>
      <vt:lpstr>Acting</vt:lpstr>
      <vt:lpstr>Interviewing the Guest </vt:lpstr>
      <vt:lpstr>A quiz </vt:lpstr>
      <vt:lpstr>A book of Impressions </vt:lpstr>
      <vt:lpstr>Voting</vt:lpstr>
      <vt:lpstr>Making common pfotography</vt:lpstr>
      <vt:lpstr>Outcomes</vt:lpstr>
      <vt:lpstr>Disemination of the Project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Kovačić Ante,  neka te učenici pamte!</dc:title>
  <dc:creator>Zdravka Kramarić</dc:creator>
  <cp:lastModifiedBy>Windows korisnik</cp:lastModifiedBy>
  <cp:revision>30</cp:revision>
  <dcterms:modified xsi:type="dcterms:W3CDTF">2019-04-16T10:36:12Z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2127071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S8.2.2</vt:lpwstr>
  </property>
</Properties>
</file>