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74" r:id="rId4"/>
    <p:sldId id="258" r:id="rId5"/>
    <p:sldId id="275" r:id="rId6"/>
    <p:sldId id="262" r:id="rId7"/>
    <p:sldId id="278" r:id="rId8"/>
    <p:sldId id="279" r:id="rId9"/>
    <p:sldId id="280" r:id="rId10"/>
    <p:sldId id="26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2748C-6607-4210-A9CA-66C7BB081E8F}" type="datetimeFigureOut">
              <a:rPr lang="pt-PT" smtClean="0"/>
              <a:t>02/05/2019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49033-6E06-4F07-BEC1-5BD31A1EE3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0342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34366-55C9-4221-BA89-473776F0773C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947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1972_marlene/ckccjjfv2em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1451" y="2533650"/>
            <a:ext cx="8210549" cy="2892982"/>
          </a:xfrm>
        </p:spPr>
        <p:txBody>
          <a:bodyPr anchor="t">
            <a:noAutofit/>
          </a:bodyPr>
          <a:lstStyle/>
          <a:p>
            <a:pPr algn="ctr"/>
            <a:r>
              <a:rPr lang="en-US" sz="10000" b="1" dirty="0"/>
              <a:t>FLIPPED CLASSROOM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" y="5641440"/>
            <a:ext cx="12191999" cy="982032"/>
          </a:xfrm>
        </p:spPr>
        <p:txBody>
          <a:bodyPr anchor="b">
            <a:normAutofit/>
          </a:bodyPr>
          <a:lstStyle/>
          <a:p>
            <a:pPr algn="ctr"/>
            <a:r>
              <a:rPr lang="en-US" sz="2000" dirty="0"/>
              <a:t>Escola </a:t>
            </a:r>
            <a:r>
              <a:rPr lang="en-US" sz="2000" dirty="0" err="1"/>
              <a:t>Básica</a:t>
            </a:r>
            <a:r>
              <a:rPr lang="en-US" sz="2000" dirty="0"/>
              <a:t> e </a:t>
            </a:r>
            <a:r>
              <a:rPr lang="en-US" sz="2000" dirty="0" err="1"/>
              <a:t>Secundária</a:t>
            </a:r>
            <a:r>
              <a:rPr lang="en-US" sz="2000" dirty="0"/>
              <a:t> Dr. </a:t>
            </a:r>
            <a:r>
              <a:rPr lang="en-US" sz="2000" dirty="0" err="1"/>
              <a:t>Ângelo</a:t>
            </a:r>
            <a:r>
              <a:rPr lang="en-US" sz="2000" dirty="0"/>
              <a:t> Augusto da Silva</a:t>
            </a:r>
          </a:p>
          <a:p>
            <a:pPr algn="ctr"/>
            <a:r>
              <a:rPr lang="en-US" sz="2000" dirty="0"/>
              <a:t>April 1</a:t>
            </a:r>
            <a:r>
              <a:rPr lang="en-US" sz="2000" baseline="30000" dirty="0"/>
              <a:t>st </a:t>
            </a:r>
            <a:r>
              <a:rPr lang="en-US" sz="2000" dirty="0"/>
              <a:t>- 7</a:t>
            </a:r>
            <a:r>
              <a:rPr lang="en-US" sz="2000" baseline="30000" dirty="0"/>
              <a:t>th </a:t>
            </a:r>
            <a:r>
              <a:rPr lang="en-US" sz="2000" dirty="0"/>
              <a:t>2019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7BEAFBB-1F8E-4B83-B973-7E9EA32C42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2" r="6749"/>
          <a:stretch/>
        </p:blipFill>
        <p:spPr>
          <a:xfrm>
            <a:off x="552449" y="0"/>
            <a:ext cx="4174435" cy="4977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5474D41-D0BC-405B-A291-42F34D0D94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339" y="2"/>
            <a:ext cx="3148661" cy="89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78130" y="548179"/>
            <a:ext cx="11570970" cy="4500071"/>
          </a:xfrm>
        </p:spPr>
        <p:txBody>
          <a:bodyPr>
            <a:normAutofit/>
          </a:bodyPr>
          <a:lstStyle/>
          <a:p>
            <a:r>
              <a:rPr lang="en-US" sz="3200" dirty="0"/>
              <a:t>Assessment:</a:t>
            </a:r>
          </a:p>
          <a:p>
            <a:endParaRPr lang="pt-PT" dirty="0"/>
          </a:p>
          <a:p>
            <a:pPr marL="457200" indent="-457200">
              <a:buFontTx/>
              <a:buChar char="-"/>
            </a:pPr>
            <a:r>
              <a:rPr lang="en-US" sz="3600" b="0" dirty="0"/>
              <a:t>Students - Self-assessment - Check lists.</a:t>
            </a:r>
            <a:endParaRPr lang="en-US" sz="2200" dirty="0"/>
          </a:p>
          <a:p>
            <a:pPr marL="457200" indent="-457200">
              <a:buFontTx/>
              <a:buChar char="-"/>
            </a:pPr>
            <a:r>
              <a:rPr lang="en-US" sz="3600" b="0" dirty="0"/>
              <a:t>Teacher – assessment – check lists:</a:t>
            </a:r>
          </a:p>
          <a:p>
            <a:pPr marL="1268730" lvl="5" indent="-514350">
              <a:buFont typeface="Arial" panose="020B0604020202020204" pitchFamily="34" charset="0"/>
              <a:buChar char="•"/>
            </a:pPr>
            <a:r>
              <a:rPr lang="en-US" sz="3600" dirty="0"/>
              <a:t>students interventions – communication  skills - speaking ;</a:t>
            </a:r>
          </a:p>
          <a:p>
            <a:pPr marL="1268730" lvl="5" indent="-514350">
              <a:buFont typeface="Arial" panose="020B0604020202020204" pitchFamily="34" charset="0"/>
              <a:buChar char="•"/>
            </a:pPr>
            <a:r>
              <a:rPr lang="en-US" sz="3600" dirty="0"/>
              <a:t>Social </a:t>
            </a:r>
            <a:r>
              <a:rPr lang="en-US" sz="3600" dirty="0" err="1"/>
              <a:t>skils</a:t>
            </a:r>
            <a:r>
              <a:rPr lang="en-US" sz="3600" dirty="0"/>
              <a:t>: </a:t>
            </a:r>
            <a:r>
              <a:rPr lang="pt-PT" sz="3600" dirty="0" err="1"/>
              <a:t>initiating</a:t>
            </a:r>
            <a:r>
              <a:rPr lang="pt-PT" sz="3600" dirty="0"/>
              <a:t> </a:t>
            </a:r>
            <a:r>
              <a:rPr lang="pt-PT" sz="3600" dirty="0" err="1"/>
              <a:t>conversation</a:t>
            </a:r>
            <a:r>
              <a:rPr lang="en-US" sz="3600" dirty="0"/>
              <a:t>, </a:t>
            </a:r>
            <a:r>
              <a:rPr lang="pt-PT" sz="3600" dirty="0" err="1"/>
              <a:t>understanding</a:t>
            </a:r>
            <a:r>
              <a:rPr lang="pt-PT" sz="3600" dirty="0"/>
              <a:t> </a:t>
            </a:r>
            <a:r>
              <a:rPr lang="pt-PT" sz="3600" dirty="0" err="1"/>
              <a:t>the</a:t>
            </a:r>
            <a:r>
              <a:rPr lang="pt-PT" sz="3600" dirty="0"/>
              <a:t> </a:t>
            </a:r>
            <a:r>
              <a:rPr lang="pt-PT" sz="3600" dirty="0" err="1"/>
              <a:t>listener</a:t>
            </a:r>
            <a:r>
              <a:rPr lang="pt-PT" sz="3600" dirty="0"/>
              <a:t>, </a:t>
            </a:r>
            <a:r>
              <a:rPr lang="pt-PT" sz="3600" dirty="0" err="1"/>
              <a:t>empathizing</a:t>
            </a:r>
            <a:r>
              <a:rPr lang="pt-PT" sz="3600" dirty="0"/>
              <a:t> </a:t>
            </a:r>
            <a:r>
              <a:rPr lang="pt-PT" sz="3600" dirty="0" err="1"/>
              <a:t>and</a:t>
            </a:r>
            <a:r>
              <a:rPr lang="pt-PT" sz="3600" dirty="0"/>
              <a:t> </a:t>
            </a:r>
            <a:r>
              <a:rPr lang="pt-PT" sz="3600" dirty="0" err="1"/>
              <a:t>problem-solving</a:t>
            </a:r>
            <a:r>
              <a:rPr lang="pt-PT" sz="3600" dirty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7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FE1C1-CC44-40A9-8D1B-9075BA393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913" y="195639"/>
            <a:ext cx="10027920" cy="548640"/>
          </a:xfrm>
        </p:spPr>
        <p:txBody>
          <a:bodyPr>
            <a:normAutofit fontScale="90000"/>
          </a:bodyPr>
          <a:lstStyle/>
          <a:p>
            <a:r>
              <a:rPr lang="en-GB" dirty="0"/>
              <a:t>Does Flipped Classroom improve learning and teaching</a:t>
            </a:r>
            <a:r>
              <a:rPr lang="pt-PT" dirty="0"/>
              <a:t>?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CE92734-D02F-497D-BB1A-69DAA4EAF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7442"/>
            <a:ext cx="12192000" cy="5305647"/>
          </a:xfrm>
        </p:spPr>
        <p:txBody>
          <a:bodyPr>
            <a:normAutofit/>
          </a:bodyPr>
          <a:lstStyle/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en-US" sz="2800" b="0" dirty="0"/>
              <a:t>- Students access knowledge at their own rhythm and in different ways which provide them with new forms of learning .  </a:t>
            </a:r>
          </a:p>
          <a:p>
            <a:pPr marL="0" algn="just">
              <a:spcBef>
                <a:spcPts val="0"/>
              </a:spcBef>
            </a:pPr>
            <a:r>
              <a:rPr lang="en-US" sz="2800" b="0" dirty="0"/>
              <a:t>- Students are more motivated to interact and participate in the teaching /learning process.</a:t>
            </a:r>
            <a:endParaRPr lang="en-GB" dirty="0"/>
          </a:p>
          <a:p>
            <a:pPr algn="ctr">
              <a:spcBef>
                <a:spcPts val="0"/>
              </a:spcBef>
            </a:pPr>
            <a:r>
              <a:rPr lang="en-GB" sz="3600" dirty="0"/>
              <a:t>But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en-US" b="0" dirty="0"/>
              <a:t>- </a:t>
            </a:r>
            <a:r>
              <a:rPr lang="en-US" sz="2800" b="0" dirty="0"/>
              <a:t>Access to computers or video-viewing technology outside of the school environment is not yet possible for all students.</a:t>
            </a:r>
            <a:endParaRPr lang="en-GB" sz="2800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20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3ADD48-EDD7-4695-A128-D1310FEB9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45812"/>
            <a:ext cx="12072731" cy="108793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600" b="1" dirty="0"/>
              <a:t>FLIPPED CLASSROOM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FE1B334-1F5D-4722-90F7-BB54EBE07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13" y="3288965"/>
            <a:ext cx="11824319" cy="91111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/>
            <a:r>
              <a:rPr lang="en-US" sz="4400" dirty="0"/>
              <a:t>How to do it?</a:t>
            </a:r>
          </a:p>
        </p:txBody>
      </p:sp>
      <p:sp>
        <p:nvSpPr>
          <p:cNvPr id="46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8663111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D5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683321"/>
            <a:ext cx="6516875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CDA7931-C909-4332-A614-A2CE358B8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263" y="4230691"/>
            <a:ext cx="2627311" cy="262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0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450" y="5242560"/>
            <a:ext cx="12020550" cy="1158240"/>
          </a:xfrm>
        </p:spPr>
        <p:txBody>
          <a:bodyPr/>
          <a:lstStyle/>
          <a:p>
            <a:pPr algn="ctr"/>
            <a:r>
              <a:rPr lang="en-US" dirty="0"/>
              <a:t>At home, students are introduced to content  by using </a:t>
            </a:r>
            <a:r>
              <a:rPr lang="en-US" dirty="0" err="1"/>
              <a:t>ict</a:t>
            </a:r>
            <a:r>
              <a:rPr lang="en-US" dirty="0"/>
              <a:t> tools and practice working through it at school</a:t>
            </a:r>
            <a:endParaRPr lang="pt-PT" dirty="0"/>
          </a:p>
        </p:txBody>
      </p:sp>
      <p:pic>
        <p:nvPicPr>
          <p:cNvPr id="7" name="Marcador de Posição de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30" y="137318"/>
            <a:ext cx="8214520" cy="4987386"/>
          </a:xfrm>
        </p:spPr>
      </p:pic>
    </p:spTree>
    <p:extLst>
      <p:ext uri="{BB962C8B-B14F-4D97-AF65-F5344CB8AC3E}">
        <p14:creationId xmlns:p14="http://schemas.microsoft.com/office/powerpoint/2010/main" val="100979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143BE5-B979-453E-9DAF-E9ECF5A21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19" y="365125"/>
            <a:ext cx="7932089" cy="1235075"/>
          </a:xfrm>
        </p:spPr>
        <p:txBody>
          <a:bodyPr>
            <a:normAutofit/>
          </a:bodyPr>
          <a:lstStyle/>
          <a:p>
            <a:r>
              <a:rPr lang="en-US" dirty="0"/>
              <a:t>In a flipped classroom – Marlene Ramos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5526B71-AB49-4C45-9410-467CA7E34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314450"/>
            <a:ext cx="11449050" cy="4438651"/>
          </a:xfrm>
        </p:spPr>
        <p:txBody>
          <a:bodyPr>
            <a:normAutofit/>
          </a:bodyPr>
          <a:lstStyle/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en-US" sz="2800" b="0" dirty="0"/>
              <a:t> Video lessons can be prepared by the teacher or third parties to deliver content although online collaborative discussions, digital research, and text readings may be also used.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en-US" sz="2800" b="0" dirty="0"/>
              <a:t>In this situation, videos from YouTube were shared with students using a PADLET.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82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Out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Class</a:t>
            </a:r>
            <a:r>
              <a:rPr lang="pt-PT" dirty="0"/>
              <a:t> </a:t>
            </a:r>
            <a:r>
              <a:rPr lang="pt-PT" dirty="0" err="1"/>
              <a:t>activities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>
              <a:hlinkClick r:id="rId2"/>
            </a:endParaRPr>
          </a:p>
          <a:p>
            <a:pPr algn="just">
              <a:lnSpc>
                <a:spcPct val="150000"/>
              </a:lnSpc>
            </a:pPr>
            <a:r>
              <a:rPr lang="en-US" sz="3200" b="0" dirty="0"/>
              <a:t>- Watching Videos and PowerPoints at home</a:t>
            </a:r>
          </a:p>
          <a:p>
            <a:pPr algn="just">
              <a:lnSpc>
                <a:spcPct val="150000"/>
              </a:lnSpc>
            </a:pPr>
            <a:r>
              <a:rPr lang="en-US" sz="3200" b="0" dirty="0"/>
              <a:t>- Teacher/student online communication  using PADLET</a:t>
            </a:r>
          </a:p>
          <a:p>
            <a:endParaRPr lang="pt-PT" dirty="0">
              <a:hlinkClick r:id="rId2"/>
            </a:endParaRPr>
          </a:p>
          <a:p>
            <a:endParaRPr lang="pt-PT" dirty="0">
              <a:hlinkClick r:id="rId2"/>
            </a:endParaRPr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72999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10027920" cy="1043940"/>
          </a:xfrm>
        </p:spPr>
        <p:txBody>
          <a:bodyPr/>
          <a:lstStyle/>
          <a:p>
            <a:r>
              <a:rPr lang="pt-PT" sz="4000" dirty="0"/>
              <a:t>In </a:t>
            </a:r>
            <a:r>
              <a:rPr lang="pt-PT" sz="4000" dirty="0" err="1"/>
              <a:t>Class</a:t>
            </a:r>
            <a:r>
              <a:rPr lang="pt-PT" sz="4000" dirty="0"/>
              <a:t> </a:t>
            </a:r>
            <a:r>
              <a:rPr lang="pt-PT" sz="4000" dirty="0" err="1"/>
              <a:t>activities</a:t>
            </a:r>
            <a:endParaRPr lang="pt-PT" sz="4000" dirty="0"/>
          </a:p>
        </p:txBody>
      </p:sp>
      <p:sp>
        <p:nvSpPr>
          <p:cNvPr id="4" name="Rectângulo 3"/>
          <p:cNvSpPr/>
          <p:nvPr/>
        </p:nvSpPr>
        <p:spPr>
          <a:xfrm>
            <a:off x="0" y="834598"/>
            <a:ext cx="1211048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current event discussions – “Progress and environmental issues”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World-café - Participatory learning - Student discussion in the classroom –small groups interactions (student-student)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Big group discussion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Creating environmental slogans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  <p:pic>
        <p:nvPicPr>
          <p:cNvPr id="5" name="Imagem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7" r="21225" b="9264"/>
          <a:stretch/>
        </p:blipFill>
        <p:spPr bwMode="auto">
          <a:xfrm>
            <a:off x="8120276" y="2929995"/>
            <a:ext cx="3851984" cy="25632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2"/>
          <a:stretch/>
        </p:blipFill>
        <p:spPr bwMode="auto">
          <a:xfrm>
            <a:off x="4376160" y="4466970"/>
            <a:ext cx="3744116" cy="23910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107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9AC7F52-7CBE-4432-A6DC-D5A98320C6E2}"/>
              </a:ext>
            </a:extLst>
          </p:cNvPr>
          <p:cNvSpPr/>
          <p:nvPr/>
        </p:nvSpPr>
        <p:spPr>
          <a:xfrm>
            <a:off x="305261" y="208648"/>
            <a:ext cx="117095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Research projects about Romanticism: </a:t>
            </a:r>
            <a:r>
              <a:rPr lang="en-US" dirty="0"/>
              <a:t>A class of 11th grade students – History A – Laurinda Jardim</a:t>
            </a:r>
          </a:p>
          <a:p>
            <a:pPr algn="just">
              <a:lnSpc>
                <a:spcPct val="150000"/>
              </a:lnSpc>
            </a:pPr>
            <a:r>
              <a:rPr lang="en-US" sz="2800" b="1" dirty="0"/>
              <a:t>Romanticism</a:t>
            </a:r>
            <a:r>
              <a:rPr lang="en-US" sz="2800" dirty="0"/>
              <a:t> was an artistic, literary, musical and intellectual movement that began in Europe towards the end of the 18th century,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Romanticism is one the contents of the subject of  History A - Secondary Level, a specific subject to access university.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These and other inspiring documents were sent to the students by email: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                 Goya                                                                  Delacroix                                             </a:t>
            </a:r>
            <a:r>
              <a:rPr lang="en-US" dirty="0" err="1"/>
              <a:t>Fado</a:t>
            </a:r>
            <a:endParaRPr lang="en-US" dirty="0"/>
          </a:p>
        </p:txBody>
      </p:sp>
      <p:pic>
        <p:nvPicPr>
          <p:cNvPr id="1026" name="Picture 2" descr="https://lh3.googleusercontent.com/Cb5uU-bxidrfdgirErdstg6vir0MEknUCJ44iNnw150VEMgtQcbanIVftqf8kt6f96Scyzub3OSnbvAMqwzQtUblUUJf5oS4RE0=w1366-h625">
            <a:extLst>
              <a:ext uri="{FF2B5EF4-FFF2-40B4-BE49-F238E27FC236}">
                <a16:creationId xmlns:a16="http://schemas.microsoft.com/office/drawing/2014/main" id="{F8B0145B-A502-4C0F-A6C7-7AE9B63EC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32" y="-1662635"/>
            <a:ext cx="10861165" cy="6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Cb5uU-bxidrfdgirErdstg6vir0MEknUCJ44iNnw150VEMgtQcbanIVftqf8kt6f96Scyzub3OSnbvAMqwzQtUblUUJf5oS4RE0=w1366-h625">
            <a:extLst>
              <a:ext uri="{FF2B5EF4-FFF2-40B4-BE49-F238E27FC236}">
                <a16:creationId xmlns:a16="http://schemas.microsoft.com/office/drawing/2014/main" id="{B7C34765-94B4-4202-8D87-50D03073A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0" y="4363632"/>
            <a:ext cx="3229285" cy="244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CwblhIbWoGwaW28yn-bKJ0vePuCTp1W9CQs4GJiCcXx7fCYR5M0FSRe0I4HFQmGE8J6H1dOa7UHtAttB_HaGfoBd4YJuXOYipXY=w1366-h625">
            <a:extLst>
              <a:ext uri="{FF2B5EF4-FFF2-40B4-BE49-F238E27FC236}">
                <a16:creationId xmlns:a16="http://schemas.microsoft.com/office/drawing/2014/main" id="{FCC3DBCE-AEDF-4EE0-9DA9-FF32FA7F3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905" y="4228754"/>
            <a:ext cx="3042240" cy="247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glb.padletcdn.com/v13/image?t=c_limit,dpr_1,h_625,w_1366&amp;url=https%3A%2F%2Fupload.wikimedia.org%2Fwikipedia%2Fcommons%2F0%2F01%2FJose_malhoa_fado.jpg">
            <a:extLst>
              <a:ext uri="{FF2B5EF4-FFF2-40B4-BE49-F238E27FC236}">
                <a16:creationId xmlns:a16="http://schemas.microsoft.com/office/drawing/2014/main" id="{57D380A1-7930-4610-89BF-AD73A4433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261" y="4189018"/>
            <a:ext cx="2944836" cy="251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65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A231334-A4D0-43C4-BFBA-A24B166DE4A4}"/>
              </a:ext>
            </a:extLst>
          </p:cNvPr>
          <p:cNvSpPr/>
          <p:nvPr/>
        </p:nvSpPr>
        <p:spPr>
          <a:xfrm>
            <a:off x="489099" y="185529"/>
            <a:ext cx="112811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After a group research on the internet, students presented their assignment in classroom.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Using flipped classroom method, the students learned a lot about the theme and shared that knowledge with their colleagues. The teacher guided and evaluated their work.</a:t>
            </a:r>
          </a:p>
        </p:txBody>
      </p:sp>
      <p:pic>
        <p:nvPicPr>
          <p:cNvPr id="2050" name="Picture 2" descr="https://lh5.googleusercontent.com/Y65ZxRAR5Aduq5JmD7a96--YxbM2T6H5-pCaPZIRKoTZG6dsWnkiMZVsKjkyHcZ-6kkive_Ak6aaH0hDb4MyX5Ze5YqOy12cv3s=w1366-h625">
            <a:extLst>
              <a:ext uri="{FF2B5EF4-FFF2-40B4-BE49-F238E27FC236}">
                <a16:creationId xmlns:a16="http://schemas.microsoft.com/office/drawing/2014/main" id="{C1596480-48F5-4CAA-A0EB-58B18D31A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3979826"/>
            <a:ext cx="3521378" cy="264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6lhWfxHGA2Bw9kFa14rzRcuIanJpZ_EmKj8iQbNGtax9xMTF2YP78ITKEu0J-l8q1bBro5wTJTFWHO-Q4X3pVAjY6_cMJpp_=w1366-h625">
            <a:extLst>
              <a:ext uri="{FF2B5EF4-FFF2-40B4-BE49-F238E27FC236}">
                <a16:creationId xmlns:a16="http://schemas.microsoft.com/office/drawing/2014/main" id="{3FF7A1D9-731A-4A30-81E8-4FDE5E483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286" y="3979826"/>
            <a:ext cx="3670852" cy="275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4.googleusercontent.com/1zo2gWycDryj4V2c5qZd_ayowq_gZw2q8JtI4-uaHgjz06RyRJvneYboKYuZ55i_JFSrmP2lDvqxsEc2C4Cuom2Ek8F0cmzF2UQ=w1366-h625">
            <a:extLst>
              <a:ext uri="{FF2B5EF4-FFF2-40B4-BE49-F238E27FC236}">
                <a16:creationId xmlns:a16="http://schemas.microsoft.com/office/drawing/2014/main" id="{40DB37E3-F80A-4310-A681-B138530D4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03" y="3979826"/>
            <a:ext cx="3521377" cy="264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3.googleusercontent.com/0RUpDg3I3w8Z3sSw8Dy2lppjP2bavcy5IpwkYFXeJoijugr4_Mk8r53CyFdjLrpIz7V3sbefKRqy77HskzUsK6D35CcoiBaeFQ=w1366-h625">
            <a:extLst>
              <a:ext uri="{FF2B5EF4-FFF2-40B4-BE49-F238E27FC236}">
                <a16:creationId xmlns:a16="http://schemas.microsoft.com/office/drawing/2014/main" id="{727A5919-9621-4675-8E83-445F67AB7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2237931"/>
            <a:ext cx="4044381" cy="437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A1E8513-679D-454B-9E48-3A65C6E22D96}"/>
              </a:ext>
            </a:extLst>
          </p:cNvPr>
          <p:cNvSpPr/>
          <p:nvPr/>
        </p:nvSpPr>
        <p:spPr>
          <a:xfrm>
            <a:off x="297712" y="285602"/>
            <a:ext cx="11174818" cy="1952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These works, specially the one about </a:t>
            </a:r>
            <a:r>
              <a:rPr lang="en-US" sz="2800" dirty="0" err="1"/>
              <a:t>fado</a:t>
            </a:r>
            <a:r>
              <a:rPr lang="en-US" sz="2800" dirty="0"/>
              <a:t>, which is related with Portuguese cultural heritage, aimed to prepare our presentation at this meeting in </a:t>
            </a:r>
            <a:r>
              <a:rPr lang="en-US" sz="2800" dirty="0" err="1"/>
              <a:t>Zapresic</a:t>
            </a:r>
            <a:r>
              <a:rPr lang="en-US" sz="2800" dirty="0"/>
              <a:t>.</a:t>
            </a:r>
            <a:endParaRPr lang="pt-PT"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187E61-29A9-4F02-87D3-40C3E4822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451" y="2237931"/>
            <a:ext cx="3363702" cy="437327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0E7A2FA-4F7A-4D66-9C27-43DCBC6CD7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060" y="2237931"/>
            <a:ext cx="3250427" cy="431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8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310</Words>
  <Application>Microsoft Office PowerPoint</Application>
  <PresentationFormat>Ecrã Panorâmico</PresentationFormat>
  <Paragraphs>40</Paragraphs>
  <Slides>11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7" baseType="lpstr">
      <vt:lpstr>Arial</vt:lpstr>
      <vt:lpstr>Calibri</vt:lpstr>
      <vt:lpstr>Franklin Gothic Book</vt:lpstr>
      <vt:lpstr>Franklin Gothic Medium</vt:lpstr>
      <vt:lpstr>Wingdings</vt:lpstr>
      <vt:lpstr>Ângulos</vt:lpstr>
      <vt:lpstr>FLIPPED CLASSROOM</vt:lpstr>
      <vt:lpstr>FLIPPED CLASSROOM</vt:lpstr>
      <vt:lpstr>At home, students are introduced to content  by using ict tools and practice working through it at school</vt:lpstr>
      <vt:lpstr>In a flipped classroom – Marlene Ramos</vt:lpstr>
      <vt:lpstr>Out of the Class activities</vt:lpstr>
      <vt:lpstr>In Class activities</vt:lpstr>
      <vt:lpstr>Apresentação do PowerPoint</vt:lpstr>
      <vt:lpstr>Apresentação do PowerPoint</vt:lpstr>
      <vt:lpstr>Apresentação do PowerPoint</vt:lpstr>
      <vt:lpstr>Apresentação do PowerPoint</vt:lpstr>
      <vt:lpstr>Does Flipped Classroom improve learning and teaching?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Learning</dc:title>
  <dc:creator>Ricardo Jorge Freitas Félix</dc:creator>
  <cp:lastModifiedBy>Laurinda Jardim</cp:lastModifiedBy>
  <cp:revision>61</cp:revision>
  <dcterms:created xsi:type="dcterms:W3CDTF">2019-03-28T21:24:12Z</dcterms:created>
  <dcterms:modified xsi:type="dcterms:W3CDTF">2019-05-02T13:34:35Z</dcterms:modified>
</cp:coreProperties>
</file>