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2" r:id="rId4"/>
    <p:sldId id="258" r:id="rId5"/>
    <p:sldId id="26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63" r:id="rId16"/>
    <p:sldId id="267" r:id="rId17"/>
    <p:sldId id="283" r:id="rId18"/>
    <p:sldId id="282" r:id="rId19"/>
    <p:sldId id="268" r:id="rId20"/>
    <p:sldId id="284" r:id="rId21"/>
    <p:sldId id="285" r:id="rId22"/>
    <p:sldId id="269" r:id="rId23"/>
    <p:sldId id="286" r:id="rId24"/>
    <p:sldId id="271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1" r:id="rId33"/>
    <p:sldId id="295" r:id="rId34"/>
    <p:sldId id="296" r:id="rId35"/>
    <p:sldId id="297" r:id="rId36"/>
    <p:sldId id="299" r:id="rId37"/>
    <p:sldId id="302" r:id="rId38"/>
    <p:sldId id="300" r:id="rId39"/>
    <p:sldId id="303" r:id="rId40"/>
    <p:sldId id="304" r:id="rId41"/>
    <p:sldId id="305" r:id="rId42"/>
    <p:sldId id="306" r:id="rId43"/>
    <p:sldId id="307" r:id="rId44"/>
    <p:sldId id="308" r:id="rId45"/>
    <p:sldId id="30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ED0E-1D68-4349-90FB-A54444CD28A4}" type="datetimeFigureOut">
              <a:rPr lang="hr-HR" smtClean="0"/>
              <a:t>28.1.2019.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F8F5D-D565-4B08-BB71-E305F3BA5F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9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1.xml"/><Relationship Id="rId3" Type="http://schemas.openxmlformats.org/officeDocument/2006/relationships/image" Target="../media/image12.jpeg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hyperlink" Target="file:///C:\Users\Melani\Desktop\Vukovar.pptx" TargetMode="External"/><Relationship Id="rId16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252" y="2891545"/>
            <a:ext cx="9782086" cy="3110008"/>
          </a:xfrm>
        </p:spPr>
        <p:txBody>
          <a:bodyPr>
            <a:noAutofit/>
          </a:bodyPr>
          <a:lstStyle/>
          <a:p>
            <a:r>
              <a:rPr lang="hr-HR" sz="9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country </a:t>
            </a:r>
            <a:br>
              <a:rPr lang="hr-HR" sz="9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sz="9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region </a:t>
            </a:r>
            <a:br>
              <a:rPr lang="hr-HR" sz="9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sz="9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town</a:t>
            </a:r>
            <a:endParaRPr lang="hr-HR" sz="9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712"/>
            <a:ext cx="2122548" cy="60628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48" y="6251712"/>
            <a:ext cx="860180" cy="6062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28" y="6257841"/>
            <a:ext cx="1314633" cy="600159"/>
          </a:xfrm>
          <a:prstGeom prst="rect">
            <a:avLst/>
          </a:prstGeom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33489" y="6480175"/>
            <a:ext cx="3836276" cy="377825"/>
          </a:xfrm>
        </p:spPr>
        <p:txBody>
          <a:bodyPr/>
          <a:lstStyle/>
          <a:p>
            <a:r>
              <a:rPr lang="en-US" sz="2400" dirty="0" smtClean="0"/>
              <a:t>by Lara </a:t>
            </a:r>
            <a:r>
              <a:rPr lang="en-US" sz="2400" dirty="0" err="1" smtClean="0"/>
              <a:t>Adamić</a:t>
            </a:r>
            <a:r>
              <a:rPr lang="en-US" sz="2400" dirty="0" smtClean="0"/>
              <a:t> </a:t>
            </a:r>
            <a:r>
              <a:rPr lang="en-US" sz="2400" dirty="0" err="1" smtClean="0"/>
              <a:t>Golić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/>
              <a:t>P</a:t>
            </a:r>
            <a:r>
              <a:rPr lang="hr-HR" sz="4800" b="1" cap="none" dirty="0" smtClean="0"/>
              <a:t>ula</a:t>
            </a:r>
            <a:endParaRPr lang="hr-HR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13" y="1256495"/>
            <a:ext cx="6858000" cy="5143500"/>
          </a:xfrm>
          <a:prstGeom prst="rect">
            <a:avLst/>
          </a:prstGeom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0817225" y="6053632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8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74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/>
              <a:t>Rijeka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74" y="1326525"/>
            <a:ext cx="6873024" cy="5154768"/>
          </a:xfrm>
          <a:prstGeom prst="rect">
            <a:avLst/>
          </a:prstGeom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0548134" y="6017811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1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58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/>
              <a:t>Zadar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24" y="1456267"/>
            <a:ext cx="6580871" cy="4965934"/>
          </a:xfrm>
          <a:prstGeom prst="rect">
            <a:avLst/>
          </a:prstGeom>
        </p:spPr>
      </p:pic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10777997" y="6075838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8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59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 smtClean="0"/>
              <a:t>Split</a:t>
            </a:r>
            <a:endParaRPr lang="hr-HR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03" y="1456267"/>
            <a:ext cx="8517228" cy="4790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984" y="5881416"/>
            <a:ext cx="70719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86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/>
              <a:t>Dubrovnik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59" y="1219394"/>
            <a:ext cx="7897677" cy="5265118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110" y="6118720"/>
            <a:ext cx="70719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622" y="1039091"/>
            <a:ext cx="10131425" cy="1456267"/>
          </a:xfrm>
        </p:spPr>
        <p:txBody>
          <a:bodyPr/>
          <a:lstStyle/>
          <a:p>
            <a:r>
              <a:rPr lang="hr-H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Adriatic</a:t>
            </a:r>
            <a:r>
              <a:rPr lang="hr-HR" dirty="0" smtClean="0"/>
              <a:t> </a:t>
            </a:r>
            <a:r>
              <a:rPr lang="hr-HR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7146" y="2495358"/>
            <a:ext cx="10892306" cy="4529189"/>
          </a:xfrm>
        </p:spPr>
        <p:txBody>
          <a:bodyPr>
            <a:normAutofit fontScale="92500"/>
          </a:bodyPr>
          <a:lstStyle/>
          <a:p>
            <a:r>
              <a:rPr lang="hr-HR" sz="3600" b="1" dirty="0" smtClean="0"/>
              <a:t>The c</a:t>
            </a:r>
            <a:r>
              <a:rPr lang="en-US" sz="3600" b="1" dirty="0" err="1" smtClean="0"/>
              <a:t>oast</a:t>
            </a:r>
            <a:r>
              <a:rPr lang="hr-HR" sz="3600" b="1" dirty="0" smtClean="0"/>
              <a:t> </a:t>
            </a:r>
            <a:r>
              <a:rPr lang="en-US" sz="3600" b="1" dirty="0" smtClean="0"/>
              <a:t>is </a:t>
            </a:r>
            <a:r>
              <a:rPr lang="en-US" sz="3600" b="1" dirty="0"/>
              <a:t>generally bold and </a:t>
            </a:r>
            <a:r>
              <a:rPr lang="en-US" sz="3600" b="1" dirty="0" smtClean="0"/>
              <a:t>rock</a:t>
            </a:r>
            <a:r>
              <a:rPr lang="hr-HR" sz="3600" b="1" dirty="0" smtClean="0"/>
              <a:t>y</a:t>
            </a:r>
          </a:p>
          <a:p>
            <a:r>
              <a:rPr lang="hr-HR" sz="3600" b="1" dirty="0" smtClean="0"/>
              <a:t> </a:t>
            </a:r>
            <a:r>
              <a:rPr lang="hr-HR" sz="3600" b="1" dirty="0"/>
              <a:t>C</a:t>
            </a:r>
            <a:r>
              <a:rPr lang="en-US" sz="3600" b="1" dirty="0" err="1" smtClean="0"/>
              <a:t>rystal</a:t>
            </a:r>
            <a:r>
              <a:rPr lang="en-US" sz="3600" b="1" dirty="0" smtClean="0"/>
              <a:t> </a:t>
            </a:r>
            <a:r>
              <a:rPr lang="en-US" sz="3600" b="1" dirty="0"/>
              <a:t>clear sea </a:t>
            </a:r>
            <a:r>
              <a:rPr lang="en-US" sz="3600" b="1" dirty="0" smtClean="0"/>
              <a:t>water </a:t>
            </a:r>
            <a:endParaRPr lang="hr-HR" sz="3600" b="1" dirty="0" smtClean="0"/>
          </a:p>
          <a:p>
            <a:r>
              <a:rPr lang="en-US" sz="3600" b="1" dirty="0" smtClean="0"/>
              <a:t>Hundreds</a:t>
            </a:r>
            <a:r>
              <a:rPr lang="hr-HR" sz="3600" b="1" dirty="0" smtClean="0"/>
              <a:t> of</a:t>
            </a:r>
            <a:r>
              <a:rPr lang="en-US" sz="3600" b="1" dirty="0" smtClean="0"/>
              <a:t> </a:t>
            </a:r>
            <a:r>
              <a:rPr lang="en-US" sz="3600" b="1" dirty="0"/>
              <a:t>islands, 66 </a:t>
            </a:r>
            <a:r>
              <a:rPr lang="en-US" sz="3600" b="1" dirty="0" smtClean="0"/>
              <a:t>inhabited</a:t>
            </a:r>
            <a:endParaRPr lang="hr-HR" sz="3600" b="1" dirty="0" smtClean="0"/>
          </a:p>
          <a:p>
            <a:r>
              <a:rPr lang="hr-HR" sz="3600" b="1" dirty="0" smtClean="0"/>
              <a:t>Some of the islands: </a:t>
            </a:r>
            <a:r>
              <a:rPr lang="en-US" sz="3600" b="1" dirty="0" err="1" smtClean="0"/>
              <a:t>Brijuni</a:t>
            </a:r>
            <a:r>
              <a:rPr lang="en-US" sz="3600" b="1" dirty="0"/>
              <a:t>, </a:t>
            </a:r>
            <a:r>
              <a:rPr lang="en-US" sz="3600" b="1" dirty="0" err="1"/>
              <a:t>Krk</a:t>
            </a:r>
            <a:r>
              <a:rPr lang="en-US" sz="3600" b="1" dirty="0"/>
              <a:t> , </a:t>
            </a:r>
            <a:r>
              <a:rPr lang="en-US" sz="3600" b="1" dirty="0" err="1" smtClean="0"/>
              <a:t>Cres</a:t>
            </a:r>
            <a:r>
              <a:rPr lang="en-US" sz="3600" b="1" dirty="0" smtClean="0"/>
              <a:t>, </a:t>
            </a:r>
            <a:r>
              <a:rPr lang="en-US" sz="3600" b="1" dirty="0" err="1"/>
              <a:t>Losinj</a:t>
            </a:r>
            <a:r>
              <a:rPr lang="en-US" sz="3600" b="1" dirty="0"/>
              <a:t>, </a:t>
            </a:r>
            <a:r>
              <a:rPr lang="en-US" sz="3600" b="1" dirty="0" err="1"/>
              <a:t>Rab</a:t>
            </a:r>
            <a:r>
              <a:rPr lang="en-US" sz="3600" b="1" dirty="0"/>
              <a:t>, </a:t>
            </a:r>
            <a:r>
              <a:rPr lang="en-US" sz="3600" b="1" dirty="0" err="1"/>
              <a:t>Pag</a:t>
            </a:r>
            <a:r>
              <a:rPr lang="en-US" sz="3600" b="1" dirty="0" smtClean="0"/>
              <a:t>,</a:t>
            </a:r>
            <a:endParaRPr lang="hr-HR" sz="3600" b="1" dirty="0" smtClean="0"/>
          </a:p>
          <a:p>
            <a:pPr marL="0" indent="0">
              <a:buNone/>
            </a:pPr>
            <a:r>
              <a:rPr lang="hr-HR" sz="3600" b="1" dirty="0"/>
              <a:t> </a:t>
            </a:r>
            <a:r>
              <a:rPr lang="hr-HR" sz="3600" b="1" dirty="0" smtClean="0"/>
              <a:t>  </a:t>
            </a:r>
            <a:r>
              <a:rPr lang="en-US" sz="3600" b="1" dirty="0" smtClean="0"/>
              <a:t> </a:t>
            </a:r>
            <a:r>
              <a:rPr lang="en-US" sz="3600" b="1" dirty="0"/>
              <a:t>Dugi </a:t>
            </a:r>
            <a:r>
              <a:rPr lang="en-US" sz="3600" b="1" dirty="0" err="1"/>
              <a:t>Otok</a:t>
            </a:r>
            <a:r>
              <a:rPr lang="en-US" sz="3600" b="1" dirty="0"/>
              <a:t>, </a:t>
            </a:r>
            <a:r>
              <a:rPr lang="en-US" sz="3600" b="1" dirty="0" err="1"/>
              <a:t>Kornati</a:t>
            </a:r>
            <a:r>
              <a:rPr lang="en-US" sz="3600" b="1" dirty="0"/>
              <a:t>, </a:t>
            </a:r>
            <a:r>
              <a:rPr lang="en-US" sz="3600" b="1" dirty="0" err="1"/>
              <a:t>Brac</a:t>
            </a:r>
            <a:r>
              <a:rPr lang="en-US" sz="3600" b="1" dirty="0"/>
              <a:t>, </a:t>
            </a:r>
            <a:r>
              <a:rPr lang="en-US" sz="3600" b="1" dirty="0" err="1"/>
              <a:t>Hvar</a:t>
            </a:r>
            <a:r>
              <a:rPr lang="en-US" sz="3600" b="1" dirty="0"/>
              <a:t>, </a:t>
            </a:r>
            <a:r>
              <a:rPr lang="en-US" sz="3600" b="1" dirty="0" err="1"/>
              <a:t>Korcula</a:t>
            </a:r>
            <a:r>
              <a:rPr lang="en-US" sz="3600" b="1" dirty="0"/>
              <a:t>, </a:t>
            </a:r>
            <a:r>
              <a:rPr lang="en-US" sz="3600" b="1" dirty="0" err="1"/>
              <a:t>Mljet</a:t>
            </a:r>
            <a:r>
              <a:rPr lang="en-US" sz="3600" b="1" dirty="0" smtClean="0"/>
              <a:t>...</a:t>
            </a:r>
            <a:endParaRPr lang="hr-HR" sz="3600" b="1" dirty="0" smtClean="0"/>
          </a:p>
          <a:p>
            <a:r>
              <a:rPr lang="hr-HR" sz="3600" b="1" dirty="0" err="1" smtClean="0"/>
              <a:t>tourism</a:t>
            </a:r>
            <a:endParaRPr lang="hr-HR" sz="3600" b="1" dirty="0" smtClean="0"/>
          </a:p>
          <a:p>
            <a:pPr marL="0" indent="0">
              <a:buNone/>
            </a:pPr>
            <a:r>
              <a:rPr lang="hr-HR" sz="2400" dirty="0">
                <a:solidFill>
                  <a:srgbClr val="FFFF00"/>
                </a:solidFill>
              </a:rPr>
              <a:t> </a:t>
            </a:r>
            <a:endParaRPr lang="hr-HR" sz="2400" dirty="0" smtClean="0">
              <a:solidFill>
                <a:srgbClr val="FFFF00"/>
              </a:solidFill>
            </a:endParaRPr>
          </a:p>
          <a:p>
            <a:endParaRPr lang="hr-HR" sz="2400" dirty="0"/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1152909" y="6170211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7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4326" y="206062"/>
            <a:ext cx="5444542" cy="12802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hr-HR" sz="4800" b="1" dirty="0" smtClean="0"/>
              <a:t>Protected areas</a:t>
            </a:r>
            <a:br>
              <a:rPr lang="hr-HR" sz="4800" b="1" dirty="0" smtClean="0"/>
            </a:br>
            <a:r>
              <a:rPr lang="hr-HR" sz="4800" b="1" cap="none" dirty="0" smtClean="0"/>
              <a:t>National Parks</a:t>
            </a:r>
            <a:endParaRPr lang="hr-HR" sz="4800" b="1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0376079" y="5512158"/>
            <a:ext cx="1815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Plitvička jezera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9342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8" y="4350328"/>
            <a:ext cx="2431471" cy="1456267"/>
          </a:xfrm>
        </p:spPr>
        <p:txBody>
          <a:bodyPr/>
          <a:lstStyle/>
          <a:p>
            <a:r>
              <a:rPr lang="hr-HR" b="1" cap="none" dirty="0" smtClean="0"/>
              <a:t>Paklenica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6736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1583" y="5250873"/>
            <a:ext cx="1849581" cy="1456267"/>
          </a:xfrm>
        </p:spPr>
        <p:txBody>
          <a:bodyPr>
            <a:normAutofit/>
          </a:bodyPr>
          <a:lstStyle/>
          <a:p>
            <a:r>
              <a:rPr lang="hr-HR" sz="4000" b="1" cap="none" dirty="0" smtClean="0"/>
              <a:t>Kornati</a:t>
            </a:r>
            <a:endParaRPr lang="hr-HR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2359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7245930" y="5694218"/>
            <a:ext cx="4752106" cy="73866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hr-HR" sz="4800" dirty="0" smtClean="0"/>
              <a:t>Nature Parks</a:t>
            </a:r>
            <a:endParaRPr lang="hr-HR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75276" y="6109721"/>
            <a:ext cx="235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Kopački rit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48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1871"/>
            <a:ext cx="10131425" cy="1456267"/>
          </a:xfrm>
        </p:spPr>
        <p:txBody>
          <a:bodyPr>
            <a:normAutofit/>
          </a:bodyPr>
          <a:lstStyle/>
          <a:p>
            <a:r>
              <a:rPr lang="hr-HR" sz="8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Croatia</a:t>
            </a:r>
            <a:endParaRPr lang="hr-HR" sz="8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91" y="1536760"/>
            <a:ext cx="6062729" cy="485116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at </a:t>
            </a:r>
            <a:r>
              <a:rPr lang="en-US" sz="3000" dirty="0"/>
              <a:t>the crossroads of </a:t>
            </a:r>
            <a:endParaRPr lang="hr-HR" sz="3000" dirty="0" smtClean="0"/>
          </a:p>
          <a:p>
            <a:pPr marL="0" indent="0">
              <a:buNone/>
            </a:pPr>
            <a:r>
              <a:rPr lang="hr-HR" sz="3000" dirty="0"/>
              <a:t> </a:t>
            </a:r>
            <a:r>
              <a:rPr lang="hr-HR" sz="3000" dirty="0" smtClean="0"/>
              <a:t>  </a:t>
            </a:r>
            <a:r>
              <a:rPr lang="en-US" sz="3000" dirty="0" smtClean="0"/>
              <a:t>Central </a:t>
            </a:r>
            <a:r>
              <a:rPr lang="en-US" sz="3000" dirty="0"/>
              <a:t>and Southeast </a:t>
            </a:r>
            <a:r>
              <a:rPr lang="en-US" sz="3000" dirty="0" smtClean="0"/>
              <a:t>Europe</a:t>
            </a:r>
            <a:endParaRPr lang="hr-HR" sz="3000" dirty="0" smtClean="0"/>
          </a:p>
          <a:p>
            <a:r>
              <a:rPr lang="en-US" sz="3000" dirty="0" smtClean="0"/>
              <a:t>on </a:t>
            </a:r>
            <a:r>
              <a:rPr lang="en-US" sz="3000" dirty="0"/>
              <a:t>the Adriatic </a:t>
            </a:r>
            <a:r>
              <a:rPr lang="en-US" sz="3000" dirty="0" smtClean="0"/>
              <a:t>Sea</a:t>
            </a:r>
            <a:endParaRPr lang="hr-HR" sz="3000" dirty="0" smtClean="0"/>
          </a:p>
          <a:p>
            <a:r>
              <a:rPr lang="en-US" sz="3000" dirty="0" smtClean="0"/>
              <a:t>Capital</a:t>
            </a:r>
            <a:r>
              <a:rPr lang="hr-HR" sz="3000" dirty="0" smtClean="0"/>
              <a:t> city: </a:t>
            </a:r>
            <a:r>
              <a:rPr lang="en-US" sz="3000" dirty="0" smtClean="0"/>
              <a:t>Zagreb</a:t>
            </a:r>
            <a:endParaRPr lang="hr-HR" sz="3000" dirty="0" smtClean="0"/>
          </a:p>
          <a:p>
            <a:r>
              <a:rPr lang="hr-HR" sz="3000" dirty="0" smtClean="0"/>
              <a:t>Anthem: ”Lijepa naša domovino”</a:t>
            </a:r>
          </a:p>
          <a:p>
            <a:r>
              <a:rPr lang="hr-HR" sz="3000" dirty="0" smtClean="0"/>
              <a:t>President: Kolinda Grabar Kitarović</a:t>
            </a:r>
            <a:endParaRPr lang="hr-HR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53" y="3708635"/>
            <a:ext cx="4691009" cy="2687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691" y="386366"/>
            <a:ext cx="3572134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551" y="1577468"/>
            <a:ext cx="399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Žumberak-Samoborsko gorje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195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441" y="1771432"/>
            <a:ext cx="181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Biokovo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9601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309" y="5674974"/>
            <a:ext cx="10131427" cy="566738"/>
          </a:xfrm>
        </p:spPr>
        <p:txBody>
          <a:bodyPr>
            <a:normAutofit fontScale="90000"/>
          </a:bodyPr>
          <a:lstStyle/>
          <a:p>
            <a:r>
              <a:rPr lang="hr-HR" sz="4000" cap="none" dirty="0" smtClean="0">
                <a:latin typeface="+mn-lt"/>
                <a:ea typeface="+mn-ea"/>
                <a:cs typeface="+mn-cs"/>
              </a:rPr>
              <a:t>Eufrazijeva</a:t>
            </a:r>
            <a:r>
              <a:rPr lang="hr-HR" cap="none" dirty="0" smtClean="0"/>
              <a:t> </a:t>
            </a:r>
            <a:r>
              <a:rPr lang="hr-HR" sz="4000" cap="none" dirty="0" smtClean="0">
                <a:latin typeface="+mn-lt"/>
                <a:ea typeface="+mn-ea"/>
                <a:cs typeface="+mn-cs"/>
              </a:rPr>
              <a:t>Bazilika</a:t>
            </a:r>
            <a:r>
              <a:rPr lang="hr-HR" cap="none" dirty="0" smtClean="0"/>
              <a:t> </a:t>
            </a:r>
            <a:r>
              <a:rPr lang="hr-HR" sz="4800" cap="none" dirty="0"/>
              <a:t/>
            </a:r>
            <a:br>
              <a:rPr lang="hr-HR" sz="4800" cap="none" dirty="0"/>
            </a:br>
            <a:r>
              <a:rPr lang="hr-HR" sz="4000" cap="none" dirty="0" smtClean="0">
                <a:latin typeface="+mn-lt"/>
                <a:ea typeface="+mn-ea"/>
                <a:cs typeface="+mn-cs"/>
              </a:rPr>
              <a:t>Poreč</a:t>
            </a:r>
            <a:endParaRPr lang="hr-HR" sz="4000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292" y="5140036"/>
            <a:ext cx="10131425" cy="1456267"/>
          </a:xfrm>
        </p:spPr>
        <p:txBody>
          <a:bodyPr>
            <a:normAutofit/>
          </a:bodyPr>
          <a:lstStyle/>
          <a:p>
            <a:r>
              <a:rPr lang="hr-HR" cap="none" dirty="0" smtClean="0">
                <a:latin typeface="+mn-lt"/>
                <a:ea typeface="+mn-ea"/>
                <a:cs typeface="+mn-cs"/>
              </a:rPr>
              <a:t>Stara gradska </a:t>
            </a:r>
            <a:r>
              <a:rPr lang="hr-HR" cap="none" dirty="0">
                <a:latin typeface="+mn-lt"/>
                <a:ea typeface="+mn-ea"/>
                <a:cs typeface="+mn-cs"/>
              </a:rPr>
              <a:t>j</a:t>
            </a:r>
            <a:r>
              <a:rPr lang="hr-HR" cap="none" dirty="0" smtClean="0">
                <a:latin typeface="+mn-lt"/>
                <a:ea typeface="+mn-ea"/>
                <a:cs typeface="+mn-cs"/>
              </a:rPr>
              <a:t>ezgra - Trogir</a:t>
            </a:r>
            <a:endParaRPr lang="hr-HR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63" y="-290706"/>
            <a:ext cx="10131425" cy="1456267"/>
          </a:xfrm>
        </p:spPr>
        <p:txBody>
          <a:bodyPr/>
          <a:lstStyle/>
          <a:p>
            <a:r>
              <a:rPr lang="hr-HR" sz="5400" b="1" cap="none" spc="50" dirty="0">
                <a:ln w="0"/>
                <a:solidFill>
                  <a:srgbClr val="104C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556" y="6144947"/>
            <a:ext cx="312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Janica Kostelić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4421" y="5639208"/>
            <a:ext cx="312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Dražen Petrović</a:t>
            </a:r>
            <a:endParaRPr lang="hr-HR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69" r="12189"/>
          <a:stretch/>
        </p:blipFill>
        <p:spPr>
          <a:xfrm>
            <a:off x="858773" y="1242648"/>
            <a:ext cx="5390493" cy="43692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668" y="416492"/>
            <a:ext cx="3827475" cy="57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2" y="997527"/>
            <a:ext cx="4942123" cy="4006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43" y="5100939"/>
            <a:ext cx="3218967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01" r="8399"/>
          <a:stretch/>
        </p:blipFill>
        <p:spPr>
          <a:xfrm>
            <a:off x="6026727" y="997527"/>
            <a:ext cx="5694218" cy="395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1610" y="5193222"/>
            <a:ext cx="428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Marin Čilić and Borna Čorić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889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10" y="342032"/>
            <a:ext cx="6592728" cy="3080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79" y="2743199"/>
            <a:ext cx="5769117" cy="369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299" y="3422072"/>
            <a:ext cx="3267739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14" y="2096967"/>
            <a:ext cx="322506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60" y="0"/>
            <a:ext cx="10131425" cy="1456267"/>
          </a:xfrm>
        </p:spPr>
        <p:txBody>
          <a:bodyPr/>
          <a:lstStyle/>
          <a:p>
            <a:r>
              <a:rPr lang="hr-HR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Zagrebačka</a:t>
            </a:r>
            <a:r>
              <a:rPr lang="hr-HR" dirty="0" smtClean="0"/>
              <a:t> </a:t>
            </a:r>
            <a:r>
              <a:rPr lang="hr-HR" sz="8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županija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683" y="1622412"/>
            <a:ext cx="4989468" cy="4829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80568" y="2590800"/>
            <a:ext cx="3542369" cy="23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26" y="0"/>
            <a:ext cx="10131425" cy="1456267"/>
          </a:xfrm>
        </p:spPr>
        <p:txBody>
          <a:bodyPr/>
          <a:lstStyle/>
          <a:p>
            <a:r>
              <a:rPr lang="hr-HR" sz="4800" b="1" cap="none" dirty="0"/>
              <a:t>Zagreb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404" y="1196722"/>
            <a:ext cx="4653022" cy="455660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hr-HR" sz="2200" dirty="0"/>
              <a:t>7th of September 1850 Kaptol and Gradec united in Zagreb</a:t>
            </a:r>
          </a:p>
          <a:p>
            <a:r>
              <a:rPr lang="en-US" sz="2200" dirty="0" smtClean="0"/>
              <a:t>along </a:t>
            </a:r>
            <a:r>
              <a:rPr lang="en-US" sz="2200" dirty="0"/>
              <a:t>the Sava river, </a:t>
            </a:r>
            <a:r>
              <a:rPr lang="hr-HR" sz="2200" dirty="0" err="1" smtClean="0"/>
              <a:t>beneath</a:t>
            </a:r>
            <a:endParaRPr lang="hr-HR" sz="2200" dirty="0" smtClean="0"/>
          </a:p>
          <a:p>
            <a:pPr marL="0" indent="0">
              <a:buNone/>
            </a:pPr>
            <a:r>
              <a:rPr lang="hr-HR" sz="2200" dirty="0"/>
              <a:t> </a:t>
            </a:r>
            <a:r>
              <a:rPr lang="hr-HR" sz="2200" dirty="0" smtClean="0"/>
              <a:t>   </a:t>
            </a:r>
            <a:r>
              <a:rPr lang="en-US" sz="2200" dirty="0" err="1" smtClean="0"/>
              <a:t>Medvednica</a:t>
            </a:r>
            <a:r>
              <a:rPr lang="en-US" sz="2200" dirty="0" smtClean="0"/>
              <a:t> mountain</a:t>
            </a:r>
            <a:endParaRPr lang="hr-HR" sz="2200" dirty="0" smtClean="0"/>
          </a:p>
          <a:p>
            <a:r>
              <a:rPr lang="hr-HR" sz="2200" dirty="0" err="1"/>
              <a:t>t</a:t>
            </a:r>
            <a:r>
              <a:rPr lang="hr-HR" sz="2200" dirty="0" err="1" smtClean="0"/>
              <a:t>he</a:t>
            </a:r>
            <a:r>
              <a:rPr lang="hr-HR" sz="2200" dirty="0" smtClean="0"/>
              <a:t> largest city </a:t>
            </a:r>
            <a:r>
              <a:rPr lang="hr-HR" sz="2200" dirty="0" err="1" smtClean="0"/>
              <a:t>in</a:t>
            </a:r>
            <a:r>
              <a:rPr lang="hr-HR" sz="2200" dirty="0" smtClean="0"/>
              <a:t> Croatia</a:t>
            </a:r>
          </a:p>
          <a:p>
            <a:r>
              <a:rPr lang="hr-HR" sz="2200" dirty="0" smtClean="0"/>
              <a:t>800.000 </a:t>
            </a:r>
            <a:r>
              <a:rPr lang="hr-HR" sz="2200" dirty="0" err="1" smtClean="0"/>
              <a:t>inhabitants</a:t>
            </a:r>
            <a:endParaRPr lang="hr-HR" sz="2200" dirty="0" smtClean="0"/>
          </a:p>
          <a:p>
            <a:r>
              <a:rPr lang="en-US" sz="2200" dirty="0" smtClean="0"/>
              <a:t>17 </a:t>
            </a:r>
            <a:r>
              <a:rPr lang="en-US" sz="2200" dirty="0"/>
              <a:t>city districts</a:t>
            </a:r>
            <a:endParaRPr lang="hr-HR" sz="2200" dirty="0" smtClean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0" y="1067887"/>
            <a:ext cx="6640502" cy="4425895"/>
          </a:xfrm>
        </p:spPr>
      </p:pic>
      <p:sp>
        <p:nvSpPr>
          <p:cNvPr id="9" name="TextBox 8"/>
          <p:cNvSpPr txBox="1"/>
          <p:nvPr/>
        </p:nvSpPr>
        <p:spPr>
          <a:xfrm>
            <a:off x="5430982" y="5525183"/>
            <a:ext cx="532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Main square</a:t>
            </a:r>
          </a:p>
          <a:p>
            <a:r>
              <a:rPr lang="hr-HR" dirty="0" smtClean="0"/>
              <a:t>Ban Josip Jelčić </a:t>
            </a:r>
            <a:r>
              <a:rPr lang="hr-HR" dirty="0" err="1" smtClean="0"/>
              <a:t>Square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5395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1" y="5401733"/>
            <a:ext cx="10131425" cy="1456267"/>
          </a:xfrm>
        </p:spPr>
        <p:txBody>
          <a:bodyPr/>
          <a:lstStyle/>
          <a:p>
            <a:r>
              <a:rPr lang="hr-HR" b="1" cap="none" dirty="0" smtClean="0"/>
              <a:t>Zagreb Cathedral</a:t>
            </a:r>
            <a:endParaRPr lang="hr-HR" b="1" cap="none" dirty="0"/>
          </a:p>
        </p:txBody>
      </p:sp>
    </p:spTree>
    <p:extLst>
      <p:ext uri="{BB962C8B-B14F-4D97-AF65-F5344CB8AC3E}">
        <p14:creationId xmlns:p14="http://schemas.microsoft.com/office/powerpoint/2010/main" val="34328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566669"/>
            <a:ext cx="11291551" cy="5224531"/>
          </a:xfrm>
        </p:spPr>
        <p:txBody>
          <a:bodyPr/>
          <a:lstStyle/>
          <a:p>
            <a:endParaRPr lang="hr-HR" dirty="0"/>
          </a:p>
          <a:p>
            <a:r>
              <a:rPr lang="hr-HR" sz="2800" dirty="0" smtClean="0"/>
              <a:t>Currency: kuna</a:t>
            </a:r>
          </a:p>
          <a:p>
            <a:r>
              <a:rPr lang="en-US" sz="2800" dirty="0" smtClean="0"/>
              <a:t>area</a:t>
            </a:r>
            <a:r>
              <a:rPr lang="hr-HR" sz="2800" dirty="0" smtClean="0"/>
              <a:t>: </a:t>
            </a:r>
            <a:r>
              <a:rPr lang="en-US" sz="2800" dirty="0" smtClean="0"/>
              <a:t>56,594 </a:t>
            </a:r>
            <a:r>
              <a:rPr lang="hr-HR" sz="2800" dirty="0" smtClean="0"/>
              <a:t>km</a:t>
            </a:r>
            <a:r>
              <a:rPr lang="hr-HR" sz="2800" baseline="30000" dirty="0" smtClean="0"/>
              <a:t>2</a:t>
            </a:r>
          </a:p>
          <a:p>
            <a:r>
              <a:rPr lang="hr-HR" sz="2800" dirty="0" smtClean="0"/>
              <a:t>Population: 4.28 million</a:t>
            </a:r>
          </a:p>
          <a:p>
            <a:r>
              <a:rPr lang="en-US" sz="2800" dirty="0" smtClean="0"/>
              <a:t> </a:t>
            </a:r>
            <a:r>
              <a:rPr lang="hr-HR" sz="2800" dirty="0" smtClean="0"/>
              <a:t>in</a:t>
            </a:r>
            <a:r>
              <a:rPr lang="en-US" sz="2800" dirty="0" smtClean="0"/>
              <a:t> the European Union </a:t>
            </a:r>
            <a:r>
              <a:rPr lang="hr-HR" sz="2800" dirty="0" smtClean="0"/>
              <a:t>since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/>
              <a:t>1 July 2013</a:t>
            </a:r>
            <a:endParaRPr lang="hr-HR" sz="2800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053" y="566669"/>
            <a:ext cx="1962150" cy="198120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96" y="3178934"/>
            <a:ext cx="3145465" cy="23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9" y="5555673"/>
            <a:ext cx="10131425" cy="1456267"/>
          </a:xfrm>
        </p:spPr>
        <p:txBody>
          <a:bodyPr/>
          <a:lstStyle/>
          <a:p>
            <a:r>
              <a:rPr lang="hr-HR" b="1" cap="none" dirty="0" smtClean="0"/>
              <a:t>St. Mark's Church</a:t>
            </a:r>
            <a:endParaRPr lang="hr-HR" b="1" cap="none" dirty="0"/>
          </a:p>
        </p:txBody>
      </p:sp>
    </p:spTree>
    <p:extLst>
      <p:ext uri="{BB962C8B-B14F-4D97-AF65-F5344CB8AC3E}">
        <p14:creationId xmlns:p14="http://schemas.microsoft.com/office/powerpoint/2010/main" val="11121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3" y="0"/>
            <a:ext cx="10131425" cy="1456267"/>
          </a:xfrm>
        </p:spPr>
        <p:txBody>
          <a:bodyPr/>
          <a:lstStyle/>
          <a:p>
            <a:r>
              <a:rPr lang="hr-HR" b="1" cap="none" dirty="0" smtClean="0">
                <a:solidFill>
                  <a:schemeClr val="bg1"/>
                </a:solidFill>
              </a:rPr>
              <a:t>Croatian National Theater</a:t>
            </a:r>
            <a:endParaRPr lang="hr-HR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765" y="-124691"/>
            <a:ext cx="10131425" cy="1456267"/>
          </a:xfrm>
        </p:spPr>
        <p:txBody>
          <a:bodyPr>
            <a:normAutofit/>
          </a:bodyPr>
          <a:lstStyle/>
          <a:p>
            <a:r>
              <a:rPr lang="hr-HR" sz="4000" b="1" cap="none" dirty="0" smtClean="0"/>
              <a:t>Park Zrinjevac</a:t>
            </a:r>
            <a:endParaRPr lang="hr-HR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34871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0821" y="471055"/>
            <a:ext cx="3041070" cy="1456267"/>
          </a:xfr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hr-HR" sz="4000" b="1" cap="none" dirty="0" smtClean="0"/>
              <a:t>Dolac Market</a:t>
            </a:r>
            <a:endParaRPr lang="hr-HR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9569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638" y="0"/>
            <a:ext cx="10131425" cy="1456267"/>
          </a:xfrm>
        </p:spPr>
        <p:txBody>
          <a:bodyPr>
            <a:normAutofit/>
          </a:bodyPr>
          <a:lstStyle/>
          <a:p>
            <a:r>
              <a:rPr lang="hr-HR" sz="4000" b="1" cap="none" dirty="0" smtClean="0"/>
              <a:t>Advent in Zagreb</a:t>
            </a:r>
            <a:endParaRPr lang="hr-HR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28808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091"/>
            <a:ext cx="10131425" cy="1456267"/>
          </a:xfrm>
        </p:spPr>
        <p:txBody>
          <a:bodyPr/>
          <a:lstStyle/>
          <a:p>
            <a:r>
              <a:rPr lang="hr-HR" sz="8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Zaprešić</a:t>
            </a:r>
            <a:endParaRPr lang="hr-HR" sz="8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1957"/>
            <a:ext cx="10131425" cy="3649133"/>
          </a:xfrm>
        </p:spPr>
        <p:txBody>
          <a:bodyPr/>
          <a:lstStyle/>
          <a:p>
            <a:r>
              <a:rPr lang="en-US" sz="2400" dirty="0"/>
              <a:t>bordered on the south by the Sava River</a:t>
            </a:r>
            <a:r>
              <a:rPr lang="en-US" sz="2400" dirty="0" smtClean="0"/>
              <a:t>,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  <a:r>
              <a:rPr lang="en-US" sz="2400" dirty="0" smtClean="0"/>
              <a:t> </a:t>
            </a:r>
            <a:r>
              <a:rPr lang="en-US" sz="2400" dirty="0"/>
              <a:t>on the east by </a:t>
            </a:r>
            <a:r>
              <a:rPr lang="en-US" sz="2400" dirty="0" smtClean="0"/>
              <a:t>Zagreb</a:t>
            </a:r>
            <a:endParaRPr lang="hr-HR" sz="2400" dirty="0" smtClean="0"/>
          </a:p>
          <a:p>
            <a:r>
              <a:rPr lang="hr-HR" sz="2400" dirty="0" smtClean="0"/>
              <a:t>30th of </a:t>
            </a:r>
            <a:r>
              <a:rPr lang="hr-HR" sz="2400" dirty="0" err="1"/>
              <a:t>November</a:t>
            </a:r>
            <a:r>
              <a:rPr lang="hr-HR" sz="2400" dirty="0"/>
              <a:t> </a:t>
            </a:r>
            <a:r>
              <a:rPr lang="hr-HR" sz="2400" dirty="0" smtClean="0"/>
              <a:t>1995</a:t>
            </a:r>
          </a:p>
          <a:p>
            <a:r>
              <a:rPr lang="hr-HR" sz="2400" dirty="0" smtClean="0"/>
              <a:t>26 000 </a:t>
            </a:r>
            <a:r>
              <a:rPr lang="hr-HR" sz="2400" dirty="0" err="1" smtClean="0"/>
              <a:t>inhabitants</a:t>
            </a:r>
            <a:r>
              <a:rPr lang="hr-HR" sz="2400" dirty="0" smtClean="0"/>
              <a:t> (</a:t>
            </a:r>
            <a:r>
              <a:rPr lang="en-US" sz="2400" dirty="0"/>
              <a:t>wider area - 50 000 </a:t>
            </a:r>
            <a:r>
              <a:rPr lang="en-US" sz="2400" dirty="0" smtClean="0"/>
              <a:t>inhabitants</a:t>
            </a:r>
            <a:r>
              <a:rPr lang="hr-HR" dirty="0" smtClean="0"/>
              <a:t>)</a:t>
            </a:r>
            <a:endParaRPr lang="hr-HR" sz="2400" dirty="0" smtClean="0"/>
          </a:p>
          <a:p>
            <a:r>
              <a:rPr lang="hr-HR" sz="2400" dirty="0" err="1" smtClean="0"/>
              <a:t>two</a:t>
            </a:r>
            <a:r>
              <a:rPr lang="hr-HR" sz="2400" dirty="0" smtClean="0"/>
              <a:t> </a:t>
            </a:r>
            <a:r>
              <a:rPr lang="hr-HR" sz="2400" dirty="0" err="1" smtClean="0"/>
              <a:t>primary</a:t>
            </a:r>
            <a:r>
              <a:rPr lang="hr-HR" sz="2400" dirty="0" smtClean="0"/>
              <a:t> </a:t>
            </a:r>
            <a:r>
              <a:rPr lang="hr-HR" sz="2400" dirty="0" err="1" smtClean="0"/>
              <a:t>schools</a:t>
            </a:r>
            <a:r>
              <a:rPr lang="hr-HR" sz="2400" dirty="0" smtClean="0"/>
              <a:t>, a </a:t>
            </a:r>
            <a:r>
              <a:rPr lang="hr-HR" sz="2400" dirty="0" err="1" smtClean="0"/>
              <a:t>high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, a </a:t>
            </a:r>
            <a:r>
              <a:rPr lang="hr-HR" sz="2400" dirty="0" err="1" smtClean="0"/>
              <a:t>collelge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93" y="2243521"/>
            <a:ext cx="4553207" cy="24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838" y="900545"/>
            <a:ext cx="10131425" cy="1456267"/>
          </a:xfrm>
        </p:spPr>
        <p:txBody>
          <a:bodyPr/>
          <a:lstStyle/>
          <a:p>
            <a:r>
              <a:rPr lang="hr-HR" cap="none" dirty="0" smtClean="0"/>
              <a:t>Dr. Franjo Tuđman Square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455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110837"/>
            <a:ext cx="10131425" cy="1456267"/>
          </a:xfrm>
        </p:spPr>
        <p:txBody>
          <a:bodyPr>
            <a:normAutofit/>
          </a:bodyPr>
          <a:lstStyle/>
          <a:p>
            <a:r>
              <a:rPr lang="hr-HR" sz="6000" dirty="0" smtClean="0"/>
              <a:t>Sports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9" y="1449340"/>
            <a:ext cx="10131425" cy="364913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Bowling</a:t>
            </a:r>
          </a:p>
          <a:p>
            <a:r>
              <a:rPr lang="hr-HR" sz="2400" dirty="0" smtClean="0"/>
              <a:t>Taekwondo</a:t>
            </a:r>
          </a:p>
          <a:p>
            <a:r>
              <a:rPr lang="hr-HR" sz="2400" dirty="0" smtClean="0"/>
              <a:t>Football</a:t>
            </a:r>
          </a:p>
          <a:p>
            <a:r>
              <a:rPr lang="hr-HR" sz="2400" dirty="0" smtClean="0"/>
              <a:t>Handball </a:t>
            </a:r>
          </a:p>
          <a:p>
            <a:r>
              <a:rPr lang="hr-HR" sz="2400" dirty="0" smtClean="0"/>
              <a:t>Volleyball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707" y="1716704"/>
            <a:ext cx="3428188" cy="2083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96" y="1136041"/>
            <a:ext cx="4220045" cy="28133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21" y="4229130"/>
            <a:ext cx="4121174" cy="1892503"/>
          </a:xfrm>
          <a:prstGeom prst="rect">
            <a:avLst/>
          </a:prstGeom>
        </p:spPr>
      </p:pic>
      <p:pic>
        <p:nvPicPr>
          <p:cNvPr id="4098" name="Picture 2" descr="Slikovni rezultat za nogomet modriÄ zapreÅ¡iÄ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8" y="4140473"/>
            <a:ext cx="3670191" cy="20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473" y="5555672"/>
            <a:ext cx="4537363" cy="1456267"/>
          </a:xfrm>
        </p:spPr>
        <p:txBody>
          <a:bodyPr/>
          <a:lstStyle/>
          <a:p>
            <a:r>
              <a:rPr lang="hr-HR" b="1" cap="none" dirty="0" smtClean="0"/>
              <a:t>Castle Lužnica</a:t>
            </a:r>
            <a:endParaRPr lang="hr-HR" b="1" cap="none" dirty="0"/>
          </a:p>
        </p:txBody>
      </p:sp>
    </p:spTree>
    <p:extLst>
      <p:ext uri="{BB962C8B-B14F-4D97-AF65-F5344CB8AC3E}">
        <p14:creationId xmlns:p14="http://schemas.microsoft.com/office/powerpoint/2010/main" val="13748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7965989" y="5745891"/>
            <a:ext cx="422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The</a:t>
            </a:r>
            <a:r>
              <a:rPr lang="hr-HR" sz="3600" dirty="0"/>
              <a:t> Jelačić Novi Dvori</a:t>
            </a:r>
          </a:p>
        </p:txBody>
      </p:sp>
    </p:spTree>
    <p:extLst>
      <p:ext uri="{BB962C8B-B14F-4D97-AF65-F5344CB8AC3E}">
        <p14:creationId xmlns:p14="http://schemas.microsoft.com/office/powerpoint/2010/main" val="24906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17" y="609599"/>
            <a:ext cx="10131425" cy="1456267"/>
          </a:xfrm>
        </p:spPr>
        <p:txBody>
          <a:bodyPr/>
          <a:lstStyle/>
          <a:p>
            <a:r>
              <a:rPr lang="hr-HR" sz="8800" b="1" cap="none" spc="50" dirty="0" smtClean="0">
                <a:ln w="0"/>
                <a:solidFill>
                  <a:srgbClr val="104C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History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7" y="2773132"/>
            <a:ext cx="10131425" cy="3962519"/>
          </a:xfrm>
        </p:spPr>
        <p:txBody>
          <a:bodyPr>
            <a:noAutofit/>
          </a:bodyPr>
          <a:lstStyle/>
          <a:p>
            <a:r>
              <a:rPr lang="hr-HR" sz="2400" dirty="0" smtClean="0"/>
              <a:t>On this </a:t>
            </a:r>
            <a:r>
              <a:rPr lang="en-US" sz="2400" dirty="0" smtClean="0"/>
              <a:t>area </a:t>
            </a:r>
            <a:r>
              <a:rPr lang="hr-HR" sz="2400" dirty="0" smtClean="0"/>
              <a:t>since 7</a:t>
            </a:r>
            <a:r>
              <a:rPr lang="en-US" sz="24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century </a:t>
            </a:r>
            <a:endParaRPr lang="hr-HR" sz="2400" dirty="0" smtClean="0"/>
          </a:p>
          <a:p>
            <a:r>
              <a:rPr lang="hr-HR" sz="2400" dirty="0" smtClean="0"/>
              <a:t>First king: Tomislav (925)</a:t>
            </a:r>
          </a:p>
          <a:p>
            <a:r>
              <a:rPr lang="en-US" sz="2400" dirty="0" smtClean="0"/>
              <a:t>In 1527</a:t>
            </a:r>
            <a:r>
              <a:rPr lang="hr-HR" sz="2400" dirty="0" smtClean="0"/>
              <a:t> </a:t>
            </a:r>
            <a:r>
              <a:rPr lang="en-US" sz="2400" dirty="0" smtClean="0"/>
              <a:t>faced </a:t>
            </a:r>
            <a:r>
              <a:rPr lang="en-US" sz="2400" dirty="0"/>
              <a:t>with Ottoman </a:t>
            </a:r>
            <a:r>
              <a:rPr lang="en-US" sz="2400" dirty="0" smtClean="0"/>
              <a:t>conquest</a:t>
            </a:r>
            <a:endParaRPr lang="hr-HR" sz="2400" dirty="0" smtClean="0"/>
          </a:p>
          <a:p>
            <a:r>
              <a:rPr lang="hr-HR" sz="2400" dirty="0" smtClean="0"/>
              <a:t> was part of the</a:t>
            </a:r>
            <a:r>
              <a:rPr lang="hr-HR" sz="2400" dirty="0"/>
              <a:t>: Habsburg monarchy,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Austria-Hungary</a:t>
            </a:r>
            <a:r>
              <a:rPr lang="hr-HR" sz="2400" dirty="0"/>
              <a:t>, </a:t>
            </a:r>
            <a:r>
              <a:rPr lang="hr-HR" sz="2400" dirty="0" smtClean="0"/>
              <a:t>Yugoslavia</a:t>
            </a:r>
          </a:p>
          <a:p>
            <a:r>
              <a:rPr lang="en-US" sz="2400" dirty="0" smtClean="0"/>
              <a:t>declared </a:t>
            </a:r>
            <a:r>
              <a:rPr lang="en-US" sz="2400" dirty="0"/>
              <a:t>independence on 8th of </a:t>
            </a:r>
            <a:r>
              <a:rPr lang="en-US" sz="2400" dirty="0" smtClean="0"/>
              <a:t>August</a:t>
            </a:r>
            <a:r>
              <a:rPr lang="hr-HR" sz="2400" dirty="0" smtClean="0"/>
              <a:t> 1991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Croatian War of Independence (1991-1995)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76" y="901521"/>
            <a:ext cx="3812623" cy="57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800" dirty="0" smtClean="0"/>
              <a:t>Ban </a:t>
            </a:r>
            <a:r>
              <a:rPr lang="hr-HR" sz="8800" dirty="0" err="1" smtClean="0"/>
              <a:t>josip</a:t>
            </a:r>
            <a:r>
              <a:rPr lang="hr-HR" sz="8800" dirty="0" smtClean="0"/>
              <a:t> </a:t>
            </a:r>
            <a:r>
              <a:rPr lang="hr-HR" sz="8800" dirty="0" err="1" smtClean="0"/>
              <a:t>jelačić</a:t>
            </a:r>
            <a:endParaRPr lang="hr-HR" sz="8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065867"/>
            <a:ext cx="3150971" cy="4364095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86" y="2141538"/>
            <a:ext cx="4866216" cy="3649662"/>
          </a:xfrm>
        </p:spPr>
      </p:pic>
    </p:spTree>
    <p:extLst>
      <p:ext uri="{BB962C8B-B14F-4D97-AF65-F5344CB8AC3E}">
        <p14:creationId xmlns:p14="http://schemas.microsoft.com/office/powerpoint/2010/main" val="18612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dirty="0" err="1" smtClean="0"/>
              <a:t>sš</a:t>
            </a:r>
            <a:r>
              <a:rPr lang="hr-HR" sz="8000" dirty="0" smtClean="0"/>
              <a:t> ban </a:t>
            </a:r>
            <a:r>
              <a:rPr lang="hr-HR" sz="8000" dirty="0" err="1" smtClean="0"/>
              <a:t>josip</a:t>
            </a:r>
            <a:r>
              <a:rPr lang="hr-HR" sz="8000" dirty="0" smtClean="0"/>
              <a:t> </a:t>
            </a:r>
            <a:r>
              <a:rPr lang="hr-HR" sz="8000" dirty="0" err="1" smtClean="0"/>
              <a:t>jelačić</a:t>
            </a:r>
            <a:endParaRPr lang="hr-HR" sz="80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2313002"/>
            <a:ext cx="11619490" cy="3575073"/>
          </a:xfrm>
        </p:spPr>
      </p:pic>
    </p:spTree>
    <p:extLst>
      <p:ext uri="{BB962C8B-B14F-4D97-AF65-F5344CB8AC3E}">
        <p14:creationId xmlns:p14="http://schemas.microsoft.com/office/powerpoint/2010/main" val="4195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err="1"/>
              <a:t>sš</a:t>
            </a:r>
            <a:r>
              <a:rPr lang="hr-HR" sz="6000" dirty="0"/>
              <a:t> ban </a:t>
            </a:r>
            <a:r>
              <a:rPr lang="hr-HR" sz="6000" dirty="0" err="1"/>
              <a:t>josip</a:t>
            </a:r>
            <a:r>
              <a:rPr lang="hr-HR" sz="6000" dirty="0"/>
              <a:t> </a:t>
            </a:r>
            <a:r>
              <a:rPr lang="hr-HR" sz="6000" dirty="0" err="1"/>
              <a:t>jelačić</a:t>
            </a:r>
            <a:endParaRPr lang="hr-HR" sz="6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50" y="3945454"/>
            <a:ext cx="2968839" cy="26478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2" y="2201733"/>
            <a:ext cx="3316787" cy="18640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2" y="4307145"/>
            <a:ext cx="3048256" cy="228619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67" y="4307145"/>
            <a:ext cx="3984298" cy="224116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81" y="1430174"/>
            <a:ext cx="3515527" cy="263563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627457" y="1763035"/>
            <a:ext cx="3164353" cy="27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1" y="2846114"/>
            <a:ext cx="2222500" cy="32131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err="1"/>
              <a:t>sš</a:t>
            </a:r>
            <a:r>
              <a:rPr lang="hr-HR" sz="6000" dirty="0"/>
              <a:t> ban </a:t>
            </a:r>
            <a:r>
              <a:rPr lang="hr-HR" sz="6000" dirty="0" err="1"/>
              <a:t>josip</a:t>
            </a:r>
            <a:r>
              <a:rPr lang="hr-HR" sz="6000" dirty="0"/>
              <a:t> </a:t>
            </a:r>
            <a:r>
              <a:rPr lang="hr-HR" sz="6000" dirty="0" err="1"/>
              <a:t>jelačić</a:t>
            </a:r>
            <a:endParaRPr lang="hr-HR" sz="6000" dirty="0"/>
          </a:p>
        </p:txBody>
      </p:sp>
      <p:pic>
        <p:nvPicPr>
          <p:cNvPr id="2050" name="Picture 2" descr="https://userscontent2.emaze.com/images/d2a7ef80-458a-4f19-8851-d6b9cffa337e/0289b07d9897bd5fa6bad8aa933b94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45" y="1930137"/>
            <a:ext cx="3376692" cy="22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serscontent2.emaze.com/images/d2a7ef80-458a-4f19-8851-d6b9cffa337e/3a3230bacb3bfa6562048f4c7779d1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86" y="2065867"/>
            <a:ext cx="2968679" cy="19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serscontent2.emaze.com/images/d2a7ef80-458a-4f19-8851-d6b9cffa337e/61765282cff3138608f52b2c78814b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29" y="3679869"/>
            <a:ext cx="2135680" cy="28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70" y="4452664"/>
            <a:ext cx="3106847" cy="23301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65" y="4130318"/>
            <a:ext cx="3287657" cy="24657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61" y="1634763"/>
            <a:ext cx="2002440" cy="20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ERASMUS</a:t>
            </a:r>
            <a:r>
              <a:rPr lang="hr-HR" sz="6000" dirty="0"/>
              <a:t>+ PROJECTS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378667" cy="3649134"/>
          </a:xfrm>
        </p:spPr>
        <p:txBody>
          <a:bodyPr>
            <a:normAutofit/>
          </a:bodyPr>
          <a:lstStyle/>
          <a:p>
            <a:r>
              <a:rPr lang="hr-HR" sz="2400" dirty="0"/>
              <a:t>KA 101  </a:t>
            </a:r>
            <a:r>
              <a:rPr lang="hr-HR" sz="2400" dirty="0" err="1"/>
              <a:t>The</a:t>
            </a:r>
            <a:r>
              <a:rPr lang="hr-HR" sz="2400" dirty="0"/>
              <a:t> 21st </a:t>
            </a:r>
            <a:r>
              <a:rPr lang="hr-HR" sz="2400" dirty="0" err="1"/>
              <a:t>Century</a:t>
            </a:r>
            <a:r>
              <a:rPr lang="hr-HR" sz="2400" dirty="0"/>
              <a:t> </a:t>
            </a:r>
            <a:r>
              <a:rPr lang="hr-HR" sz="2400" dirty="0" err="1"/>
              <a:t>Classroom</a:t>
            </a:r>
            <a:r>
              <a:rPr lang="hr-HR" sz="2400" dirty="0"/>
              <a:t>  </a:t>
            </a:r>
          </a:p>
          <a:p>
            <a:r>
              <a:rPr lang="hr-HR" sz="2400" dirty="0"/>
              <a:t>KA 101  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Growth</a:t>
            </a:r>
            <a:r>
              <a:rPr lang="hr-HR" sz="2400" dirty="0"/>
              <a:t> </a:t>
            </a:r>
            <a:r>
              <a:rPr lang="hr-HR" sz="2400" dirty="0" err="1"/>
              <a:t>Mindset</a:t>
            </a:r>
            <a:r>
              <a:rPr lang="hr-HR" sz="2400" dirty="0"/>
              <a:t> </a:t>
            </a:r>
            <a:endParaRPr lang="hr-HR" sz="2400" dirty="0" smtClean="0"/>
          </a:p>
          <a:p>
            <a:r>
              <a:rPr lang="hr-HR" sz="2400" dirty="0" smtClean="0"/>
              <a:t>Ka </a:t>
            </a:r>
            <a:r>
              <a:rPr lang="hr-HR" sz="2400" dirty="0"/>
              <a:t>229 </a:t>
            </a:r>
            <a:r>
              <a:rPr lang="hr-HR" sz="2400" dirty="0" err="1"/>
              <a:t>Raising</a:t>
            </a:r>
            <a:r>
              <a:rPr lang="hr-HR" sz="2400" dirty="0"/>
              <a:t> </a:t>
            </a:r>
            <a:r>
              <a:rPr lang="hr-HR" sz="2400" dirty="0" err="1"/>
              <a:t>Responsible</a:t>
            </a:r>
            <a:r>
              <a:rPr lang="hr-HR" sz="2400" dirty="0"/>
              <a:t> </a:t>
            </a:r>
            <a:r>
              <a:rPr lang="hr-HR" sz="2400" dirty="0" err="1" smtClean="0"/>
              <a:t>Citizens</a:t>
            </a:r>
            <a:endParaRPr lang="hr-HR" sz="2400" dirty="0" smtClean="0"/>
          </a:p>
          <a:p>
            <a:r>
              <a:rPr lang="hr-HR" sz="2400" dirty="0" smtClean="0"/>
              <a:t>KA </a:t>
            </a:r>
            <a:r>
              <a:rPr lang="hr-HR" sz="2400" dirty="0"/>
              <a:t>229 New </a:t>
            </a:r>
            <a:r>
              <a:rPr lang="hr-HR" sz="2400" dirty="0" err="1"/>
              <a:t>Teaching</a:t>
            </a:r>
            <a:r>
              <a:rPr lang="hr-HR" sz="2400" dirty="0"/>
              <a:t> </a:t>
            </a:r>
            <a:r>
              <a:rPr lang="hr-HR" sz="2400" dirty="0" err="1"/>
              <a:t>Methodologies</a:t>
            </a:r>
            <a:endParaRPr lang="hr-HR" sz="2400" dirty="0"/>
          </a:p>
        </p:txBody>
      </p:sp>
      <p:pic>
        <p:nvPicPr>
          <p:cNvPr id="3074" name="Picture 2" descr="https://userscontent2.emaze.com/images/d2a7ef80-458a-4f19-8851-d6b9cffa337e/edeb99f4a0757206826bae33d41e708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30" y="1902372"/>
            <a:ext cx="5840751" cy="40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999030" y="2680139"/>
            <a:ext cx="10131425" cy="1456267"/>
          </a:xfrm>
        </p:spPr>
        <p:txBody>
          <a:bodyPr/>
          <a:lstStyle/>
          <a:p>
            <a:pPr algn="ctr"/>
            <a:r>
              <a:rPr lang="hr-HR" cap="none" dirty="0" err="1" smtClean="0"/>
              <a:t>Thank</a:t>
            </a:r>
            <a:r>
              <a:rPr lang="hr-HR" cap="none" dirty="0" smtClean="0"/>
              <a:t> </a:t>
            </a:r>
            <a:r>
              <a:rPr lang="hr-HR" cap="none" dirty="0" err="1" smtClean="0"/>
              <a:t>you</a:t>
            </a:r>
            <a:r>
              <a:rPr lang="hr-HR" cap="none" dirty="0" smtClean="0"/>
              <a:t> for </a:t>
            </a:r>
            <a:r>
              <a:rPr lang="hr-HR" cap="none" dirty="0" err="1" smtClean="0"/>
              <a:t>your</a:t>
            </a:r>
            <a:r>
              <a:rPr lang="hr-HR" cap="none" dirty="0" smtClean="0"/>
              <a:t> </a:t>
            </a:r>
            <a:r>
              <a:rPr lang="hr-HR" cap="none" dirty="0" err="1" smtClean="0"/>
              <a:t>attention</a:t>
            </a:r>
            <a:r>
              <a:rPr lang="hr-HR" cap="none" dirty="0" smtClean="0"/>
              <a:t>!</a:t>
            </a:r>
            <a:endParaRPr lang="hr-HR" cap="none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712"/>
            <a:ext cx="2122548" cy="6062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48" y="6251712"/>
            <a:ext cx="860180" cy="60628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28" y="6257841"/>
            <a:ext cx="131463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3728" y="197833"/>
            <a:ext cx="4749083" cy="2713149"/>
          </a:xfrm>
        </p:spPr>
        <p:txBody>
          <a:bodyPr>
            <a:normAutofit/>
          </a:bodyPr>
          <a:lstStyle/>
          <a:p>
            <a:r>
              <a:rPr lang="hr-HR" sz="5400" b="1" cap="none" spc="50" dirty="0">
                <a:ln w="0"/>
                <a:solidFill>
                  <a:srgbClr val="104C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Geographical</a:t>
            </a:r>
            <a:r>
              <a:rPr lang="hr-HR" sz="5400" dirty="0" smtClean="0"/>
              <a:t> </a:t>
            </a:r>
            <a:r>
              <a:rPr lang="hr-HR" sz="5400" b="1" cap="none" spc="50" dirty="0">
                <a:ln w="0"/>
                <a:solidFill>
                  <a:srgbClr val="104C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regions</a:t>
            </a:r>
            <a:r>
              <a:rPr lang="hr-HR" sz="5400" dirty="0"/>
              <a:t> </a:t>
            </a:r>
          </a:p>
        </p:txBody>
      </p:sp>
      <p:pic>
        <p:nvPicPr>
          <p:cNvPr id="4" name="Content Placeholder 3">
            <a:hlinkClick r:id="rId2" action="ppaction://hlinkpres?slideindex=1&amp;slidetitle=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4803" y="197833"/>
            <a:ext cx="6780548" cy="6394182"/>
          </a:xfrm>
          <a:prstGeom prst="rect">
            <a:avLst/>
          </a:prstGeom>
        </p:spPr>
      </p:pic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691942" y="1912512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340" y="1554407"/>
            <a:ext cx="188992" cy="158510"/>
          </a:xfrm>
          <a:prstGeom prst="rect">
            <a:avLst/>
          </a:prstGeom>
        </p:spPr>
      </p:pic>
      <p:sp>
        <p:nvSpPr>
          <p:cNvPr id="12" name="Action Button: Custom 11">
            <a:hlinkClick r:id="rId7" action="ppaction://hlinksldjump" highlightClick="1"/>
          </p:cNvPr>
          <p:cNvSpPr/>
          <p:nvPr/>
        </p:nvSpPr>
        <p:spPr>
          <a:xfrm>
            <a:off x="4015077" y="480810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3" name="Action Button: Custom 12">
            <a:hlinkClick r:id="rId7" action="ppaction://hlinksldjump" highlightClick="1"/>
          </p:cNvPr>
          <p:cNvSpPr/>
          <p:nvPr/>
        </p:nvSpPr>
        <p:spPr>
          <a:xfrm>
            <a:off x="3652322" y="1090768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3211" y="1633662"/>
            <a:ext cx="182896" cy="158510"/>
          </a:xfrm>
          <a:prstGeom prst="rect">
            <a:avLst/>
          </a:prstGeom>
        </p:spPr>
      </p:pic>
      <p:sp>
        <p:nvSpPr>
          <p:cNvPr id="15" name="Action Button: Custom 14">
            <a:hlinkClick r:id="rId10" action="ppaction://hlinksldjump" highlightClick="1"/>
          </p:cNvPr>
          <p:cNvSpPr/>
          <p:nvPr/>
        </p:nvSpPr>
        <p:spPr>
          <a:xfrm>
            <a:off x="1281312" y="2470714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8789" y="4495965"/>
            <a:ext cx="182896" cy="158510"/>
          </a:xfrm>
          <a:prstGeom prst="rect">
            <a:avLst/>
          </a:prstGeom>
        </p:spPr>
      </p:pic>
      <p:sp>
        <p:nvSpPr>
          <p:cNvPr id="17" name="Action Button: Custom 16">
            <a:hlinkClick r:id="rId12" action="ppaction://hlinksldjump" highlightClick="1"/>
          </p:cNvPr>
          <p:cNvSpPr/>
          <p:nvPr/>
        </p:nvSpPr>
        <p:spPr>
          <a:xfrm>
            <a:off x="6039206" y="5814362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8" name="Action Button: Custom 17">
            <a:hlinkClick r:id="rId13" action="ppaction://hlinksldjump" highlightClick="1"/>
          </p:cNvPr>
          <p:cNvSpPr/>
          <p:nvPr/>
        </p:nvSpPr>
        <p:spPr>
          <a:xfrm>
            <a:off x="1873429" y="1792172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19" name="Action Button: Custom 18">
            <a:hlinkClick r:id="rId14" action="ppaction://hlinksldjump" highlightClick="1"/>
          </p:cNvPr>
          <p:cNvSpPr/>
          <p:nvPr/>
        </p:nvSpPr>
        <p:spPr>
          <a:xfrm>
            <a:off x="2799724" y="3628978"/>
            <a:ext cx="167425" cy="141668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20" name="Rounded Rectangular Callout 19">
            <a:hlinkClick r:id="rId15" action="ppaction://hlinksldjump"/>
          </p:cNvPr>
          <p:cNvSpPr/>
          <p:nvPr/>
        </p:nvSpPr>
        <p:spPr>
          <a:xfrm>
            <a:off x="4015077" y="6123708"/>
            <a:ext cx="182896" cy="152400"/>
          </a:xfrm>
          <a:prstGeom prst="wedgeRoundRect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Action Button: Forward or Next 1">
            <a:hlinkClick r:id="rId16" action="ppaction://hlinksldjump" highlightClick="1"/>
          </p:cNvPr>
          <p:cNvSpPr/>
          <p:nvPr/>
        </p:nvSpPr>
        <p:spPr>
          <a:xfrm>
            <a:off x="11307651" y="5956030"/>
            <a:ext cx="412124" cy="32007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2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plu..zgb...15.11.2007. vukovar. . . vodotoranj. . . dunav snimio:boris scitar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51" y="1764407"/>
            <a:ext cx="7822067" cy="440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1863" y="20510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r-HR" sz="5400" b="1" cap="none" dirty="0" smtClean="0"/>
              <a:t>Vukovar</a:t>
            </a:r>
            <a:endParaRPr lang="hr-HR" sz="5400" b="1" cap="none" dirty="0"/>
          </a:p>
        </p:txBody>
      </p:sp>
      <p:sp>
        <p:nvSpPr>
          <p:cNvPr id="8" name="Action Button: Return 7">
            <a:hlinkClick r:id="" action="ppaction://hlinkshowjump?jump=lastslideviewed" highlightClick="1"/>
          </p:cNvPr>
          <p:cNvSpPr/>
          <p:nvPr/>
        </p:nvSpPr>
        <p:spPr>
          <a:xfrm>
            <a:off x="11152909" y="6170211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6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37" y="23086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hr-HR" sz="4800" b="1" cap="none" dirty="0" smtClean="0"/>
              <a:t>Osijek</a:t>
            </a:r>
            <a:endParaRPr lang="hr-HR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9" t="1554" r="1251" b="1928"/>
          <a:stretch/>
        </p:blipFill>
        <p:spPr>
          <a:xfrm>
            <a:off x="2537137" y="1687132"/>
            <a:ext cx="7031865" cy="4636395"/>
          </a:xfrm>
          <a:prstGeom prst="rect">
            <a:avLst/>
          </a:prstGeom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1035338" y="5977164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0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3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/>
              <a:t>Varaždin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2" y="1456267"/>
            <a:ext cx="7284657" cy="4845880"/>
          </a:xfrm>
          <a:prstGeom prst="rect">
            <a:avLst/>
          </a:prstGeom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1064518" y="5955784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7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37" y="0"/>
            <a:ext cx="10131425" cy="1456267"/>
          </a:xfrm>
        </p:spPr>
        <p:txBody>
          <a:bodyPr/>
          <a:lstStyle/>
          <a:p>
            <a:pPr algn="ctr"/>
            <a:r>
              <a:rPr lang="hr-HR" sz="4800" b="1" cap="none" dirty="0"/>
              <a:t>Karlovac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35" y="1609859"/>
            <a:ext cx="7210792" cy="4494727"/>
          </a:xfrm>
          <a:prstGeom prst="rect">
            <a:avLst/>
          </a:prstGeom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0855862" y="5758223"/>
            <a:ext cx="692727" cy="346363"/>
          </a:xfrm>
          <a:prstGeom prst="actionButtonRetur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81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799</TotalTime>
  <Words>340</Words>
  <Application>Microsoft Office PowerPoint</Application>
  <PresentationFormat>Široki zaslon</PresentationFormat>
  <Paragraphs>98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Celestial</vt:lpstr>
      <vt:lpstr>My country  My region  My town</vt:lpstr>
      <vt:lpstr>Croatia</vt:lpstr>
      <vt:lpstr>PowerPoint prezentacija</vt:lpstr>
      <vt:lpstr>History</vt:lpstr>
      <vt:lpstr>Geographical regions </vt:lpstr>
      <vt:lpstr>Vukovar</vt:lpstr>
      <vt:lpstr>Osijek</vt:lpstr>
      <vt:lpstr>Varaždin</vt:lpstr>
      <vt:lpstr>Karlovac</vt:lpstr>
      <vt:lpstr>Pula</vt:lpstr>
      <vt:lpstr>Rijeka</vt:lpstr>
      <vt:lpstr>Zadar</vt:lpstr>
      <vt:lpstr>Split</vt:lpstr>
      <vt:lpstr>Dubrovnik</vt:lpstr>
      <vt:lpstr>Adriatic sea</vt:lpstr>
      <vt:lpstr>Protected areas National Parks</vt:lpstr>
      <vt:lpstr>Paklenica</vt:lpstr>
      <vt:lpstr>Kornati</vt:lpstr>
      <vt:lpstr>PowerPoint prezentacija</vt:lpstr>
      <vt:lpstr>PowerPoint prezentacija</vt:lpstr>
      <vt:lpstr>PowerPoint prezentacija</vt:lpstr>
      <vt:lpstr>Eufrazijeva Bazilika  Poreč</vt:lpstr>
      <vt:lpstr>Stara gradska jezgra - Trogir</vt:lpstr>
      <vt:lpstr>Sport</vt:lpstr>
      <vt:lpstr>PowerPoint prezentacija</vt:lpstr>
      <vt:lpstr>PowerPoint prezentacija</vt:lpstr>
      <vt:lpstr>Zagrebačka županija</vt:lpstr>
      <vt:lpstr>Zagreb</vt:lpstr>
      <vt:lpstr>Zagreb Cathedral</vt:lpstr>
      <vt:lpstr>St. Mark's Church</vt:lpstr>
      <vt:lpstr>Croatian National Theater</vt:lpstr>
      <vt:lpstr>Park Zrinjevac</vt:lpstr>
      <vt:lpstr>Dolac Market</vt:lpstr>
      <vt:lpstr>Advent in Zagreb</vt:lpstr>
      <vt:lpstr>Zaprešić</vt:lpstr>
      <vt:lpstr>Dr. Franjo Tuđman Square</vt:lpstr>
      <vt:lpstr>Sports</vt:lpstr>
      <vt:lpstr>Castle Lužnica</vt:lpstr>
      <vt:lpstr>PowerPoint prezentacija</vt:lpstr>
      <vt:lpstr>Ban josip jelačić</vt:lpstr>
      <vt:lpstr>sš ban josip jelačić</vt:lpstr>
      <vt:lpstr>sš ban josip jelačić</vt:lpstr>
      <vt:lpstr>sš ban josip jelačić</vt:lpstr>
      <vt:lpstr>ERASMUS+ PROJECTS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country  My region  my town</dc:title>
  <dc:creator>Melani Adamic - Golic</dc:creator>
  <cp:lastModifiedBy>Windows korisnik</cp:lastModifiedBy>
  <cp:revision>73</cp:revision>
  <dcterms:created xsi:type="dcterms:W3CDTF">2018-11-19T18:34:32Z</dcterms:created>
  <dcterms:modified xsi:type="dcterms:W3CDTF">2019-01-28T18:52:24Z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3948233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