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4A5BB-7222-4A29-967A-CCDAB660E1D5}" type="datetimeFigureOut">
              <a:rPr lang="hr-HR" smtClean="0"/>
              <a:t>2.5.2019.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6A1EF-2755-40A2-B2FB-3CEEC6402A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2678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4A5BB-7222-4A29-967A-CCDAB660E1D5}" type="datetimeFigureOut">
              <a:rPr lang="hr-HR" smtClean="0"/>
              <a:t>2.5.2019.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6A1EF-2755-40A2-B2FB-3CEEC6402A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5389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4A5BB-7222-4A29-967A-CCDAB660E1D5}" type="datetimeFigureOut">
              <a:rPr lang="hr-HR" smtClean="0"/>
              <a:t>2.5.2019.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6A1EF-2755-40A2-B2FB-3CEEC6402A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8540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4A5BB-7222-4A29-967A-CCDAB660E1D5}" type="datetimeFigureOut">
              <a:rPr lang="hr-HR" smtClean="0"/>
              <a:t>2.5.2019.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6A1EF-2755-40A2-B2FB-3CEEC6402A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78925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4A5BB-7222-4A29-967A-CCDAB660E1D5}" type="datetimeFigureOut">
              <a:rPr lang="hr-HR" smtClean="0"/>
              <a:t>2.5.2019.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6A1EF-2755-40A2-B2FB-3CEEC6402A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5888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4A5BB-7222-4A29-967A-CCDAB660E1D5}" type="datetimeFigureOut">
              <a:rPr lang="hr-HR" smtClean="0"/>
              <a:t>2.5.2019.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6A1EF-2755-40A2-B2FB-3CEEC6402A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6787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4A5BB-7222-4A29-967A-CCDAB660E1D5}" type="datetimeFigureOut">
              <a:rPr lang="hr-HR" smtClean="0"/>
              <a:t>2.5.2019.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6A1EF-2755-40A2-B2FB-3CEEC6402A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0049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4A5BB-7222-4A29-967A-CCDAB660E1D5}" type="datetimeFigureOut">
              <a:rPr lang="hr-HR" smtClean="0"/>
              <a:t>2.5.2019.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6A1EF-2755-40A2-B2FB-3CEEC6402A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683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4A5BB-7222-4A29-967A-CCDAB660E1D5}" type="datetimeFigureOut">
              <a:rPr lang="hr-HR" smtClean="0"/>
              <a:t>2.5.2019.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6A1EF-2755-40A2-B2FB-3CEEC6402A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6788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4A5BB-7222-4A29-967A-CCDAB660E1D5}" type="datetimeFigureOut">
              <a:rPr lang="hr-HR" smtClean="0"/>
              <a:t>2.5.2019.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6A1EF-2755-40A2-B2FB-3CEEC6402A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3026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4A5BB-7222-4A29-967A-CCDAB660E1D5}" type="datetimeFigureOut">
              <a:rPr lang="hr-HR" smtClean="0"/>
              <a:t>2.5.2019.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6A1EF-2755-40A2-B2FB-3CEEC6402A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2434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4A5BB-7222-4A29-967A-CCDAB660E1D5}" type="datetimeFigureOut">
              <a:rPr lang="hr-HR" smtClean="0"/>
              <a:t>2.5.2019.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6A1EF-2755-40A2-B2FB-3CEEC6402A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3298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63252" y="295547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sz="5400" dirty="0" err="1" smtClean="0">
                <a:latin typeface="Copperplate Gothic Bold" panose="020E0705020206020404" pitchFamily="34" charset="0"/>
                <a:ea typeface="Yu Gothic UI Semibold" panose="020B0700000000000000" pitchFamily="34" charset="-128"/>
              </a:rPr>
              <a:t>Glagolitic</a:t>
            </a:r>
            <a:r>
              <a:rPr lang="hr-HR" sz="5400" dirty="0" smtClean="0">
                <a:latin typeface="Copperplate Gothic Bold" panose="020E0705020206020404" pitchFamily="34" charset="0"/>
                <a:ea typeface="Yu Gothic UI Semibold" panose="020B0700000000000000" pitchFamily="34" charset="-128"/>
              </a:rPr>
              <a:t> </a:t>
            </a:r>
            <a:r>
              <a:rPr lang="hr-HR" sz="5400" dirty="0" err="1" smtClean="0">
                <a:latin typeface="Copperplate Gothic Bold" panose="020E0705020206020404" pitchFamily="34" charset="0"/>
                <a:ea typeface="Yu Gothic UI Semibold" panose="020B0700000000000000" pitchFamily="34" charset="-128"/>
              </a:rPr>
              <a:t>Script</a:t>
            </a:r>
            <a:endParaRPr lang="hr-HR" sz="5400" dirty="0">
              <a:latin typeface="Copperplate Gothic Bold" panose="020E0705020206020404" pitchFamily="34" charset="0"/>
              <a:ea typeface="Yu Gothic UI Semibold" panose="020B0700000000000000" pitchFamily="34" charset="-128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29"/>
          <a:stretch/>
        </p:blipFill>
        <p:spPr>
          <a:xfrm>
            <a:off x="0" y="2955479"/>
            <a:ext cx="2488438" cy="97570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29"/>
          <a:stretch/>
        </p:blipFill>
        <p:spPr>
          <a:xfrm>
            <a:off x="9688575" y="2955479"/>
            <a:ext cx="2488436" cy="97570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073" y="6421966"/>
            <a:ext cx="1497779" cy="42782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852" y="6287221"/>
            <a:ext cx="798159" cy="56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977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4800" dirty="0" smtClean="0">
                <a:latin typeface="Copperplate Gothic Bold" panose="020E0705020206020404" pitchFamily="34" charset="0"/>
              </a:rPr>
              <a:t>Croatian </a:t>
            </a:r>
            <a:r>
              <a:rPr lang="hr-HR" sz="4800" dirty="0" err="1" smtClean="0">
                <a:latin typeface="Copperplate Gothic Bold" panose="020E0705020206020404" pitchFamily="34" charset="0"/>
              </a:rPr>
              <a:t>scripts</a:t>
            </a:r>
            <a:r>
              <a:rPr lang="hr-HR" dirty="0" smtClean="0">
                <a:latin typeface="Copperplate Gothic Bold" panose="020E0705020206020404" pitchFamily="34" charset="0"/>
              </a:rPr>
              <a:t>	</a:t>
            </a:r>
            <a:endParaRPr lang="hr-HR" dirty="0">
              <a:latin typeface="Copperplate Gothic Bold" panose="020E0705020206020404" pitchFamily="34" charset="0"/>
            </a:endParaRPr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838200" y="2755725"/>
            <a:ext cx="10515600" cy="3421237"/>
          </a:xfrm>
        </p:spPr>
        <p:txBody>
          <a:bodyPr>
            <a:normAutofit/>
          </a:bodyPr>
          <a:lstStyle/>
          <a:p>
            <a:r>
              <a:rPr lang="hr-HR" sz="4000" dirty="0" smtClean="0">
                <a:latin typeface="Copperplate Gothic Bold" panose="020E0705020206020404" pitchFamily="34" charset="0"/>
              </a:rPr>
              <a:t>Croatian </a:t>
            </a:r>
            <a:r>
              <a:rPr lang="hr-HR" sz="4000" dirty="0" err="1" smtClean="0">
                <a:latin typeface="Copperplate Gothic Bold" panose="020E0705020206020404" pitchFamily="34" charset="0"/>
              </a:rPr>
              <a:t>Glagolitic</a:t>
            </a:r>
            <a:r>
              <a:rPr lang="hr-HR" sz="4000" dirty="0" smtClean="0">
                <a:latin typeface="Copperplate Gothic Bold" panose="020E0705020206020404" pitchFamily="34" charset="0"/>
              </a:rPr>
              <a:t> </a:t>
            </a:r>
            <a:r>
              <a:rPr lang="hr-HR" sz="4000" dirty="0" err="1" smtClean="0">
                <a:latin typeface="Copperplate Gothic Bold" panose="020E0705020206020404" pitchFamily="34" charset="0"/>
              </a:rPr>
              <a:t>Script</a:t>
            </a:r>
            <a:endParaRPr lang="hr-HR" sz="4000" dirty="0" smtClean="0">
              <a:latin typeface="Copperplate Gothic Bold" panose="020E0705020206020404" pitchFamily="34" charset="0"/>
            </a:endParaRPr>
          </a:p>
          <a:p>
            <a:r>
              <a:rPr lang="hr-HR" sz="4000" dirty="0" smtClean="0">
                <a:latin typeface="Copperplate Gothic Bold" panose="020E0705020206020404" pitchFamily="34" charset="0"/>
              </a:rPr>
              <a:t>Croatian </a:t>
            </a:r>
            <a:r>
              <a:rPr lang="hr-HR" sz="4000" dirty="0" err="1" smtClean="0">
                <a:latin typeface="Copperplate Gothic Bold" panose="020E0705020206020404" pitchFamily="34" charset="0"/>
              </a:rPr>
              <a:t>Cyrillic</a:t>
            </a:r>
            <a:r>
              <a:rPr lang="hr-HR" sz="4000" dirty="0" smtClean="0">
                <a:latin typeface="Copperplate Gothic Bold" panose="020E0705020206020404" pitchFamily="34" charset="0"/>
              </a:rPr>
              <a:t> </a:t>
            </a:r>
            <a:r>
              <a:rPr lang="hr-HR" sz="4000" dirty="0" err="1" smtClean="0">
                <a:latin typeface="Copperplate Gothic Bold" panose="020E0705020206020404" pitchFamily="34" charset="0"/>
              </a:rPr>
              <a:t>Script</a:t>
            </a:r>
            <a:endParaRPr lang="hr-HR" sz="4000" dirty="0" smtClean="0">
              <a:latin typeface="Copperplate Gothic Bold" panose="020E0705020206020404" pitchFamily="34" charset="0"/>
            </a:endParaRPr>
          </a:p>
          <a:p>
            <a:r>
              <a:rPr lang="hr-HR" sz="4000" dirty="0" smtClean="0">
                <a:latin typeface="Copperplate Gothic Bold" panose="020E0705020206020404" pitchFamily="34" charset="0"/>
              </a:rPr>
              <a:t>Latin</a:t>
            </a:r>
            <a:endParaRPr lang="hr-HR" sz="4000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355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err="1">
                <a:latin typeface="Copperplate Gothic Bold" panose="020E0705020206020404" pitchFamily="34" charset="0"/>
                <a:ea typeface="Yu Gothic UI Semibold" panose="020B0700000000000000" pitchFamily="34" charset="-128"/>
              </a:rPr>
              <a:t>Glagolitic</a:t>
            </a:r>
            <a:r>
              <a:rPr lang="hr-HR" dirty="0">
                <a:latin typeface="Copperplate Gothic Bold" panose="020E0705020206020404" pitchFamily="34" charset="0"/>
                <a:ea typeface="Yu Gothic UI Semibold" panose="020B0700000000000000" pitchFamily="34" charset="-128"/>
              </a:rPr>
              <a:t> </a:t>
            </a:r>
            <a:r>
              <a:rPr lang="hr-HR" dirty="0" err="1" smtClean="0">
                <a:latin typeface="Copperplate Gothic Bold" panose="020E0705020206020404" pitchFamily="34" charset="0"/>
                <a:ea typeface="Yu Gothic UI Semibold" panose="020B0700000000000000" pitchFamily="34" charset="-128"/>
              </a:rPr>
              <a:t>Script</a:t>
            </a:r>
            <a:r>
              <a:rPr lang="hr-HR" dirty="0" smtClean="0">
                <a:latin typeface="Copperplate Gothic Bold" panose="020E0705020206020404" pitchFamily="34" charset="0"/>
                <a:ea typeface="Yu Gothic UI Semibold" panose="020B0700000000000000" pitchFamily="34" charset="-128"/>
              </a:rPr>
              <a:t> – </a:t>
            </a:r>
            <a:r>
              <a:rPr lang="hr-HR" dirty="0" err="1" smtClean="0">
                <a:latin typeface="Copperplate Gothic Bold" panose="020E0705020206020404" pitchFamily="34" charset="0"/>
                <a:ea typeface="Yu Gothic UI Semibold" panose="020B0700000000000000" pitchFamily="34" charset="-128"/>
              </a:rPr>
              <a:t>intangible</a:t>
            </a:r>
            <a:r>
              <a:rPr lang="hr-HR" dirty="0" smtClean="0">
                <a:latin typeface="Copperplate Gothic Bold" panose="020E0705020206020404" pitchFamily="34" charset="0"/>
                <a:ea typeface="Yu Gothic UI Semibold" panose="020B0700000000000000" pitchFamily="34" charset="-128"/>
              </a:rPr>
              <a:t> </a:t>
            </a:r>
            <a:r>
              <a:rPr lang="hr-HR" dirty="0" err="1" smtClean="0">
                <a:latin typeface="Copperplate Gothic Bold" panose="020E0705020206020404" pitchFamily="34" charset="0"/>
                <a:ea typeface="Yu Gothic UI Semibold" panose="020B0700000000000000" pitchFamily="34" charset="-128"/>
              </a:rPr>
              <a:t>cultural</a:t>
            </a:r>
            <a:r>
              <a:rPr lang="hr-HR" dirty="0" smtClean="0">
                <a:latin typeface="Copperplate Gothic Bold" panose="020E0705020206020404" pitchFamily="34" charset="0"/>
                <a:ea typeface="Yu Gothic UI Semibold" panose="020B0700000000000000" pitchFamily="34" charset="-128"/>
              </a:rPr>
              <a:t> </a:t>
            </a:r>
            <a:r>
              <a:rPr lang="hr-HR" dirty="0" err="1" smtClean="0">
                <a:latin typeface="Copperplate Gothic Bold" panose="020E0705020206020404" pitchFamily="34" charset="0"/>
                <a:ea typeface="Yu Gothic UI Semibold" panose="020B0700000000000000" pitchFamily="34" charset="-128"/>
              </a:rPr>
              <a:t>heritage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2417523"/>
            <a:ext cx="5181600" cy="3759439"/>
          </a:xfrm>
        </p:spPr>
        <p:txBody>
          <a:bodyPr/>
          <a:lstStyle/>
          <a:p>
            <a:r>
              <a:rPr lang="hr-HR" dirty="0" err="1" smtClean="0">
                <a:latin typeface="Copperplate Gothic Bold" panose="020E0705020206020404" pitchFamily="34" charset="0"/>
              </a:rPr>
              <a:t>the</a:t>
            </a:r>
            <a:r>
              <a:rPr lang="hr-HR" dirty="0" smtClean="0">
                <a:latin typeface="Copperplate Gothic Bold" panose="020E0705020206020404" pitchFamily="34" charset="0"/>
              </a:rPr>
              <a:t> </a:t>
            </a:r>
            <a:r>
              <a:rPr lang="hr-HR" dirty="0" err="1" smtClean="0">
                <a:latin typeface="Copperplate Gothic Bold" panose="020E0705020206020404" pitchFamily="34" charset="0"/>
              </a:rPr>
              <a:t>oldwest</a:t>
            </a:r>
            <a:r>
              <a:rPr lang="hr-HR" dirty="0" smtClean="0">
                <a:latin typeface="Copperplate Gothic Bold" panose="020E0705020206020404" pitchFamily="34" charset="0"/>
              </a:rPr>
              <a:t> </a:t>
            </a:r>
            <a:r>
              <a:rPr lang="hr-HR" dirty="0" err="1" smtClean="0">
                <a:latin typeface="Copperplate Gothic Bold" panose="020E0705020206020404" pitchFamily="34" charset="0"/>
              </a:rPr>
              <a:t>known</a:t>
            </a:r>
            <a:r>
              <a:rPr lang="hr-HR" dirty="0" smtClean="0">
                <a:latin typeface="Copperplate Gothic Bold" panose="020E0705020206020404" pitchFamily="34" charset="0"/>
              </a:rPr>
              <a:t> </a:t>
            </a:r>
            <a:r>
              <a:rPr lang="hr-HR" dirty="0" err="1" smtClean="0">
                <a:latin typeface="Copperplate Gothic Bold" panose="020E0705020206020404" pitchFamily="34" charset="0"/>
              </a:rPr>
              <a:t>Slavic</a:t>
            </a:r>
            <a:r>
              <a:rPr lang="hr-HR" dirty="0" smtClean="0">
                <a:latin typeface="Copperplate Gothic Bold" panose="020E0705020206020404" pitchFamily="34" charset="0"/>
              </a:rPr>
              <a:t> </a:t>
            </a:r>
            <a:r>
              <a:rPr lang="hr-HR" dirty="0" err="1" smtClean="0">
                <a:latin typeface="Copperplate Gothic Bold" panose="020E0705020206020404" pitchFamily="34" charset="0"/>
              </a:rPr>
              <a:t>alphabet</a:t>
            </a:r>
            <a:endParaRPr lang="hr-HR" dirty="0" smtClean="0">
              <a:latin typeface="Copperplate Gothic Bold" panose="020E0705020206020404" pitchFamily="34" charset="0"/>
            </a:endParaRPr>
          </a:p>
          <a:p>
            <a:r>
              <a:rPr lang="hr-HR" dirty="0" smtClean="0">
                <a:latin typeface="Copperplate Gothic Bold" panose="020E0705020206020404" pitchFamily="34" charset="0"/>
              </a:rPr>
              <a:t>9th to 19th </a:t>
            </a:r>
            <a:r>
              <a:rPr lang="hr-HR" dirty="0" err="1" smtClean="0">
                <a:latin typeface="Copperplate Gothic Bold" panose="020E0705020206020404" pitchFamily="34" charset="0"/>
              </a:rPr>
              <a:t>century</a:t>
            </a:r>
            <a:endParaRPr lang="hr-HR" dirty="0" smtClean="0">
              <a:latin typeface="Copperplate Gothic Bold" panose="020E0705020206020404" pitchFamily="34" charset="0"/>
            </a:endParaRPr>
          </a:p>
          <a:p>
            <a:r>
              <a:rPr lang="hr-HR" dirty="0" smtClean="0">
                <a:latin typeface="Copperplate Gothic Bold" panose="020E0705020206020404" pitchFamily="34" charset="0"/>
              </a:rPr>
              <a:t>St. </a:t>
            </a:r>
            <a:r>
              <a:rPr lang="hr-HR" dirty="0" err="1" smtClean="0">
                <a:latin typeface="Copperplate Gothic Bold" panose="020E0705020206020404" pitchFamily="34" charset="0"/>
              </a:rPr>
              <a:t>Cyril</a:t>
            </a:r>
            <a:r>
              <a:rPr lang="hr-HR" dirty="0" smtClean="0">
                <a:latin typeface="Copperplate Gothic Bold" panose="020E0705020206020404" pitchFamily="34" charset="0"/>
              </a:rPr>
              <a:t> </a:t>
            </a:r>
            <a:r>
              <a:rPr lang="hr-HR" dirty="0" err="1" smtClean="0">
                <a:latin typeface="Copperplate Gothic Bold" panose="020E0705020206020404" pitchFamily="34" charset="0"/>
              </a:rPr>
              <a:t>and</a:t>
            </a:r>
            <a:r>
              <a:rPr lang="hr-HR" dirty="0" smtClean="0">
                <a:latin typeface="Copperplate Gothic Bold" panose="020E0705020206020404" pitchFamily="34" charset="0"/>
              </a:rPr>
              <a:t> </a:t>
            </a:r>
            <a:r>
              <a:rPr lang="hr-HR" dirty="0" err="1" smtClean="0">
                <a:latin typeface="Copperplate Gothic Bold" panose="020E0705020206020404" pitchFamily="34" charset="0"/>
              </a:rPr>
              <a:t>Methodius</a:t>
            </a:r>
            <a:endParaRPr lang="hr-HR" dirty="0" smtClean="0">
              <a:latin typeface="Copperplate Gothic Bold" panose="020E0705020206020404" pitchFamily="34" charset="0"/>
            </a:endParaRPr>
          </a:p>
          <a:p>
            <a:r>
              <a:rPr lang="hr-HR" dirty="0" err="1" smtClean="0">
                <a:latin typeface="Copperplate Gothic Bold" panose="020E0705020206020404" pitchFamily="34" charset="0"/>
              </a:rPr>
              <a:t>used</a:t>
            </a:r>
            <a:r>
              <a:rPr lang="hr-HR" dirty="0" smtClean="0">
                <a:latin typeface="Copperplate Gothic Bold" panose="020E0705020206020404" pitchFamily="34" charset="0"/>
              </a:rPr>
              <a:t> </a:t>
            </a:r>
            <a:r>
              <a:rPr lang="hr-HR" dirty="0" err="1" smtClean="0">
                <a:latin typeface="Copperplate Gothic Bold" panose="020E0705020206020404" pitchFamily="34" charset="0"/>
              </a:rPr>
              <a:t>only</a:t>
            </a:r>
            <a:r>
              <a:rPr lang="hr-HR" dirty="0" smtClean="0">
                <a:latin typeface="Copperplate Gothic Bold" panose="020E0705020206020404" pitchFamily="34" charset="0"/>
              </a:rPr>
              <a:t> </a:t>
            </a:r>
            <a:r>
              <a:rPr lang="hr-HR" dirty="0" err="1" smtClean="0">
                <a:latin typeface="Copperplate Gothic Bold" panose="020E0705020206020404" pitchFamily="34" charset="0"/>
              </a:rPr>
              <a:t>in</a:t>
            </a:r>
            <a:r>
              <a:rPr lang="hr-HR" dirty="0" smtClean="0">
                <a:latin typeface="Copperplate Gothic Bold" panose="020E0705020206020404" pitchFamily="34" charset="0"/>
              </a:rPr>
              <a:t> </a:t>
            </a:r>
            <a:r>
              <a:rPr lang="hr-HR" dirty="0" err="1" smtClean="0">
                <a:latin typeface="Copperplate Gothic Bold" panose="020E0705020206020404" pitchFamily="34" charset="0"/>
              </a:rPr>
              <a:t>churches</a:t>
            </a:r>
            <a:r>
              <a:rPr lang="hr-HR" dirty="0" smtClean="0">
                <a:latin typeface="Copperplate Gothic Bold" panose="020E0705020206020404" pitchFamily="34" charset="0"/>
              </a:rPr>
              <a:t> </a:t>
            </a:r>
            <a:r>
              <a:rPr lang="hr-HR" dirty="0" err="1" smtClean="0">
                <a:latin typeface="Copperplate Gothic Bold" panose="020E0705020206020404" pitchFamily="34" charset="0"/>
              </a:rPr>
              <a:t>in</a:t>
            </a:r>
            <a:r>
              <a:rPr lang="hr-HR" dirty="0" smtClean="0">
                <a:latin typeface="Copperplate Gothic Bold" panose="020E0705020206020404" pitchFamily="34" charset="0"/>
              </a:rPr>
              <a:t> Croatia </a:t>
            </a:r>
          </a:p>
          <a:p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91"/>
          <a:stretch/>
        </p:blipFill>
        <p:spPr>
          <a:xfrm>
            <a:off x="6428619" y="2417524"/>
            <a:ext cx="5260657" cy="3444657"/>
          </a:xfrm>
        </p:spPr>
      </p:pic>
    </p:spTree>
    <p:extLst>
      <p:ext uri="{BB962C8B-B14F-4D97-AF65-F5344CB8AC3E}">
        <p14:creationId xmlns:p14="http://schemas.microsoft.com/office/powerpoint/2010/main" val="11981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err="1" smtClean="0">
                <a:latin typeface="Copperplate Gothic Bold" panose="020E0705020206020404" pitchFamily="34" charset="0"/>
                <a:ea typeface="Yu Gothic UI Semibold" panose="020B0700000000000000" pitchFamily="34" charset="-128"/>
              </a:rPr>
              <a:t>Glagolitic</a:t>
            </a:r>
            <a:r>
              <a:rPr lang="hr-HR" dirty="0" smtClean="0">
                <a:latin typeface="Copperplate Gothic Bold" panose="020E0705020206020404" pitchFamily="34" charset="0"/>
                <a:ea typeface="Yu Gothic UI Semibold" panose="020B0700000000000000" pitchFamily="34" charset="-128"/>
              </a:rPr>
              <a:t> </a:t>
            </a:r>
            <a:r>
              <a:rPr lang="hr-HR" dirty="0" err="1" smtClean="0">
                <a:latin typeface="Copperplate Gothic Bold" panose="020E0705020206020404" pitchFamily="34" charset="0"/>
                <a:ea typeface="Yu Gothic UI Semibold" panose="020B0700000000000000" pitchFamily="34" charset="-128"/>
              </a:rPr>
              <a:t>Script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2693095"/>
            <a:ext cx="5181600" cy="3483867"/>
          </a:xfrm>
        </p:spPr>
        <p:txBody>
          <a:bodyPr/>
          <a:lstStyle/>
          <a:p>
            <a:r>
              <a:rPr lang="hr-HR" dirty="0" err="1" smtClean="0">
                <a:latin typeface="Copperplate Gothic Bold" panose="020E0705020206020404" pitchFamily="34" charset="0"/>
              </a:rPr>
              <a:t>The</a:t>
            </a:r>
            <a:r>
              <a:rPr lang="hr-HR" dirty="0" smtClean="0">
                <a:latin typeface="Copperplate Gothic Bold" panose="020E0705020206020404" pitchFamily="34" charset="0"/>
              </a:rPr>
              <a:t> </a:t>
            </a:r>
            <a:r>
              <a:rPr lang="hr-HR" dirty="0" err="1" smtClean="0">
                <a:latin typeface="Copperplate Gothic Bold" panose="020E0705020206020404" pitchFamily="34" charset="0"/>
              </a:rPr>
              <a:t>Croats</a:t>
            </a:r>
            <a:r>
              <a:rPr lang="hr-HR" dirty="0" smtClean="0">
                <a:latin typeface="Copperplate Gothic Bold" panose="020E0705020206020404" pitchFamily="34" charset="0"/>
              </a:rPr>
              <a:t> – </a:t>
            </a:r>
            <a:r>
              <a:rPr lang="hr-HR" dirty="0" err="1" smtClean="0">
                <a:latin typeface="Copperplate Gothic Bold" panose="020E0705020206020404" pitchFamily="34" charset="0"/>
              </a:rPr>
              <a:t>the</a:t>
            </a:r>
            <a:r>
              <a:rPr lang="hr-HR" dirty="0" smtClean="0">
                <a:latin typeface="Copperplate Gothic Bold" panose="020E0705020206020404" pitchFamily="34" charset="0"/>
              </a:rPr>
              <a:t> </a:t>
            </a:r>
            <a:r>
              <a:rPr lang="hr-HR" dirty="0" err="1" smtClean="0">
                <a:latin typeface="Copperplate Gothic Bold" panose="020E0705020206020404" pitchFamily="34" charset="0"/>
              </a:rPr>
              <a:t>only</a:t>
            </a:r>
            <a:r>
              <a:rPr lang="hr-HR" dirty="0" smtClean="0">
                <a:latin typeface="Copperplate Gothic Bold" panose="020E0705020206020404" pitchFamily="34" charset="0"/>
              </a:rPr>
              <a:t> </a:t>
            </a:r>
            <a:r>
              <a:rPr lang="hr-HR" dirty="0" err="1" smtClean="0">
                <a:latin typeface="Copperplate Gothic Bold" panose="020E0705020206020404" pitchFamily="34" charset="0"/>
              </a:rPr>
              <a:t>nation</a:t>
            </a:r>
            <a:r>
              <a:rPr lang="hr-HR" dirty="0" smtClean="0">
                <a:latin typeface="Copperplate Gothic Bold" panose="020E0705020206020404" pitchFamily="34" charset="0"/>
              </a:rPr>
              <a:t> </a:t>
            </a:r>
            <a:r>
              <a:rPr lang="hr-HR" dirty="0" err="1" smtClean="0">
                <a:latin typeface="Copperplate Gothic Bold" panose="020E0705020206020404" pitchFamily="34" charset="0"/>
              </a:rPr>
              <a:t>in</a:t>
            </a:r>
            <a:r>
              <a:rPr lang="hr-HR" dirty="0" smtClean="0">
                <a:latin typeface="Copperplate Gothic Bold" panose="020E0705020206020404" pitchFamily="34" charset="0"/>
              </a:rPr>
              <a:t> Europe </a:t>
            </a:r>
            <a:r>
              <a:rPr lang="hr-HR" dirty="0" err="1" smtClean="0">
                <a:latin typeface="Copperplate Gothic Bold" panose="020E0705020206020404" pitchFamily="34" charset="0"/>
              </a:rPr>
              <a:t>allowed</a:t>
            </a:r>
            <a:r>
              <a:rPr lang="hr-HR" dirty="0" smtClean="0">
                <a:latin typeface="Copperplate Gothic Bold" panose="020E0705020206020404" pitchFamily="34" charset="0"/>
              </a:rPr>
              <a:t> to use </a:t>
            </a:r>
            <a:r>
              <a:rPr lang="hr-HR" dirty="0" err="1" smtClean="0">
                <a:latin typeface="Copperplate Gothic Bold" panose="020E0705020206020404" pitchFamily="34" charset="0"/>
              </a:rPr>
              <a:t>its</a:t>
            </a:r>
            <a:r>
              <a:rPr lang="hr-HR" dirty="0" smtClean="0">
                <a:latin typeface="Copperplate Gothic Bold" panose="020E0705020206020404" pitchFamily="34" charset="0"/>
              </a:rPr>
              <a:t> </a:t>
            </a:r>
            <a:r>
              <a:rPr lang="hr-HR" dirty="0" err="1" smtClean="0">
                <a:latin typeface="Copperplate Gothic Bold" panose="020E0705020206020404" pitchFamily="34" charset="0"/>
              </a:rPr>
              <a:t>national</a:t>
            </a:r>
            <a:r>
              <a:rPr lang="hr-HR" dirty="0" smtClean="0">
                <a:latin typeface="Copperplate Gothic Bold" panose="020E0705020206020404" pitchFamily="34" charset="0"/>
              </a:rPr>
              <a:t> </a:t>
            </a:r>
            <a:r>
              <a:rPr lang="hr-HR" dirty="0" err="1" smtClean="0">
                <a:latin typeface="Copperplate Gothic Bold" panose="020E0705020206020404" pitchFamily="34" charset="0"/>
              </a:rPr>
              <a:t>language</a:t>
            </a:r>
            <a:r>
              <a:rPr lang="hr-HR" dirty="0" smtClean="0">
                <a:latin typeface="Copperplate Gothic Bold" panose="020E0705020206020404" pitchFamily="34" charset="0"/>
              </a:rPr>
              <a:t> </a:t>
            </a:r>
            <a:r>
              <a:rPr lang="hr-HR" dirty="0" err="1" smtClean="0">
                <a:latin typeface="Copperplate Gothic Bold" panose="020E0705020206020404" pitchFamily="34" charset="0"/>
              </a:rPr>
              <a:t>and</a:t>
            </a:r>
            <a:r>
              <a:rPr lang="hr-HR" dirty="0" smtClean="0">
                <a:latin typeface="Copperplate Gothic Bold" panose="020E0705020206020404" pitchFamily="34" charset="0"/>
              </a:rPr>
              <a:t> </a:t>
            </a:r>
            <a:r>
              <a:rPr lang="hr-HR" dirty="0" err="1" smtClean="0">
                <a:latin typeface="Copperplate Gothic Bold" panose="020E0705020206020404" pitchFamily="34" charset="0"/>
              </a:rPr>
              <a:t>script</a:t>
            </a:r>
            <a:r>
              <a:rPr lang="hr-HR" dirty="0" smtClean="0">
                <a:latin typeface="Copperplate Gothic Bold" panose="020E0705020206020404" pitchFamily="34" charset="0"/>
              </a:rPr>
              <a:t> </a:t>
            </a:r>
            <a:r>
              <a:rPr lang="hr-HR" dirty="0" err="1" smtClean="0">
                <a:latin typeface="Copperplate Gothic Bold" panose="020E0705020206020404" pitchFamily="34" charset="0"/>
              </a:rPr>
              <a:t>in</a:t>
            </a:r>
            <a:r>
              <a:rPr lang="hr-HR" dirty="0" smtClean="0">
                <a:latin typeface="Copperplate Gothic Bold" panose="020E0705020206020404" pitchFamily="34" charset="0"/>
              </a:rPr>
              <a:t> </a:t>
            </a:r>
            <a:r>
              <a:rPr lang="hr-HR" dirty="0" err="1" smtClean="0">
                <a:latin typeface="Copperplate Gothic Bold" panose="020E0705020206020404" pitchFamily="34" charset="0"/>
              </a:rPr>
              <a:t>liturgy</a:t>
            </a:r>
            <a:endParaRPr lang="hr-HR" dirty="0">
              <a:latin typeface="Copperplate Gothic Bold" panose="020E0705020206020404" pitchFamily="34" charset="0"/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019" y="2354893"/>
            <a:ext cx="5044663" cy="3144033"/>
          </a:xfrm>
        </p:spPr>
      </p:pic>
    </p:spTree>
    <p:extLst>
      <p:ext uri="{BB962C8B-B14F-4D97-AF65-F5344CB8AC3E}">
        <p14:creationId xmlns:p14="http://schemas.microsoft.com/office/powerpoint/2010/main" val="595534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err="1" smtClean="0">
                <a:latin typeface="Copperplate Gothic Bold" panose="020E0705020206020404" pitchFamily="34" charset="0"/>
              </a:rPr>
              <a:t>Glagolitic</a:t>
            </a:r>
            <a:r>
              <a:rPr lang="hr-HR" dirty="0" smtClean="0">
                <a:latin typeface="Copperplate Gothic Bold" panose="020E0705020206020404" pitchFamily="34" charset="0"/>
              </a:rPr>
              <a:t> </a:t>
            </a:r>
            <a:r>
              <a:rPr lang="hr-HR" dirty="0" err="1" smtClean="0">
                <a:latin typeface="Copperplate Gothic Bold" panose="020E0705020206020404" pitchFamily="34" charset="0"/>
              </a:rPr>
              <a:t>Monuments</a:t>
            </a:r>
            <a:endParaRPr lang="hr-HR" dirty="0">
              <a:latin typeface="Copperplate Gothic Bold" panose="020E07050202060204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2805829"/>
            <a:ext cx="5181600" cy="3371133"/>
          </a:xfrm>
        </p:spPr>
        <p:txBody>
          <a:bodyPr/>
          <a:lstStyle/>
          <a:p>
            <a:r>
              <a:rPr lang="hr-HR" dirty="0" smtClean="0">
                <a:latin typeface="Copperplate Gothic Bold" panose="020E0705020206020404" pitchFamily="34" charset="0"/>
              </a:rPr>
              <a:t>a </a:t>
            </a:r>
            <a:r>
              <a:rPr lang="hr-HR" dirty="0" err="1" smtClean="0">
                <a:latin typeface="Copperplate Gothic Bold" panose="020E0705020206020404" pitchFamily="34" charset="0"/>
              </a:rPr>
              <a:t>stone</a:t>
            </a:r>
            <a:r>
              <a:rPr lang="hr-HR" dirty="0" smtClean="0">
                <a:latin typeface="Copperplate Gothic Bold" panose="020E0705020206020404" pitchFamily="34" charset="0"/>
              </a:rPr>
              <a:t> </a:t>
            </a:r>
            <a:r>
              <a:rPr lang="hr-HR" dirty="0" err="1" smtClean="0">
                <a:latin typeface="Copperplate Gothic Bold" panose="020E0705020206020404" pitchFamily="34" charset="0"/>
              </a:rPr>
              <a:t>tablet</a:t>
            </a:r>
            <a:r>
              <a:rPr lang="hr-HR" dirty="0" smtClean="0">
                <a:latin typeface="Copperplate Gothic Bold" panose="020E0705020206020404" pitchFamily="34" charset="0"/>
              </a:rPr>
              <a:t> – Baška Stone </a:t>
            </a:r>
            <a:r>
              <a:rPr lang="hr-HR" dirty="0" err="1" smtClean="0">
                <a:latin typeface="Copperplate Gothic Bold" panose="020E0705020206020404" pitchFamily="34" charset="0"/>
              </a:rPr>
              <a:t>Tablet</a:t>
            </a:r>
            <a:r>
              <a:rPr lang="hr-HR" dirty="0" smtClean="0">
                <a:latin typeface="Copperplate Gothic Bold" panose="020E0705020206020404" pitchFamily="34" charset="0"/>
              </a:rPr>
              <a:t> </a:t>
            </a:r>
            <a:r>
              <a:rPr lang="hr-HR" dirty="0" err="1" smtClean="0">
                <a:latin typeface="Copperplate Gothic Bold" panose="020E0705020206020404" pitchFamily="34" charset="0"/>
              </a:rPr>
              <a:t>from</a:t>
            </a:r>
            <a:r>
              <a:rPr lang="hr-HR" dirty="0" smtClean="0">
                <a:latin typeface="Copperplate Gothic Bold" panose="020E0705020206020404" pitchFamily="34" charset="0"/>
              </a:rPr>
              <a:t> </a:t>
            </a:r>
            <a:r>
              <a:rPr lang="hr-HR" dirty="0" err="1" smtClean="0">
                <a:latin typeface="Copperplate Gothic Bold" panose="020E0705020206020404" pitchFamily="34" charset="0"/>
              </a:rPr>
              <a:t>the</a:t>
            </a:r>
            <a:r>
              <a:rPr lang="hr-HR" dirty="0" smtClean="0">
                <a:latin typeface="Copperplate Gothic Bold" panose="020E0705020206020404" pitchFamily="34" charset="0"/>
              </a:rPr>
              <a:t> </a:t>
            </a:r>
            <a:r>
              <a:rPr lang="hr-HR" dirty="0" err="1" smtClean="0">
                <a:latin typeface="Copperplate Gothic Bold" panose="020E0705020206020404" pitchFamily="34" charset="0"/>
              </a:rPr>
              <a:t>island</a:t>
            </a:r>
            <a:r>
              <a:rPr lang="hr-HR" dirty="0" smtClean="0">
                <a:latin typeface="Copperplate Gothic Bold" panose="020E0705020206020404" pitchFamily="34" charset="0"/>
              </a:rPr>
              <a:t> </a:t>
            </a:r>
            <a:r>
              <a:rPr lang="hr-HR" dirty="0" err="1" smtClean="0">
                <a:latin typeface="Copperplate Gothic Bold" panose="020E0705020206020404" pitchFamily="34" charset="0"/>
              </a:rPr>
              <a:t>of</a:t>
            </a:r>
            <a:r>
              <a:rPr lang="hr-HR" dirty="0" smtClean="0">
                <a:latin typeface="Copperplate Gothic Bold" panose="020E0705020206020404" pitchFamily="34" charset="0"/>
              </a:rPr>
              <a:t> Krk</a:t>
            </a:r>
          </a:p>
          <a:p>
            <a:r>
              <a:rPr lang="hr-HR" dirty="0" smtClean="0">
                <a:latin typeface="Copperplate Gothic Bold" panose="020E0705020206020404" pitchFamily="34" charset="0"/>
              </a:rPr>
              <a:t>11th </a:t>
            </a:r>
            <a:r>
              <a:rPr lang="hr-HR" dirty="0" err="1" smtClean="0">
                <a:latin typeface="Copperplate Gothic Bold" panose="020E0705020206020404" pitchFamily="34" charset="0"/>
              </a:rPr>
              <a:t>century</a:t>
            </a:r>
            <a:endParaRPr lang="hr-HR" dirty="0">
              <a:latin typeface="Copperplate Gothic Bold" panose="020E0705020206020404" pitchFamily="34" charset="0"/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2054268"/>
            <a:ext cx="5714371" cy="3561958"/>
          </a:xfrm>
        </p:spPr>
      </p:pic>
    </p:spTree>
    <p:extLst>
      <p:ext uri="{BB962C8B-B14F-4D97-AF65-F5344CB8AC3E}">
        <p14:creationId xmlns:p14="http://schemas.microsoft.com/office/powerpoint/2010/main" val="2883156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err="1" smtClean="0">
                <a:latin typeface="Copperplate Gothic Bold" panose="020E0705020206020404" pitchFamily="34" charset="0"/>
              </a:rPr>
              <a:t>Glagolitic</a:t>
            </a:r>
            <a:r>
              <a:rPr lang="hr-HR" dirty="0" smtClean="0">
                <a:latin typeface="Copperplate Gothic Bold" panose="020E0705020206020404" pitchFamily="34" charset="0"/>
              </a:rPr>
              <a:t> </a:t>
            </a:r>
            <a:r>
              <a:rPr lang="hr-HR" dirty="0" err="1" smtClean="0">
                <a:latin typeface="Copperplate Gothic Bold" panose="020E0705020206020404" pitchFamily="34" charset="0"/>
              </a:rPr>
              <a:t>Monuments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2943615"/>
            <a:ext cx="5181600" cy="3233347"/>
          </a:xfrm>
        </p:spPr>
        <p:txBody>
          <a:bodyPr/>
          <a:lstStyle/>
          <a:p>
            <a:r>
              <a:rPr lang="hr-HR" dirty="0" err="1" smtClean="0">
                <a:latin typeface="Copperplate Gothic Bold" panose="020E0705020206020404" pitchFamily="34" charset="0"/>
              </a:rPr>
              <a:t>The</a:t>
            </a:r>
            <a:r>
              <a:rPr lang="hr-HR" dirty="0" smtClean="0">
                <a:latin typeface="Copperplate Gothic Bold" panose="020E0705020206020404" pitchFamily="34" charset="0"/>
              </a:rPr>
              <a:t> Vinodol </a:t>
            </a:r>
            <a:r>
              <a:rPr lang="hr-HR" dirty="0" err="1" smtClean="0">
                <a:latin typeface="Copperplate Gothic Bold" panose="020E0705020206020404" pitchFamily="34" charset="0"/>
              </a:rPr>
              <a:t>Code</a:t>
            </a:r>
            <a:r>
              <a:rPr lang="hr-HR" dirty="0" smtClean="0">
                <a:latin typeface="Copperplate Gothic Bold" panose="020E0705020206020404" pitchFamily="34" charset="0"/>
              </a:rPr>
              <a:t>- a </a:t>
            </a:r>
            <a:r>
              <a:rPr lang="hr-HR" dirty="0" err="1" smtClean="0">
                <a:latin typeface="Copperplate Gothic Bold" panose="020E0705020206020404" pitchFamily="34" charset="0"/>
              </a:rPr>
              <a:t>legal</a:t>
            </a:r>
            <a:r>
              <a:rPr lang="hr-HR" dirty="0" smtClean="0">
                <a:latin typeface="Copperplate Gothic Bold" panose="020E0705020206020404" pitchFamily="34" charset="0"/>
              </a:rPr>
              <a:t> </a:t>
            </a:r>
            <a:r>
              <a:rPr lang="hr-HR" dirty="0" err="1" smtClean="0">
                <a:latin typeface="Copperplate Gothic Bold" panose="020E0705020206020404" pitchFamily="34" charset="0"/>
              </a:rPr>
              <a:t>document</a:t>
            </a:r>
            <a:endParaRPr lang="hr-HR" dirty="0" smtClean="0">
              <a:latin typeface="Copperplate Gothic Bold" panose="020E0705020206020404" pitchFamily="34" charset="0"/>
            </a:endParaRPr>
          </a:p>
          <a:p>
            <a:r>
              <a:rPr lang="hr-HR" dirty="0" smtClean="0">
                <a:latin typeface="Copperplate Gothic Bold" panose="020E0705020206020404" pitchFamily="34" charset="0"/>
              </a:rPr>
              <a:t>moral </a:t>
            </a:r>
            <a:r>
              <a:rPr lang="hr-HR" dirty="0" err="1" smtClean="0">
                <a:latin typeface="Copperplate Gothic Bold" panose="020E0705020206020404" pitchFamily="34" charset="0"/>
              </a:rPr>
              <a:t>protection</a:t>
            </a:r>
            <a:r>
              <a:rPr lang="hr-HR" dirty="0" smtClean="0">
                <a:latin typeface="Copperplate Gothic Bold" panose="020E0705020206020404" pitchFamily="34" charset="0"/>
              </a:rPr>
              <a:t> </a:t>
            </a:r>
            <a:r>
              <a:rPr lang="hr-HR" dirty="0" err="1" smtClean="0">
                <a:latin typeface="Copperplate Gothic Bold" panose="020E0705020206020404" pitchFamily="34" charset="0"/>
              </a:rPr>
              <a:t>and</a:t>
            </a:r>
            <a:r>
              <a:rPr lang="hr-HR" dirty="0" smtClean="0">
                <a:latin typeface="Copperplate Gothic Bold" panose="020E0705020206020404" pitchFamily="34" charset="0"/>
              </a:rPr>
              <a:t> </a:t>
            </a:r>
            <a:r>
              <a:rPr lang="hr-HR" dirty="0" err="1" smtClean="0">
                <a:latin typeface="Copperplate Gothic Bold" panose="020E0705020206020404" pitchFamily="34" charset="0"/>
              </a:rPr>
              <a:t>integrity</a:t>
            </a:r>
            <a:r>
              <a:rPr lang="hr-HR" dirty="0" smtClean="0">
                <a:latin typeface="Copperplate Gothic Bold" panose="020E0705020206020404" pitchFamily="34" charset="0"/>
              </a:rPr>
              <a:t> </a:t>
            </a:r>
            <a:r>
              <a:rPr lang="hr-HR" dirty="0" err="1" smtClean="0">
                <a:latin typeface="Copperplate Gothic Bold" panose="020E0705020206020404" pitchFamily="34" charset="0"/>
              </a:rPr>
              <a:t>of</a:t>
            </a:r>
            <a:r>
              <a:rPr lang="hr-HR" dirty="0" smtClean="0">
                <a:latin typeface="Copperplate Gothic Bold" panose="020E0705020206020404" pitchFamily="34" charset="0"/>
              </a:rPr>
              <a:t> </a:t>
            </a:r>
            <a:r>
              <a:rPr lang="hr-HR" dirty="0" err="1" smtClean="0">
                <a:latin typeface="Copperplate Gothic Bold" panose="020E0705020206020404" pitchFamily="34" charset="0"/>
              </a:rPr>
              <a:t>women</a:t>
            </a:r>
            <a:endParaRPr lang="hr-HR" dirty="0" smtClean="0">
              <a:latin typeface="Copperplate Gothic Bold" panose="020E0705020206020404" pitchFamily="34" charset="0"/>
            </a:endParaRPr>
          </a:p>
          <a:p>
            <a:endParaRPr lang="hr-HR" dirty="0">
              <a:latin typeface="Copperplate Gothic Bold" panose="020E0705020206020404" pitchFamily="34" charset="0"/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71062"/>
            <a:ext cx="5181600" cy="3860463"/>
          </a:xfrm>
        </p:spPr>
      </p:pic>
    </p:spTree>
    <p:extLst>
      <p:ext uri="{BB962C8B-B14F-4D97-AF65-F5344CB8AC3E}">
        <p14:creationId xmlns:p14="http://schemas.microsoft.com/office/powerpoint/2010/main" val="1688818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err="1" smtClean="0">
                <a:latin typeface="Copperplate Gothic Bold" panose="020E0705020206020404" pitchFamily="34" charset="0"/>
              </a:rPr>
              <a:t>Glagolitic</a:t>
            </a:r>
            <a:r>
              <a:rPr lang="hr-HR" dirty="0" smtClean="0">
                <a:latin typeface="Copperplate Gothic Bold" panose="020E0705020206020404" pitchFamily="34" charset="0"/>
              </a:rPr>
              <a:t> </a:t>
            </a:r>
            <a:r>
              <a:rPr lang="hr-HR" dirty="0" err="1" smtClean="0">
                <a:latin typeface="Copperplate Gothic Bold" panose="020E0705020206020404" pitchFamily="34" charset="0"/>
              </a:rPr>
              <a:t>Monuments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2642991"/>
            <a:ext cx="5181600" cy="3533971"/>
          </a:xfrm>
        </p:spPr>
        <p:txBody>
          <a:bodyPr/>
          <a:lstStyle/>
          <a:p>
            <a:r>
              <a:rPr lang="hr-HR" dirty="0" err="1" smtClean="0">
                <a:latin typeface="Copperplate Gothic Bold" panose="020E0705020206020404" pitchFamily="34" charset="0"/>
              </a:rPr>
              <a:t>The</a:t>
            </a:r>
            <a:r>
              <a:rPr lang="hr-HR" dirty="0" smtClean="0">
                <a:latin typeface="Copperplate Gothic Bold" panose="020E0705020206020404" pitchFamily="34" charset="0"/>
              </a:rPr>
              <a:t> </a:t>
            </a:r>
            <a:r>
              <a:rPr lang="hr-HR" dirty="0" err="1" smtClean="0">
                <a:latin typeface="Copperplate Gothic Bold" panose="020E0705020206020404" pitchFamily="34" charset="0"/>
              </a:rPr>
              <a:t>Missal</a:t>
            </a:r>
            <a:r>
              <a:rPr lang="hr-HR" dirty="0" smtClean="0">
                <a:latin typeface="Copperplate Gothic Bold" panose="020E0705020206020404" pitchFamily="34" charset="0"/>
              </a:rPr>
              <a:t> </a:t>
            </a:r>
            <a:r>
              <a:rPr lang="hr-HR" dirty="0" err="1" smtClean="0">
                <a:latin typeface="Copperplate Gothic Bold" panose="020E0705020206020404" pitchFamily="34" charset="0"/>
              </a:rPr>
              <a:t>of</a:t>
            </a:r>
            <a:r>
              <a:rPr lang="hr-HR" dirty="0" smtClean="0">
                <a:latin typeface="Copperplate Gothic Bold" panose="020E0705020206020404" pitchFamily="34" charset="0"/>
              </a:rPr>
              <a:t> Hrvoje – a </a:t>
            </a:r>
            <a:r>
              <a:rPr lang="hr-HR" dirty="0" err="1" smtClean="0">
                <a:latin typeface="Copperplate Gothic Bold" panose="020E0705020206020404" pitchFamily="34" charset="0"/>
              </a:rPr>
              <a:t>liturgical</a:t>
            </a:r>
            <a:r>
              <a:rPr lang="hr-HR" dirty="0" smtClean="0">
                <a:latin typeface="Copperplate Gothic Bold" panose="020E0705020206020404" pitchFamily="34" charset="0"/>
              </a:rPr>
              <a:t> </a:t>
            </a:r>
            <a:r>
              <a:rPr lang="hr-HR" dirty="0" err="1" smtClean="0">
                <a:latin typeface="Copperplate Gothic Bold" panose="020E0705020206020404" pitchFamily="34" charset="0"/>
              </a:rPr>
              <a:t>book</a:t>
            </a:r>
            <a:endParaRPr lang="hr-HR" dirty="0" smtClean="0">
              <a:latin typeface="Copperplate Gothic Bold" panose="020E0705020206020404" pitchFamily="34" charset="0"/>
            </a:endParaRPr>
          </a:p>
          <a:p>
            <a:r>
              <a:rPr lang="hr-HR" dirty="0" err="1" smtClean="0">
                <a:latin typeface="Copperplate Gothic Bold" panose="020E0705020206020404" pitchFamily="34" charset="0"/>
              </a:rPr>
              <a:t>colourful</a:t>
            </a:r>
            <a:r>
              <a:rPr lang="hr-HR" dirty="0" smtClean="0">
                <a:latin typeface="Copperplate Gothic Bold" panose="020E0705020206020404" pitchFamily="34" charset="0"/>
              </a:rPr>
              <a:t> </a:t>
            </a:r>
            <a:r>
              <a:rPr lang="hr-HR" dirty="0" err="1" smtClean="0">
                <a:latin typeface="Copperplate Gothic Bold" panose="020E0705020206020404" pitchFamily="34" charset="0"/>
              </a:rPr>
              <a:t>illustrations</a:t>
            </a:r>
            <a:endParaRPr lang="hr-HR" dirty="0">
              <a:latin typeface="Copperplate Gothic Bold" panose="020E0705020206020404" pitchFamily="34" charset="0"/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140" y="2054267"/>
            <a:ext cx="6144410" cy="3695179"/>
          </a:xfrm>
        </p:spPr>
      </p:pic>
    </p:spTree>
    <p:extLst>
      <p:ext uri="{BB962C8B-B14F-4D97-AF65-F5344CB8AC3E}">
        <p14:creationId xmlns:p14="http://schemas.microsoft.com/office/powerpoint/2010/main" val="1907448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>
                <a:latin typeface="Copperplate Gothic Bold" panose="020E0705020206020404" pitchFamily="34" charset="0"/>
              </a:rPr>
              <a:t>Fun</a:t>
            </a:r>
            <a:r>
              <a:rPr lang="hr-HR" dirty="0" smtClean="0">
                <a:latin typeface="Copperplate Gothic Bold" panose="020E0705020206020404" pitchFamily="34" charset="0"/>
              </a:rPr>
              <a:t> </a:t>
            </a:r>
            <a:r>
              <a:rPr lang="hr-HR" dirty="0" err="1" smtClean="0">
                <a:latin typeface="Copperplate Gothic Bold" panose="020E0705020206020404" pitchFamily="34" charset="0"/>
              </a:rPr>
              <a:t>Facts</a:t>
            </a:r>
            <a:r>
              <a:rPr lang="hr-HR" dirty="0" smtClean="0">
                <a:latin typeface="Copperplate Gothic Bold" panose="020E0705020206020404" pitchFamily="34" charset="0"/>
              </a:rPr>
              <a:t> </a:t>
            </a:r>
            <a:r>
              <a:rPr lang="hr-HR" dirty="0" err="1" smtClean="0">
                <a:latin typeface="Copperplate Gothic Bold" panose="020E0705020206020404" pitchFamily="34" charset="0"/>
              </a:rPr>
              <a:t>about</a:t>
            </a:r>
            <a:r>
              <a:rPr lang="hr-HR" dirty="0" smtClean="0">
                <a:latin typeface="Copperplate Gothic Bold" panose="020E0705020206020404" pitchFamily="34" charset="0"/>
              </a:rPr>
              <a:t> </a:t>
            </a:r>
            <a:r>
              <a:rPr lang="hr-HR" dirty="0" err="1" smtClean="0">
                <a:latin typeface="Copperplate Gothic Bold" panose="020E0705020206020404" pitchFamily="34" charset="0"/>
              </a:rPr>
              <a:t>Glagolitic</a:t>
            </a:r>
            <a:r>
              <a:rPr lang="hr-HR" dirty="0" smtClean="0">
                <a:latin typeface="Copperplate Gothic Bold" panose="020E0705020206020404" pitchFamily="34" charset="0"/>
              </a:rPr>
              <a:t> </a:t>
            </a:r>
            <a:r>
              <a:rPr lang="hr-HR" dirty="0" err="1" smtClean="0">
                <a:latin typeface="Copperplate Gothic Bold" panose="020E0705020206020404" pitchFamily="34" charset="0"/>
              </a:rPr>
              <a:t>Script</a:t>
            </a:r>
            <a:endParaRPr lang="hr-HR" dirty="0">
              <a:latin typeface="Copperplate Gothic Bold" panose="020E07050202060204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>
                <a:latin typeface="Copperplate Gothic Bold" panose="020E0705020206020404" pitchFamily="34" charset="0"/>
              </a:rPr>
              <a:t>more </a:t>
            </a:r>
            <a:r>
              <a:rPr lang="hr-HR" dirty="0" err="1" smtClean="0">
                <a:latin typeface="Copperplate Gothic Bold" panose="020E0705020206020404" pitchFamily="34" charset="0"/>
              </a:rPr>
              <a:t>liturgies</a:t>
            </a:r>
            <a:r>
              <a:rPr lang="hr-HR" dirty="0" smtClean="0">
                <a:latin typeface="Copperplate Gothic Bold" panose="020E0705020206020404" pitchFamily="34" charset="0"/>
              </a:rPr>
              <a:t> </a:t>
            </a:r>
            <a:r>
              <a:rPr lang="hr-HR" dirty="0" err="1" smtClean="0">
                <a:latin typeface="Copperplate Gothic Bold" panose="020E0705020206020404" pitchFamily="34" charset="0"/>
              </a:rPr>
              <a:t>than</a:t>
            </a:r>
            <a:r>
              <a:rPr lang="hr-HR" dirty="0" smtClean="0">
                <a:latin typeface="Copperplate Gothic Bold" panose="020E0705020206020404" pitchFamily="34" charset="0"/>
              </a:rPr>
              <a:t> </a:t>
            </a:r>
            <a:r>
              <a:rPr lang="hr-HR" dirty="0" err="1" smtClean="0">
                <a:latin typeface="Copperplate Gothic Bold" panose="020E0705020206020404" pitchFamily="34" charset="0"/>
              </a:rPr>
              <a:t>in</a:t>
            </a:r>
            <a:r>
              <a:rPr lang="hr-HR" dirty="0" smtClean="0">
                <a:latin typeface="Copperplate Gothic Bold" panose="020E0705020206020404" pitchFamily="34" charset="0"/>
              </a:rPr>
              <a:t> </a:t>
            </a:r>
            <a:r>
              <a:rPr lang="hr-HR" dirty="0" err="1" smtClean="0">
                <a:latin typeface="Copperplate Gothic Bold" panose="020E0705020206020404" pitchFamily="34" charset="0"/>
              </a:rPr>
              <a:t>any</a:t>
            </a:r>
            <a:r>
              <a:rPr lang="hr-HR" dirty="0" smtClean="0">
                <a:latin typeface="Copperplate Gothic Bold" panose="020E0705020206020404" pitchFamily="34" charset="0"/>
              </a:rPr>
              <a:t> </a:t>
            </a:r>
            <a:r>
              <a:rPr lang="hr-HR" dirty="0" err="1" smtClean="0">
                <a:latin typeface="Copperplate Gothic Bold" panose="020E0705020206020404" pitchFamily="34" charset="0"/>
              </a:rPr>
              <a:t>other</a:t>
            </a:r>
            <a:r>
              <a:rPr lang="hr-HR" dirty="0" smtClean="0">
                <a:latin typeface="Copperplate Gothic Bold" panose="020E0705020206020404" pitchFamily="34" charset="0"/>
              </a:rPr>
              <a:t> </a:t>
            </a:r>
            <a:r>
              <a:rPr lang="hr-HR" dirty="0" err="1" smtClean="0">
                <a:latin typeface="Copperplate Gothic Bold" panose="020E0705020206020404" pitchFamily="34" charset="0"/>
              </a:rPr>
              <a:t>script</a:t>
            </a:r>
            <a:r>
              <a:rPr lang="hr-HR" dirty="0" smtClean="0">
                <a:latin typeface="Copperplate Gothic Bold" panose="020E0705020206020404" pitchFamily="34" charset="0"/>
              </a:rPr>
              <a:t> </a:t>
            </a:r>
            <a:r>
              <a:rPr lang="hr-HR" dirty="0" err="1" smtClean="0">
                <a:latin typeface="Copperplate Gothic Bold" panose="020E0705020206020404" pitchFamily="34" charset="0"/>
              </a:rPr>
              <a:t>in</a:t>
            </a:r>
            <a:r>
              <a:rPr lang="hr-HR" dirty="0" smtClean="0">
                <a:latin typeface="Copperplate Gothic Bold" panose="020E0705020206020404" pitchFamily="34" charset="0"/>
              </a:rPr>
              <a:t> </a:t>
            </a:r>
            <a:r>
              <a:rPr lang="hr-HR" dirty="0" err="1" smtClean="0">
                <a:latin typeface="Copperplate Gothic Bold" panose="020E0705020206020404" pitchFamily="34" charset="0"/>
              </a:rPr>
              <a:t>the</a:t>
            </a:r>
            <a:r>
              <a:rPr lang="hr-HR" dirty="0" smtClean="0">
                <a:latin typeface="Copperplate Gothic Bold" panose="020E0705020206020404" pitchFamily="34" charset="0"/>
              </a:rPr>
              <a:t> </a:t>
            </a:r>
            <a:r>
              <a:rPr lang="hr-HR" dirty="0" err="1" smtClean="0">
                <a:latin typeface="Copperplate Gothic Bold" panose="020E0705020206020404" pitchFamily="34" charset="0"/>
              </a:rPr>
              <a:t>world</a:t>
            </a:r>
            <a:endParaRPr lang="hr-HR" dirty="0" smtClean="0">
              <a:latin typeface="Copperplate Gothic Bold" panose="020E0705020206020404" pitchFamily="34" charset="0"/>
            </a:endParaRPr>
          </a:p>
          <a:p>
            <a:r>
              <a:rPr lang="hr-HR" dirty="0" err="1" smtClean="0">
                <a:latin typeface="Copperplate Gothic Bold" panose="020E0705020206020404" pitchFamily="34" charset="0"/>
              </a:rPr>
              <a:t>glagolitic</a:t>
            </a:r>
            <a:r>
              <a:rPr lang="hr-HR" dirty="0" smtClean="0">
                <a:latin typeface="Copperplate Gothic Bold" panose="020E0705020206020404" pitchFamily="34" charset="0"/>
              </a:rPr>
              <a:t> </a:t>
            </a:r>
            <a:r>
              <a:rPr lang="hr-HR" dirty="0" err="1" smtClean="0">
                <a:latin typeface="Copperplate Gothic Bold" panose="020E0705020206020404" pitchFamily="34" charset="0"/>
              </a:rPr>
              <a:t>script</a:t>
            </a:r>
            <a:r>
              <a:rPr lang="hr-HR" dirty="0" smtClean="0">
                <a:latin typeface="Copperplate Gothic Bold" panose="020E0705020206020404" pitchFamily="34" charset="0"/>
              </a:rPr>
              <a:t> </a:t>
            </a:r>
            <a:r>
              <a:rPr lang="hr-HR" dirty="0" err="1" smtClean="0">
                <a:latin typeface="Copperplate Gothic Bold" panose="020E0705020206020404" pitchFamily="34" charset="0"/>
              </a:rPr>
              <a:t>is</a:t>
            </a:r>
            <a:r>
              <a:rPr lang="hr-HR" dirty="0" smtClean="0">
                <a:latin typeface="Copperplate Gothic Bold" panose="020E0705020206020404" pitchFamily="34" charset="0"/>
              </a:rPr>
              <a:t> </a:t>
            </a:r>
            <a:r>
              <a:rPr lang="hr-HR" dirty="0" err="1" smtClean="0">
                <a:latin typeface="Copperplate Gothic Bold" panose="020E0705020206020404" pitchFamily="34" charset="0"/>
              </a:rPr>
              <a:t>still</a:t>
            </a:r>
            <a:r>
              <a:rPr lang="hr-HR" dirty="0" smtClean="0">
                <a:latin typeface="Copperplate Gothic Bold" panose="020E0705020206020404" pitchFamily="34" charset="0"/>
              </a:rPr>
              <a:t> use </a:t>
            </a:r>
            <a:r>
              <a:rPr lang="hr-HR" dirty="0" err="1" smtClean="0">
                <a:latin typeface="Copperplate Gothic Bold" panose="020E0705020206020404" pitchFamily="34" charset="0"/>
              </a:rPr>
              <a:t>in</a:t>
            </a:r>
            <a:r>
              <a:rPr lang="hr-HR" dirty="0" smtClean="0">
                <a:latin typeface="Copperplate Gothic Bold" panose="020E0705020206020404" pitchFamily="34" charset="0"/>
              </a:rPr>
              <a:t> some </a:t>
            </a:r>
            <a:r>
              <a:rPr lang="hr-HR" dirty="0" err="1" smtClean="0">
                <a:latin typeface="Copperplate Gothic Bold" panose="020E0705020206020404" pitchFamily="34" charset="0"/>
              </a:rPr>
              <a:t>churches</a:t>
            </a:r>
            <a:endParaRPr lang="hr-HR" dirty="0" smtClean="0">
              <a:latin typeface="Copperplate Gothic Bold" panose="020E0705020206020404" pitchFamily="34" charset="0"/>
            </a:endParaRPr>
          </a:p>
          <a:p>
            <a:r>
              <a:rPr lang="hr-HR" dirty="0" err="1" smtClean="0">
                <a:latin typeface="Copperplate Gothic Bold" panose="020E0705020206020404" pitchFamily="34" charset="0"/>
              </a:rPr>
              <a:t>the</a:t>
            </a:r>
            <a:r>
              <a:rPr lang="hr-HR" dirty="0" smtClean="0">
                <a:latin typeface="Copperplate Gothic Bold" panose="020E0705020206020404" pitchFamily="34" charset="0"/>
              </a:rPr>
              <a:t> </a:t>
            </a:r>
            <a:r>
              <a:rPr lang="hr-HR" dirty="0" err="1" smtClean="0">
                <a:latin typeface="Copperplate Gothic Bold" panose="020E0705020206020404" pitchFamily="34" charset="0"/>
              </a:rPr>
              <a:t>last</a:t>
            </a:r>
            <a:r>
              <a:rPr lang="hr-HR" dirty="0" smtClean="0">
                <a:latin typeface="Copperplate Gothic Bold" panose="020E0705020206020404" pitchFamily="34" charset="0"/>
              </a:rPr>
              <a:t> Croatian </a:t>
            </a:r>
            <a:r>
              <a:rPr lang="hr-HR" dirty="0" err="1" smtClean="0">
                <a:latin typeface="Copperplate Gothic Bold" panose="020E0705020206020404" pitchFamily="34" charset="0"/>
              </a:rPr>
              <a:t>Glagolitic</a:t>
            </a:r>
            <a:r>
              <a:rPr lang="hr-HR" dirty="0" smtClean="0">
                <a:latin typeface="Copperplate Gothic Bold" panose="020E0705020206020404" pitchFamily="34" charset="0"/>
              </a:rPr>
              <a:t> </a:t>
            </a:r>
            <a:r>
              <a:rPr lang="hr-HR" dirty="0" err="1" smtClean="0">
                <a:latin typeface="Copperplate Gothic Bold" panose="020E0705020206020404" pitchFamily="34" charset="0"/>
              </a:rPr>
              <a:t>book</a:t>
            </a:r>
            <a:r>
              <a:rPr lang="hr-HR" dirty="0" smtClean="0">
                <a:latin typeface="Copperplate Gothic Bold" panose="020E0705020206020404" pitchFamily="34" charset="0"/>
              </a:rPr>
              <a:t> </a:t>
            </a:r>
            <a:r>
              <a:rPr lang="hr-HR" dirty="0" err="1" smtClean="0">
                <a:latin typeface="Copperplate Gothic Bold" panose="020E0705020206020404" pitchFamily="34" charset="0"/>
              </a:rPr>
              <a:t>was</a:t>
            </a:r>
            <a:r>
              <a:rPr lang="hr-HR" dirty="0" smtClean="0">
                <a:latin typeface="Copperplate Gothic Bold" panose="020E0705020206020404" pitchFamily="34" charset="0"/>
              </a:rPr>
              <a:t> </a:t>
            </a:r>
            <a:r>
              <a:rPr lang="hr-HR" dirty="0" err="1" smtClean="0">
                <a:latin typeface="Copperplate Gothic Bold" panose="020E0705020206020404" pitchFamily="34" charset="0"/>
              </a:rPr>
              <a:t>printed</a:t>
            </a:r>
            <a:r>
              <a:rPr lang="hr-HR" dirty="0" smtClean="0">
                <a:latin typeface="Copperplate Gothic Bold" panose="020E0705020206020404" pitchFamily="34" charset="0"/>
              </a:rPr>
              <a:t> </a:t>
            </a:r>
            <a:r>
              <a:rPr lang="hr-HR" dirty="0" err="1" smtClean="0">
                <a:latin typeface="Copperplate Gothic Bold" panose="020E0705020206020404" pitchFamily="34" charset="0"/>
              </a:rPr>
              <a:t>in</a:t>
            </a:r>
            <a:r>
              <a:rPr lang="hr-HR" dirty="0" smtClean="0">
                <a:latin typeface="Copperplate Gothic Bold" panose="020E0705020206020404" pitchFamily="34" charset="0"/>
              </a:rPr>
              <a:t> Rome </a:t>
            </a:r>
            <a:r>
              <a:rPr lang="hr-HR" dirty="0" err="1" smtClean="0">
                <a:latin typeface="Copperplate Gothic Bold" panose="020E0705020206020404" pitchFamily="34" charset="0"/>
              </a:rPr>
              <a:t>in</a:t>
            </a:r>
            <a:r>
              <a:rPr lang="hr-HR" dirty="0" smtClean="0">
                <a:latin typeface="Copperplate Gothic Bold" panose="020E0705020206020404" pitchFamily="34" charset="0"/>
              </a:rPr>
              <a:t> 1905</a:t>
            </a:r>
            <a:endParaRPr lang="hr-HR" dirty="0">
              <a:latin typeface="Copperplate Gothic Bold" panose="020E0705020206020404" pitchFamily="34" charset="0"/>
            </a:endParaRPr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24"/>
          <a:stretch/>
        </p:blipFill>
        <p:spPr>
          <a:xfrm>
            <a:off x="7251491" y="2087322"/>
            <a:ext cx="3671205" cy="3712228"/>
          </a:xfrm>
        </p:spPr>
      </p:pic>
    </p:spTree>
    <p:extLst>
      <p:ext uri="{BB962C8B-B14F-4D97-AF65-F5344CB8AC3E}">
        <p14:creationId xmlns:p14="http://schemas.microsoft.com/office/powerpoint/2010/main" val="2738537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err="1" smtClean="0">
                <a:latin typeface="Copperplate Gothic Bold" panose="020E0705020206020404" pitchFamily="34" charset="0"/>
                <a:ea typeface="Yu Gothic UI Semibold" panose="020B0700000000000000" pitchFamily="34" charset="-128"/>
              </a:rPr>
              <a:t>Glagolitic</a:t>
            </a:r>
            <a:r>
              <a:rPr lang="hr-HR" dirty="0" smtClean="0">
                <a:latin typeface="Copperplate Gothic Bold" panose="020E0705020206020404" pitchFamily="34" charset="0"/>
                <a:ea typeface="Yu Gothic UI Semibold" panose="020B0700000000000000" pitchFamily="34" charset="-128"/>
              </a:rPr>
              <a:t> </a:t>
            </a:r>
            <a:r>
              <a:rPr lang="hr-HR" dirty="0" err="1" smtClean="0">
                <a:latin typeface="Copperplate Gothic Bold" panose="020E0705020206020404" pitchFamily="34" charset="0"/>
                <a:ea typeface="Yu Gothic UI Semibold" panose="020B0700000000000000" pitchFamily="34" charset="-128"/>
              </a:rPr>
              <a:t>Script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1"/>
          </p:nvPr>
        </p:nvSpPr>
        <p:spPr>
          <a:xfrm>
            <a:off x="838200" y="2442575"/>
            <a:ext cx="4360101" cy="3734387"/>
          </a:xfrm>
        </p:spPr>
        <p:txBody>
          <a:bodyPr/>
          <a:lstStyle/>
          <a:p>
            <a:r>
              <a:rPr lang="hr-HR" dirty="0" err="1" smtClean="0">
                <a:latin typeface="Copperplate Gothic Bold" panose="020E0705020206020404" pitchFamily="34" charset="0"/>
              </a:rPr>
              <a:t>using</a:t>
            </a:r>
            <a:r>
              <a:rPr lang="hr-HR" dirty="0" smtClean="0">
                <a:latin typeface="Copperplate Gothic Bold" panose="020E0705020206020404" pitchFamily="34" charset="0"/>
              </a:rPr>
              <a:t> </a:t>
            </a:r>
            <a:r>
              <a:rPr lang="hr-HR" dirty="0" err="1" smtClean="0">
                <a:latin typeface="Copperplate Gothic Bold" panose="020E0705020206020404" pitchFamily="34" charset="0"/>
              </a:rPr>
              <a:t>Glagolitic</a:t>
            </a:r>
            <a:r>
              <a:rPr lang="hr-HR" dirty="0" smtClean="0">
                <a:latin typeface="Copperplate Gothic Bold" panose="020E0705020206020404" pitchFamily="34" charset="0"/>
              </a:rPr>
              <a:t> </a:t>
            </a:r>
            <a:r>
              <a:rPr lang="hr-HR" dirty="0" err="1" smtClean="0">
                <a:latin typeface="Copperplate Gothic Bold" panose="020E0705020206020404" pitchFamily="34" charset="0"/>
              </a:rPr>
              <a:t>Script</a:t>
            </a:r>
            <a:r>
              <a:rPr lang="hr-HR" dirty="0" smtClean="0">
                <a:latin typeface="Copperplate Gothic Bold" panose="020E0705020206020404" pitchFamily="34" charset="0"/>
              </a:rPr>
              <a:t> </a:t>
            </a:r>
            <a:r>
              <a:rPr lang="hr-HR" dirty="0" err="1" smtClean="0">
                <a:latin typeface="Copperplate Gothic Bold" panose="020E0705020206020404" pitchFamily="34" charset="0"/>
              </a:rPr>
              <a:t>write</a:t>
            </a:r>
            <a:r>
              <a:rPr lang="hr-HR" dirty="0" smtClean="0">
                <a:latin typeface="Copperplate Gothic Bold" panose="020E0705020206020404" pitchFamily="34" charset="0"/>
              </a:rPr>
              <a:t> a </a:t>
            </a:r>
            <a:r>
              <a:rPr lang="hr-HR" dirty="0" err="1" smtClean="0">
                <a:latin typeface="Copperplate Gothic Bold" panose="020E0705020206020404" pitchFamily="34" charset="0"/>
              </a:rPr>
              <a:t>message</a:t>
            </a:r>
            <a:r>
              <a:rPr lang="hr-HR" dirty="0" smtClean="0">
                <a:latin typeface="Copperplate Gothic Bold" panose="020E0705020206020404" pitchFamily="34" charset="0"/>
              </a:rPr>
              <a:t> to a </a:t>
            </a:r>
            <a:r>
              <a:rPr lang="hr-HR" dirty="0" err="1" smtClean="0">
                <a:latin typeface="Copperplate Gothic Bold" panose="020E0705020206020404" pitchFamily="34" charset="0"/>
              </a:rPr>
              <a:t>friend</a:t>
            </a:r>
            <a:r>
              <a:rPr lang="hr-HR" dirty="0" smtClean="0">
                <a:latin typeface="Copperplate Gothic Bold" panose="020E0705020206020404" pitchFamily="34" charset="0"/>
              </a:rPr>
              <a:t> </a:t>
            </a:r>
            <a:r>
              <a:rPr lang="hr-HR" dirty="0" err="1" smtClean="0">
                <a:latin typeface="Copperplate Gothic Bold" panose="020E0705020206020404" pitchFamily="34" charset="0"/>
              </a:rPr>
              <a:t>and</a:t>
            </a:r>
            <a:r>
              <a:rPr lang="hr-HR" dirty="0" smtClean="0">
                <a:latin typeface="Copperplate Gothic Bold" panose="020E0705020206020404" pitchFamily="34" charset="0"/>
              </a:rPr>
              <a:t> </a:t>
            </a:r>
            <a:r>
              <a:rPr lang="hr-HR" dirty="0" err="1" smtClean="0">
                <a:latin typeface="Copperplate Gothic Bold" panose="020E0705020206020404" pitchFamily="34" charset="0"/>
              </a:rPr>
              <a:t>sign</a:t>
            </a:r>
            <a:r>
              <a:rPr lang="hr-HR" dirty="0" smtClean="0">
                <a:latin typeface="Copperplate Gothic Bold" panose="020E0705020206020404" pitchFamily="34" charset="0"/>
              </a:rPr>
              <a:t> </a:t>
            </a:r>
            <a:endParaRPr lang="hr-HR" dirty="0">
              <a:latin typeface="Copperplate Gothic Bold" panose="020E0705020206020404" pitchFamily="34" charset="0"/>
            </a:endParaRPr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645" y="1829649"/>
            <a:ext cx="4012716" cy="4784093"/>
          </a:xfrm>
        </p:spPr>
      </p:pic>
    </p:spTree>
    <p:extLst>
      <p:ext uri="{BB962C8B-B14F-4D97-AF65-F5344CB8AC3E}">
        <p14:creationId xmlns:p14="http://schemas.microsoft.com/office/powerpoint/2010/main" val="32266585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146</Words>
  <Application>Microsoft Office PowerPoint</Application>
  <PresentationFormat>Široki zaslon</PresentationFormat>
  <Paragraphs>27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5" baseType="lpstr">
      <vt:lpstr>Yu Gothic UI Semibold</vt:lpstr>
      <vt:lpstr>Arial</vt:lpstr>
      <vt:lpstr>Calibri</vt:lpstr>
      <vt:lpstr>Calibri Light</vt:lpstr>
      <vt:lpstr>Copperplate Gothic Bold</vt:lpstr>
      <vt:lpstr>Tema sustava Office</vt:lpstr>
      <vt:lpstr>Glagolitic Script</vt:lpstr>
      <vt:lpstr>Croatian scripts </vt:lpstr>
      <vt:lpstr>Glagolitic Script – intangible cultural heritage</vt:lpstr>
      <vt:lpstr>Glagolitic Script</vt:lpstr>
      <vt:lpstr>Glagolitic Monuments</vt:lpstr>
      <vt:lpstr>Glagolitic Monuments</vt:lpstr>
      <vt:lpstr>Glagolitic Monuments</vt:lpstr>
      <vt:lpstr>Fun Facts about Glagolitic Script</vt:lpstr>
      <vt:lpstr>Glagolitic Script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Glagolitic Script</dc:title>
  <dc:creator>Windows korisnik</dc:creator>
  <cp:lastModifiedBy>Windows korisnik</cp:lastModifiedBy>
  <cp:revision>4</cp:revision>
  <dcterms:created xsi:type="dcterms:W3CDTF">2019-05-02T14:48:01Z</dcterms:created>
  <dcterms:modified xsi:type="dcterms:W3CDTF">2019-05-02T15:13:55Z</dcterms:modified>
</cp:coreProperties>
</file>