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73" r:id="rId8"/>
    <p:sldId id="263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748C-6607-4210-A9CA-66C7BB081E8F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49033-6E06-4F07-BEC1-5BD31A1EE3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034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34366-55C9-4221-BA89-473776F0773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451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1027" y="1912527"/>
            <a:ext cx="7460974" cy="1922251"/>
          </a:xfrm>
        </p:spPr>
        <p:txBody>
          <a:bodyPr anchor="t">
            <a:noAutofit/>
          </a:bodyPr>
          <a:lstStyle/>
          <a:p>
            <a:r>
              <a:rPr lang="en-US" sz="11500" b="1" dirty="0"/>
              <a:t>ICT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0922" y="5283663"/>
            <a:ext cx="9621077" cy="1574337"/>
          </a:xfrm>
        </p:spPr>
        <p:txBody>
          <a:bodyPr anchor="b">
            <a:normAutofit/>
          </a:bodyPr>
          <a:lstStyle/>
          <a:p>
            <a:r>
              <a:rPr lang="en-US" sz="2000" dirty="0"/>
              <a:t>Escola </a:t>
            </a:r>
            <a:r>
              <a:rPr lang="en-US" sz="2000" dirty="0" err="1"/>
              <a:t>Básica</a:t>
            </a:r>
            <a:r>
              <a:rPr lang="en-US" sz="2000" dirty="0"/>
              <a:t> e </a:t>
            </a:r>
            <a:r>
              <a:rPr lang="en-US" sz="2000" dirty="0" err="1"/>
              <a:t>Secundária</a:t>
            </a:r>
            <a:r>
              <a:rPr lang="en-US" sz="2000" dirty="0"/>
              <a:t> Dr. </a:t>
            </a:r>
            <a:r>
              <a:rPr lang="en-US" sz="2000" dirty="0" err="1"/>
              <a:t>Ângelo</a:t>
            </a:r>
            <a:r>
              <a:rPr lang="en-US" sz="2000" dirty="0"/>
              <a:t> Augusto da Silva</a:t>
            </a:r>
          </a:p>
          <a:p>
            <a:r>
              <a:rPr lang="en-US" sz="2000" dirty="0"/>
              <a:t>April 1</a:t>
            </a:r>
            <a:r>
              <a:rPr lang="en-US" sz="2000" baseline="30000" dirty="0"/>
              <a:t>st </a:t>
            </a:r>
            <a:r>
              <a:rPr lang="en-US" sz="2000" dirty="0"/>
              <a:t>- 7</a:t>
            </a:r>
            <a:r>
              <a:rPr lang="en-US" sz="2000" baseline="30000" dirty="0"/>
              <a:t>th </a:t>
            </a:r>
            <a:r>
              <a:rPr lang="en-US" sz="2000" dirty="0"/>
              <a:t>2019</a:t>
            </a:r>
          </a:p>
          <a:p>
            <a:r>
              <a:rPr lang="en-US" sz="2000" dirty="0"/>
              <a:t>Laurinda Jardim &amp; </a:t>
            </a:r>
            <a:r>
              <a:rPr lang="en-US" sz="2000" dirty="0" err="1"/>
              <a:t>MarleneRamos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474D41-D0BC-405B-A291-42F34D0D9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38" y="0"/>
            <a:ext cx="3148661" cy="897367"/>
          </a:xfrm>
          <a:prstGeom prst="rect">
            <a:avLst/>
          </a:prstGeom>
        </p:spPr>
      </p:pic>
      <p:pic>
        <p:nvPicPr>
          <p:cNvPr id="9" name="image2.jpg" descr="C:\Users\Ricardo\Desktop\Fotos y vídeos erasmus 229\logo proyecto muy pequeño.jpg">
            <a:extLst>
              <a:ext uri="{FF2B5EF4-FFF2-40B4-BE49-F238E27FC236}">
                <a16:creationId xmlns:a16="http://schemas.microsoft.com/office/drawing/2014/main" id="{686730B1-02E2-4F82-993E-B56EB8B29AF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7323" y="1525631"/>
            <a:ext cx="3966331" cy="2696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Imagem 7">
            <a:extLst>
              <a:ext uri="{FF2B5EF4-FFF2-40B4-BE49-F238E27FC236}">
                <a16:creationId xmlns:a16="http://schemas.microsoft.com/office/drawing/2014/main" id="{B47370C7-5DD7-4CC5-8D33-97B929FB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36" y="5283663"/>
            <a:ext cx="1134925" cy="12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97027-D79D-47B5-B86E-EE7ABE72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MIND DESIGNER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D69422-B35A-483E-B321-747A6576F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6" y="2361432"/>
            <a:ext cx="3707904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7C17239-37DA-47AA-AF6A-CAF7674F3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50" y="2361432"/>
            <a:ext cx="3707904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4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0821D-0C51-4DD1-A6F1-80102AFE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MIND DESIGNER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2DCC49-6DE6-4672-BE9B-1FF8848D5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3601" r="18501" b="9400"/>
          <a:stretch/>
        </p:blipFill>
        <p:spPr>
          <a:xfrm>
            <a:off x="2292096" y="1594006"/>
            <a:ext cx="7290054" cy="507535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54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ADD48-EDD7-4695-A128-D1310FEB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5810"/>
            <a:ext cx="12072730" cy="9111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/>
              <a:t>Information and Communication Technology in Education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E1B334-1F5D-4722-90F7-BB54EBE0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11" y="3288963"/>
            <a:ext cx="11824319" cy="9111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How can it improve learning and teaching at school?</a:t>
            </a:r>
          </a:p>
        </p:txBody>
      </p:sp>
      <p:sp>
        <p:nvSpPr>
          <p:cNvPr id="46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D5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B3F011-6462-40D8-B94E-526E9F029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7333" y="0"/>
            <a:ext cx="2624667" cy="2624667"/>
          </a:xfrm>
          <a:prstGeom prst="rect">
            <a:avLst/>
          </a:prstGeom>
        </p:spPr>
      </p:pic>
      <p:sp>
        <p:nvSpPr>
          <p:cNvPr id="47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DA7931-C909-4332-A614-A2CE358B8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78" y="4026873"/>
            <a:ext cx="2627311" cy="26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B3F011-6462-40D8-B94E-526E9F029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269606" cy="3269606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E1B334-1F5D-4722-90F7-BB54EBE0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134" y="202713"/>
            <a:ext cx="6803596" cy="6264347"/>
          </a:xfrm>
        </p:spPr>
        <p:txBody>
          <a:bodyPr anchor="t"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/>
              <a:t>School is a place for innovation and where students should experiment.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200" dirty="0"/>
              <a:t>By using ICT tools, they can learn to: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Relate to each other;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Question;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Build and develop knowledge;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Communicate assertively</a:t>
            </a:r>
            <a:r>
              <a:rPr lang="en-US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4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43BE5-B979-453E-9DAF-E9ECF5A2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Some  practical examples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5526B71-AB49-4C45-9410-467CA7E3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984630" cy="39178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5th grade – Class Project – “The life of a little seed” – based on a mandatory reading, students will replicate the stages of the development of a seed on a robot device (Robot CUBETTO) – prized project.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Final product: </a:t>
            </a:r>
            <a:r>
              <a:rPr lang="pt-PT" sz="2000" dirty="0"/>
              <a:t>storyboard </a:t>
            </a:r>
            <a:r>
              <a:rPr lang="en-US" sz="2000" dirty="0"/>
              <a:t>with Robot </a:t>
            </a:r>
            <a:r>
              <a:rPr lang="en-US" sz="2000" dirty="0" err="1"/>
              <a:t>Cubetto</a:t>
            </a:r>
            <a:r>
              <a:rPr lang="en-US" sz="2000" dirty="0"/>
              <a:t> to learn concepts from Science, </a:t>
            </a:r>
            <a:r>
              <a:rPr lang="en-US" sz="2000" dirty="0" err="1"/>
              <a:t>Maths</a:t>
            </a:r>
            <a:r>
              <a:rPr lang="en-US" sz="2000" dirty="0"/>
              <a:t>, Portuguese, ICT, History … based on several researches.  </a:t>
            </a:r>
          </a:p>
        </p:txBody>
      </p:sp>
      <p:pic>
        <p:nvPicPr>
          <p:cNvPr id="4098" name="Picture 2" descr="A imagem pode conter: pessoas sentadas, mesa e interiores">
            <a:extLst>
              <a:ext uri="{FF2B5EF4-FFF2-40B4-BE49-F238E27FC236}">
                <a16:creationId xmlns:a16="http://schemas.microsoft.com/office/drawing/2014/main" id="{11D36CBB-C81D-4F08-A75A-CC68F9CC4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9"/>
          <a:stretch/>
        </p:blipFill>
        <p:spPr bwMode="auto">
          <a:xfrm>
            <a:off x="6822831" y="10"/>
            <a:ext cx="5369168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sultado de imagem para bloxels video game builder">
            <a:extLst>
              <a:ext uri="{FF2B5EF4-FFF2-40B4-BE49-F238E27FC236}">
                <a16:creationId xmlns:a16="http://schemas.microsoft.com/office/drawing/2014/main" id="{DBEB3F84-8AD3-43AC-A847-5542B3342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143BE5-B979-453E-9DAF-E9ECF5A2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Some  practical examples</a:t>
            </a:r>
          </a:p>
        </p:txBody>
      </p:sp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5526B71-AB49-4C45-9410-467CA7E3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72" y="0"/>
            <a:ext cx="7538629" cy="6858000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7th grade – Class Project – “The Danish Knight” – based on a mandatory reading, students will create an interactive game using </a:t>
            </a:r>
            <a:r>
              <a:rPr lang="pt-PT" sz="2400" dirty="0" err="1">
                <a:solidFill>
                  <a:srgbClr val="FFFFFF"/>
                </a:solidFill>
              </a:rPr>
              <a:t>Bloxels</a:t>
            </a:r>
            <a:r>
              <a:rPr lang="pt-PT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and</a:t>
            </a:r>
            <a:r>
              <a:rPr lang="pt-PT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replicating different challenges on different levels - prized project.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Stages 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Creating the characters and surroundings/background according to what they have studied in Portuguese class;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Arts-  the design;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Sports – different types of jumps;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Physics – velocity ;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English – translation;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Math – score, coordinates.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6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C3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51A201-3A31-44AA-BD06-7237F491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PT">
                <a:solidFill>
                  <a:srgbClr val="FFFFFF"/>
                </a:solidFill>
              </a:rPr>
              <a:t>DAC </a:t>
            </a:r>
            <a:r>
              <a:rPr lang="en-US">
                <a:solidFill>
                  <a:srgbClr val="FFFFFF"/>
                </a:solidFill>
              </a:rPr>
              <a:t>– Maths </a:t>
            </a:r>
            <a:r>
              <a:rPr lang="pt-PT">
                <a:solidFill>
                  <a:srgbClr val="FFFFFF"/>
                </a:solidFill>
              </a:rPr>
              <a:t>/ICT – 5th and 6th grades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5088ED-0D7A-4908-AFD3-88DB151DE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720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A11DEF8-EA6F-43A4-ABB9-7CD53813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329798" cy="6214534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rgbClr val="FFFFFF"/>
                </a:solidFill>
              </a:rPr>
              <a:t>Combination of two subjects - interdisciplinary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approaches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teachers </a:t>
            </a:r>
            <a:r>
              <a:rPr lang="en-US" sz="2800" dirty="0" err="1">
                <a:solidFill>
                  <a:srgbClr val="FFFFFF"/>
                </a:solidFill>
              </a:rPr>
              <a:t>develope</a:t>
            </a:r>
            <a:r>
              <a:rPr lang="en-US" sz="2800" dirty="0">
                <a:solidFill>
                  <a:srgbClr val="FFFFFF"/>
                </a:solidFill>
              </a:rPr>
              <a:t> interdisciplinary and cross-classroom activities combining topics and subjects in meaningful and purposeful ways by using ICT tools.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6995-416D-466F-ADDB-52D4BE7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Aplicações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78C58D54-F030-4A77-81E6-CCE345448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3536499"/>
            <a:ext cx="2428007" cy="161867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3C804E-0E77-49E2-926B-27A889021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48" y="1844825"/>
            <a:ext cx="2668308" cy="15009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6A26453-7743-4D5F-A86C-EAD52E4FF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21" y="1858707"/>
            <a:ext cx="1499616" cy="14996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931A50-E7F2-4609-8C26-66FCDF16F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87" y="3596027"/>
            <a:ext cx="1499616" cy="149961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3B0F9A-A635-4AEA-9391-844D5517FE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b="15838"/>
          <a:stretch/>
        </p:blipFill>
        <p:spPr>
          <a:xfrm>
            <a:off x="3791745" y="3576443"/>
            <a:ext cx="2140081" cy="1519200"/>
          </a:xfrm>
          <a:prstGeom prst="rect">
            <a:avLst/>
          </a:prstGeom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D5DBE8F8-FE5C-4AD7-A917-A9967896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49" y="5312414"/>
            <a:ext cx="2252537" cy="14996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toondoo logo">
            <a:extLst>
              <a:ext uri="{FF2B5EF4-FFF2-40B4-BE49-F238E27FC236}">
                <a16:creationId xmlns:a16="http://schemas.microsoft.com/office/drawing/2014/main" id="{403D2C42-EB92-4236-AC38-26C1263ED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/>
          <a:stretch/>
        </p:blipFill>
        <p:spPr bwMode="auto">
          <a:xfrm>
            <a:off x="4891498" y="1858707"/>
            <a:ext cx="401281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ECA2BC0-41FB-42A3-A205-C9CAEEF770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88" y="3596027"/>
            <a:ext cx="2016224" cy="1512168"/>
          </a:xfrm>
          <a:prstGeom prst="rect">
            <a:avLst/>
          </a:prstGeom>
        </p:spPr>
      </p:pic>
      <p:pic>
        <p:nvPicPr>
          <p:cNvPr id="4" name="Picture 4" descr="Resultado de imagem para prezi logo">
            <a:extLst>
              <a:ext uri="{FF2B5EF4-FFF2-40B4-BE49-F238E27FC236}">
                <a16:creationId xmlns:a16="http://schemas.microsoft.com/office/drawing/2014/main" id="{EE2BAA29-5A7F-4E42-8042-6CC7205DE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7859"/>
          <a:stretch/>
        </p:blipFill>
        <p:spPr bwMode="auto">
          <a:xfrm>
            <a:off x="4511824" y="5299862"/>
            <a:ext cx="13196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AEC80E-053D-4550-B84C-346F1D83FA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5312414"/>
            <a:ext cx="1391672" cy="1443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30" name="Picture 6" descr="Resultado de imagem para quiver vision">
            <a:extLst>
              <a:ext uri="{FF2B5EF4-FFF2-40B4-BE49-F238E27FC236}">
                <a16:creationId xmlns:a16="http://schemas.microsoft.com/office/drawing/2014/main" id="{E6DDAA6D-68F6-4035-B1C9-33A830F1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712" y="5285113"/>
            <a:ext cx="1446793" cy="14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>
            <a:extLst>
              <a:ext uri="{FF2B5EF4-FFF2-40B4-BE49-F238E27FC236}">
                <a16:creationId xmlns:a16="http://schemas.microsoft.com/office/drawing/2014/main" id="{F9738C23-4CD6-4592-9972-E0FE6D79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36" y="5298987"/>
            <a:ext cx="1446793" cy="14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8CC49-F5B1-4430-8032-862E2EC1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QUIVER VISION</a:t>
            </a:r>
          </a:p>
        </p:txBody>
      </p:sp>
      <p:pic>
        <p:nvPicPr>
          <p:cNvPr id="3074" name="Picture 2" descr="Resultado de imagem para QUIVER VISION HALLOWEEN">
            <a:extLst>
              <a:ext uri="{FF2B5EF4-FFF2-40B4-BE49-F238E27FC236}">
                <a16:creationId xmlns:a16="http://schemas.microsoft.com/office/drawing/2014/main" id="{D9DFE003-33D6-48FD-9B26-EFF34241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287300"/>
            <a:ext cx="3094286" cy="39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56F89-DB7C-4B6D-9B36-E3E12A428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6339408" y="539528"/>
            <a:ext cx="3429000" cy="573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1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D2BC638-4536-480F-8073-D520D297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548640"/>
            <a:ext cx="2957789" cy="59155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E9FCB-E0D3-442E-9357-27BB8ECE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3" y="548640"/>
            <a:ext cx="2957789" cy="5915578"/>
          </a:xfrm>
          <a:prstGeom prst="rect">
            <a:avLst/>
          </a:prstGeom>
        </p:spPr>
      </p:pic>
      <p:pic>
        <p:nvPicPr>
          <p:cNvPr id="13" name="Marcador de Posição de Conteúdo 12">
            <a:extLst>
              <a:ext uri="{FF2B5EF4-FFF2-40B4-BE49-F238E27FC236}">
                <a16:creationId xmlns:a16="http://schemas.microsoft.com/office/drawing/2014/main" id="{0237C8F5-BC2F-463E-8F5B-686ACFC03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48640"/>
            <a:ext cx="2957788" cy="5915578"/>
          </a:xfrm>
        </p:spPr>
      </p:pic>
    </p:spTree>
    <p:extLst>
      <p:ext uri="{BB962C8B-B14F-4D97-AF65-F5344CB8AC3E}">
        <p14:creationId xmlns:p14="http://schemas.microsoft.com/office/powerpoint/2010/main" val="507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275</Words>
  <Application>Microsoft Office PowerPoint</Application>
  <PresentationFormat>Ecrã Panorâmico</PresentationFormat>
  <Paragraphs>33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ICT Learning</vt:lpstr>
      <vt:lpstr>Information and Communication Technology in Education</vt:lpstr>
      <vt:lpstr>Apresentação do PowerPoint</vt:lpstr>
      <vt:lpstr>Some  practical examples</vt:lpstr>
      <vt:lpstr>Some  practical examples</vt:lpstr>
      <vt:lpstr>DAC – Maths /ICT – 5th and 6th grades</vt:lpstr>
      <vt:lpstr>Aplicações</vt:lpstr>
      <vt:lpstr>QUIVER VISION</vt:lpstr>
      <vt:lpstr>Apresentação do PowerPoint</vt:lpstr>
      <vt:lpstr>MIND DESIGNER</vt:lpstr>
      <vt:lpstr>MIND DESIGNER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Learning</dc:title>
  <dc:creator>Ricardo Jorge Freitas Félix</dc:creator>
  <cp:lastModifiedBy>Laurinda Jardim</cp:lastModifiedBy>
  <cp:revision>23</cp:revision>
  <dcterms:created xsi:type="dcterms:W3CDTF">2019-03-28T21:24:12Z</dcterms:created>
  <dcterms:modified xsi:type="dcterms:W3CDTF">2019-05-02T13:52:51Z</dcterms:modified>
</cp:coreProperties>
</file>