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>
  <p:cSld name="Naslovni slaj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>
            <a:spLocks noGrp="1"/>
          </p:cNvSpPr>
          <p:nvPr>
            <p:ph type="pic" idx="2"/>
          </p:nvPr>
        </p:nvSpPr>
        <p:spPr>
          <a:xfrm>
            <a:off x="1" y="0"/>
            <a:ext cx="10655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2160000" rIns="0" bIns="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"/>
          <p:cNvSpPr>
            <a:spLocks noGrp="1"/>
          </p:cNvSpPr>
          <p:nvPr>
            <p:ph type="ctrTitle"/>
          </p:nvPr>
        </p:nvSpPr>
        <p:spPr>
          <a:xfrm>
            <a:off x="948293" y="3271757"/>
            <a:ext cx="4459800" cy="31467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25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/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  <a:defRPr sz="5000" b="1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  <a:defRPr sz="2100">
                <a:solidFill>
                  <a:srgbClr val="F2F2F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>
  <p:cSld name="Usporedb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>
            <a:off x="431800" y="5530292"/>
            <a:ext cx="1103874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9537134" y="1312995"/>
            <a:ext cx="1103874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9683871" y="300388"/>
            <a:ext cx="1838652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1449746" y="5304339"/>
            <a:ext cx="514964" cy="4519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11007557" y="354617"/>
            <a:ext cx="514964" cy="4519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body" idx="2"/>
          </p:nvPr>
        </p:nvSpPr>
        <p:spPr>
          <a:xfrm>
            <a:off x="432000" y="1515834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body" idx="3"/>
          </p:nvPr>
        </p:nvSpPr>
        <p:spPr>
          <a:xfrm>
            <a:off x="432000" y="2023668"/>
            <a:ext cx="5472000" cy="4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body" idx="4"/>
          </p:nvPr>
        </p:nvSpPr>
        <p:spPr>
          <a:xfrm>
            <a:off x="6300000" y="1516359"/>
            <a:ext cx="54720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5"/>
          </p:nvPr>
        </p:nvSpPr>
        <p:spPr>
          <a:xfrm>
            <a:off x="6299887" y="2020359"/>
            <a:ext cx="5472000" cy="4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>
  <p:cSld name="Naslov i sadržaj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11328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>
  <p:cSld name="Dva sadržaja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3"/>
          </p:nvPr>
        </p:nvSpPr>
        <p:spPr>
          <a:xfrm>
            <a:off x="6299887" y="151125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 stupca">
  <p:cSld name="Tri stupca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3600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3"/>
          </p:nvPr>
        </p:nvSpPr>
        <p:spPr>
          <a:xfrm>
            <a:off x="4301550" y="1511476"/>
            <a:ext cx="36006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4"/>
          </p:nvPr>
        </p:nvSpPr>
        <p:spPr>
          <a:xfrm>
            <a:off x="8171550" y="1511475"/>
            <a:ext cx="36006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stupaca">
  <p:cSld name="5 stupaca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2160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3"/>
          </p:nvPr>
        </p:nvSpPr>
        <p:spPr>
          <a:xfrm>
            <a:off x="2726412" y="1512000"/>
            <a:ext cx="21606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4"/>
          </p:nvPr>
        </p:nvSpPr>
        <p:spPr>
          <a:xfrm>
            <a:off x="5021412" y="1512000"/>
            <a:ext cx="21606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5"/>
          </p:nvPr>
        </p:nvSpPr>
        <p:spPr>
          <a:xfrm>
            <a:off x="7316412" y="1507535"/>
            <a:ext cx="21606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body" idx="6"/>
          </p:nvPr>
        </p:nvSpPr>
        <p:spPr>
          <a:xfrm>
            <a:off x="9611412" y="1507535"/>
            <a:ext cx="2160600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ja sadržaja 1">
  <p:cSld name="Fotografija sadržaja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>
            <a:spLocks noGrp="1"/>
          </p:cNvSpPr>
          <p:nvPr>
            <p:ph type="pic" idx="2"/>
          </p:nvPr>
        </p:nvSpPr>
        <p:spPr>
          <a:xfrm>
            <a:off x="6481149" y="1684742"/>
            <a:ext cx="4904700" cy="43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54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body" idx="1"/>
          </p:nvPr>
        </p:nvSpPr>
        <p:spPr>
          <a:xfrm>
            <a:off x="431801" y="1008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body" idx="3"/>
          </p:nvPr>
        </p:nvSpPr>
        <p:spPr>
          <a:xfrm>
            <a:off x="432000" y="1511566"/>
            <a:ext cx="5472000" cy="4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ja sadržaja 3">
  <p:cSld name="Fotografija sadržaja 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>
            <a:spLocks noGrp="1"/>
          </p:cNvSpPr>
          <p:nvPr>
            <p:ph type="pic" idx="2"/>
          </p:nvPr>
        </p:nvSpPr>
        <p:spPr>
          <a:xfrm>
            <a:off x="6812170" y="2376298"/>
            <a:ext cx="2405400" cy="212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54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431801" y="1008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3"/>
          </p:nvPr>
        </p:nvSpPr>
        <p:spPr>
          <a:xfrm>
            <a:off x="432000" y="1511566"/>
            <a:ext cx="5472000" cy="4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69" name="Google Shape;69;p4"/>
          <p:cNvSpPr>
            <a:spLocks noGrp="1"/>
          </p:cNvSpPr>
          <p:nvPr>
            <p:ph type="pic" idx="4"/>
          </p:nvPr>
        </p:nvSpPr>
        <p:spPr>
          <a:xfrm>
            <a:off x="8812420" y="1176148"/>
            <a:ext cx="2405400" cy="212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"/>
          <p:cNvSpPr>
            <a:spLocks noGrp="1"/>
          </p:cNvSpPr>
          <p:nvPr>
            <p:ph type="pic" idx="5"/>
          </p:nvPr>
        </p:nvSpPr>
        <p:spPr>
          <a:xfrm>
            <a:off x="8812419" y="3552739"/>
            <a:ext cx="2405400" cy="212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lika fotografija">
  <p:cSld name="Velika fotografija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>
            <a:spLocks noGrp="1"/>
          </p:cNvSpPr>
          <p:nvPr>
            <p:ph type="pic" idx="2"/>
          </p:nvPr>
        </p:nvSpPr>
        <p:spPr>
          <a:xfrm>
            <a:off x="0" y="0"/>
            <a:ext cx="11771400" cy="619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5" name="Google Shape;75;p5"/>
          <p:cNvSpPr>
            <a:spLocks noGrp="1"/>
          </p:cNvSpPr>
          <p:nvPr>
            <p:ph type="ctrTitle"/>
          </p:nvPr>
        </p:nvSpPr>
        <p:spPr>
          <a:xfrm>
            <a:off x="420687" y="5066452"/>
            <a:ext cx="4459800" cy="539400"/>
          </a:xfrm>
          <a:prstGeom prst="roundRect">
            <a:avLst>
              <a:gd name="adj" fmla="val 10086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25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08000" rIns="180000" bIns="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alibri"/>
              <a:buNone/>
              <a:defRPr sz="1800" b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zdjelni slajd 1">
  <p:cSld name="Razdjelni slajd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>
            <a:spLocks noGrp="1"/>
          </p:cNvSpPr>
          <p:nvPr>
            <p:ph type="pic" idx="2"/>
          </p:nvPr>
        </p:nvSpPr>
        <p:spPr>
          <a:xfrm>
            <a:off x="0" y="418374"/>
            <a:ext cx="8687400" cy="643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800" cy="31467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25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/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  <a:defRPr sz="5000" b="1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  <a:defRPr sz="2100">
                <a:solidFill>
                  <a:srgbClr val="F2F2F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sa zahvalom">
  <p:cSld name="Slajd sa zahvalom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11793520" y="0"/>
            <a:ext cx="352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 rot="5400000">
            <a:off x="8740200" y="3406203"/>
            <a:ext cx="68580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>
            <a:spLocks noGrp="1"/>
          </p:cNvSpPr>
          <p:nvPr>
            <p:ph type="pic" idx="2"/>
          </p:nvPr>
        </p:nvSpPr>
        <p:spPr>
          <a:xfrm>
            <a:off x="1" y="0"/>
            <a:ext cx="10655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2160000" rIns="0" bIns="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7"/>
          <p:cNvSpPr>
            <a:spLocks noGrp="1"/>
          </p:cNvSpPr>
          <p:nvPr>
            <p:ph type="ctrTitle"/>
          </p:nvPr>
        </p:nvSpPr>
        <p:spPr>
          <a:xfrm>
            <a:off x="7425293" y="2834640"/>
            <a:ext cx="4459800" cy="27204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25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/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  <a:defRPr sz="5000" b="1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8034849" y="3859066"/>
            <a:ext cx="3521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3"/>
          </p:nvPr>
        </p:nvSpPr>
        <p:spPr>
          <a:xfrm>
            <a:off x="8034849" y="4220189"/>
            <a:ext cx="3521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body" idx="4"/>
          </p:nvPr>
        </p:nvSpPr>
        <p:spPr>
          <a:xfrm>
            <a:off x="8034849" y="4581312"/>
            <a:ext cx="3521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5"/>
          </p:nvPr>
        </p:nvSpPr>
        <p:spPr>
          <a:xfrm>
            <a:off x="8034849" y="4942435"/>
            <a:ext cx="3521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>
  <p:cSld name="Samo naslov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zdjelni slajd 2">
  <p:cSld name="Razdjelni slajd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>
            <a:spLocks noGrp="1"/>
          </p:cNvSpPr>
          <p:nvPr>
            <p:ph type="pic" idx="2"/>
          </p:nvPr>
        </p:nvSpPr>
        <p:spPr>
          <a:xfrm>
            <a:off x="-1" y="0"/>
            <a:ext cx="117951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864000" rIns="0" bIns="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>
            <a:spLocks noGrp="1"/>
          </p:cNvSpPr>
          <p:nvPr>
            <p:ph type="ctrTitle"/>
          </p:nvPr>
        </p:nvSpPr>
        <p:spPr>
          <a:xfrm>
            <a:off x="3866117" y="1816509"/>
            <a:ext cx="4459800" cy="31467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25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/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  <a:defRPr sz="5000" b="1">
                <a:solidFill>
                  <a:srgbClr val="F2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  <a:defRPr sz="2100">
                <a:solidFill>
                  <a:srgbClr val="F2F2F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ja sadržaja 2">
  <p:cSld name="Fotografija sadržaja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>
            <a:spLocks noGrp="1"/>
          </p:cNvSpPr>
          <p:nvPr>
            <p:ph type="pic" idx="2"/>
          </p:nvPr>
        </p:nvSpPr>
        <p:spPr>
          <a:xfrm>
            <a:off x="6282692" y="432000"/>
            <a:ext cx="5511900" cy="5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54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body" idx="1"/>
          </p:nvPr>
        </p:nvSpPr>
        <p:spPr>
          <a:xfrm>
            <a:off x="431801" y="1008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body" idx="3"/>
          </p:nvPr>
        </p:nvSpPr>
        <p:spPr>
          <a:xfrm>
            <a:off x="432000" y="1511566"/>
            <a:ext cx="5472000" cy="4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2B2B2"/>
            </a:gs>
            <a:gs pos="83000">
              <a:srgbClr val="92D050"/>
            </a:gs>
            <a:gs pos="100000">
              <a:srgbClr val="CAEDA7"/>
            </a:gs>
          </a:gsLst>
          <a:lin ang="5400012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11793520" y="0"/>
            <a:ext cx="352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1844618" y="6249961"/>
            <a:ext cx="230400" cy="460500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/>
          <p:nvPr/>
        </p:nvSpPr>
        <p:spPr>
          <a:xfrm rot="5400000">
            <a:off x="8740200" y="3406203"/>
            <a:ext cx="68580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/>
          <p:nvPr/>
        </p:nvSpPr>
        <p:spPr>
          <a:xfrm rot="5400000">
            <a:off x="8694773" y="3406204"/>
            <a:ext cx="6858000" cy="45600"/>
          </a:xfrm>
          <a:prstGeom prst="rect">
            <a:avLst/>
          </a:prstGeom>
          <a:gradFill>
            <a:gsLst>
              <a:gs pos="0">
                <a:srgbClr val="F2F2F2">
                  <a:alpha val="0"/>
                </a:srgbClr>
              </a:gs>
              <a:gs pos="100000">
                <a:srgbClr val="A5A5A5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ihacom.ch/Ferienwohnungen-Land-Gespanschaft-zagreb/2NZ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728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63" name="Google Shape;163;p17" descr="Naglasak slajda u okviru naslova"/>
          <p:cNvSpPr/>
          <p:nvPr/>
        </p:nvSpPr>
        <p:spPr>
          <a:xfrm flipH="1">
            <a:off x="9925584" y="1916443"/>
            <a:ext cx="1483340" cy="2200275"/>
          </a:xfrm>
          <a:custGeom>
            <a:avLst/>
            <a:gdLst/>
            <a:ahLst/>
            <a:cxnLst/>
            <a:rect l="l" t="t" r="r" b="b"/>
            <a:pathLst>
              <a:path w="1494549" h="2200275" extrusionOk="0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3F3F3F"/>
              </a:gs>
            </a:gsLst>
            <a:lin ang="0" scaled="0"/>
          </a:gradFill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</a:pPr>
            <a:endParaRPr sz="5000" b="1" i="0" u="none" strike="noStrike" cap="none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4" name="Google Shape;164;p17"/>
          <p:cNvSpPr>
            <a:spLocks noGrp="1"/>
          </p:cNvSpPr>
          <p:nvPr>
            <p:ph type="ctrTitle"/>
          </p:nvPr>
        </p:nvSpPr>
        <p:spPr>
          <a:xfrm>
            <a:off x="6889472" y="4227073"/>
            <a:ext cx="4546800" cy="25146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0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Corbel"/>
              <a:buNone/>
            </a:pPr>
            <a:r>
              <a:rPr lang="hr-HR" sz="4800"/>
              <a:t>3D Zaprešić</a:t>
            </a:r>
            <a:br>
              <a:rPr lang="hr-HR" sz="4800"/>
            </a:br>
            <a:r>
              <a:rPr lang="hr-HR" sz="4800"/>
              <a:t> </a:t>
            </a:r>
            <a:br>
              <a:rPr lang="hr-HR" sz="4800"/>
            </a:br>
            <a:r>
              <a:rPr lang="hr-HR" sz="4800"/>
              <a:t>                       </a:t>
            </a:r>
            <a:r>
              <a:rPr lang="hr-HR" sz="3600"/>
              <a:t>Ivana Imbrija</a:t>
            </a:r>
            <a:endParaRPr sz="3600"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1"/>
          </p:nvPr>
        </p:nvSpPr>
        <p:spPr>
          <a:xfrm>
            <a:off x="1130300" y="4799575"/>
            <a:ext cx="4000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</a:pPr>
            <a:r>
              <a:rPr lang="hr-HR"/>
              <a:t>Ivana Imbrija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</a:pPr>
            <a:r>
              <a:rPr lang="hr-HR"/>
              <a:t>Erasmus+, KA2, April 2nd, 2019, Zaprešić, Croatia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755728" y="685800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Ta fotografija</a:t>
            </a:r>
            <a:r>
              <a:rPr lang="hr-HR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korisnika Nepoznat autor: licenca </a:t>
            </a:r>
            <a:r>
              <a:rPr lang="hr-HR" sz="9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5472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</a:pPr>
            <a:r>
              <a:rPr lang="hr-HR" b="1"/>
              <a:t>3D Zaprešić project</a:t>
            </a:r>
            <a:endParaRPr b="1"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1"/>
          </p:nvPr>
        </p:nvSpPr>
        <p:spPr>
          <a:xfrm>
            <a:off x="431801" y="1008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3"/>
          </p:nvPr>
        </p:nvSpPr>
        <p:spPr>
          <a:xfrm>
            <a:off x="432000" y="1511566"/>
            <a:ext cx="5472000" cy="4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hr-HR" sz="2800">
                <a:latin typeface="Candara"/>
                <a:ea typeface="Candara"/>
                <a:cs typeface="Candara"/>
                <a:sym typeface="Candara"/>
              </a:rPr>
              <a:t>Maths project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hr-HR" sz="2800">
                <a:latin typeface="Candara"/>
                <a:ea typeface="Candara"/>
                <a:cs typeface="Candara"/>
                <a:sym typeface="Candara"/>
              </a:rPr>
              <a:t>last theme in the 2nd grade – </a:t>
            </a:r>
            <a:r>
              <a:rPr lang="hr-HR" sz="2800" b="1">
                <a:latin typeface="Candara"/>
                <a:ea typeface="Candara"/>
                <a:cs typeface="Candara"/>
                <a:sym typeface="Candara"/>
              </a:rPr>
              <a:t>3D shapes</a:t>
            </a:r>
            <a:endParaRPr sz="2800" b="1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hr-HR" sz="2800">
                <a:latin typeface="Candara"/>
                <a:ea typeface="Candara"/>
                <a:cs typeface="Candara"/>
                <a:sym typeface="Candara"/>
              </a:rPr>
              <a:t>IT tehnicans</a:t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667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667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667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2667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sp>
        <p:nvSpPr>
          <p:cNvPr id="174" name="Google Shape;174;p18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</a:t>
            </a:fld>
            <a:endParaRPr/>
          </a:p>
        </p:txBody>
      </p:sp>
      <p:pic>
        <p:nvPicPr>
          <p:cNvPr id="175" name="Google Shape;175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177" r="18177" b="10466"/>
          <a:stretch/>
        </p:blipFill>
        <p:spPr>
          <a:xfrm>
            <a:off x="6481149" y="1684742"/>
            <a:ext cx="4904700" cy="3879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87117" y="2478441"/>
            <a:ext cx="2405400" cy="172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82" name="Google Shape;182;p19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812419" y="3763515"/>
            <a:ext cx="2405400" cy="172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83" name="Google Shape;183;p1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8812420" y="1064712"/>
            <a:ext cx="2405400" cy="185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84" name="Google Shape;184;p19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</a:t>
            </a:fld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431801" y="544537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hr-HR" sz="3200" b="1">
                <a:latin typeface="Candara"/>
                <a:ea typeface="Candara"/>
                <a:cs typeface="Candara"/>
                <a:sym typeface="Candara"/>
              </a:rPr>
              <a:t>Main objectives</a:t>
            </a:r>
            <a:endParaRPr sz="3200" b="1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3"/>
          </p:nvPr>
        </p:nvSpPr>
        <p:spPr>
          <a:xfrm>
            <a:off x="432000" y="1176148"/>
            <a:ext cx="5471700" cy="53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hr-HR" sz="2000" b="1">
                <a:latin typeface="Candara"/>
                <a:ea typeface="Candara"/>
                <a:cs typeface="Candara"/>
                <a:sym typeface="Candara"/>
              </a:rPr>
              <a:t>identify</a:t>
            </a:r>
            <a:r>
              <a:rPr lang="hr-HR" sz="2000">
                <a:latin typeface="Candara"/>
                <a:ea typeface="Candara"/>
                <a:cs typeface="Candara"/>
                <a:sym typeface="Candara"/>
              </a:rPr>
              <a:t> the 3D objects and classify the items 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hr-HR" sz="2000" b="1">
                <a:latin typeface="Candara"/>
                <a:ea typeface="Candara"/>
                <a:cs typeface="Candara"/>
                <a:sym typeface="Candara"/>
              </a:rPr>
              <a:t>calculate</a:t>
            </a:r>
            <a:r>
              <a:rPr lang="hr-HR" sz="2000">
                <a:latin typeface="Candara"/>
                <a:ea typeface="Candara"/>
                <a:cs typeface="Candara"/>
                <a:sym typeface="Candara"/>
              </a:rPr>
              <a:t> the realistic measurements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hr-HR" sz="2000" b="1">
                <a:latin typeface="Candara"/>
                <a:ea typeface="Candara"/>
                <a:cs typeface="Candara"/>
                <a:sym typeface="Candara"/>
              </a:rPr>
              <a:t>develop</a:t>
            </a:r>
            <a:r>
              <a:rPr lang="hr-HR" sz="2000">
                <a:latin typeface="Candara"/>
                <a:ea typeface="Candara"/>
                <a:cs typeface="Candara"/>
                <a:sym typeface="Candara"/>
              </a:rPr>
              <a:t> higher cognitive and ICT skills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hr-HR" sz="2000" b="1">
                <a:latin typeface="Candara"/>
                <a:ea typeface="Candara"/>
                <a:cs typeface="Candara"/>
                <a:sym typeface="Candara"/>
              </a:rPr>
              <a:t>develop</a:t>
            </a:r>
            <a:r>
              <a:rPr lang="hr-HR" sz="2000">
                <a:latin typeface="Candara"/>
                <a:ea typeface="Candara"/>
                <a:cs typeface="Candara"/>
                <a:sym typeface="Candara"/>
              </a:rPr>
              <a:t> self-confidence, leadership, time management and collaborative skills as well as tolerance and responsibility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hr-HR" sz="2000" b="1">
                <a:latin typeface="Candara"/>
                <a:ea typeface="Candara"/>
                <a:cs typeface="Candara"/>
                <a:sym typeface="Candara"/>
              </a:rPr>
              <a:t>developing </a:t>
            </a:r>
            <a:r>
              <a:rPr lang="hr-HR" sz="2000">
                <a:latin typeface="Candara"/>
                <a:ea typeface="Candara"/>
                <a:cs typeface="Candara"/>
                <a:sym typeface="Candara"/>
              </a:rPr>
              <a:t>awareness of the importance of Zaprešić cultural heritage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hr-HR" sz="2000" b="1">
                <a:latin typeface="Candara"/>
                <a:ea typeface="Candara"/>
                <a:cs typeface="Candara"/>
                <a:sym typeface="Candara"/>
              </a:rPr>
              <a:t>evaluate</a:t>
            </a:r>
            <a:r>
              <a:rPr lang="hr-HR" sz="2000">
                <a:latin typeface="Candara"/>
                <a:ea typeface="Candara"/>
                <a:cs typeface="Candara"/>
                <a:sym typeface="Candara"/>
              </a:rPr>
              <a:t> the work of the peers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432000" y="306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hr-HR" sz="3200" b="1">
                <a:latin typeface="Candara"/>
                <a:ea typeface="Candara"/>
                <a:cs typeface="Candara"/>
                <a:sym typeface="Candara"/>
              </a:rPr>
              <a:t>Contents</a:t>
            </a:r>
            <a:endParaRPr sz="3200" b="1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p20" descr="Puni naglasak slike"/>
          <p:cNvSpPr/>
          <p:nvPr/>
        </p:nvSpPr>
        <p:spPr>
          <a:xfrm>
            <a:off x="7459030" y="2460298"/>
            <a:ext cx="1103874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4</a:t>
            </a:fld>
            <a:endParaRPr/>
          </a:p>
        </p:txBody>
      </p:sp>
      <p:pic>
        <p:nvPicPr>
          <p:cNvPr id="195" name="Google Shape;195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177" r="18177"/>
          <a:stretch/>
        </p:blipFill>
        <p:spPr>
          <a:xfrm>
            <a:off x="6096000" y="1747372"/>
            <a:ext cx="4904700" cy="43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96" name="Google Shape;196;p20"/>
          <p:cNvSpPr txBox="1">
            <a:spLocks noGrp="1"/>
          </p:cNvSpPr>
          <p:nvPr>
            <p:ph type="body" idx="3"/>
          </p:nvPr>
        </p:nvSpPr>
        <p:spPr>
          <a:xfrm>
            <a:off x="432000" y="851770"/>
            <a:ext cx="5472000" cy="53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hr-HR" sz="2400" u="sng">
                <a:latin typeface="Candara"/>
                <a:ea typeface="Candara"/>
                <a:cs typeface="Candara"/>
                <a:sym typeface="Candara"/>
              </a:rPr>
              <a:t>list of public buildings in Zaprešić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hr-HR" sz="2400">
                <a:latin typeface="Candara"/>
                <a:ea typeface="Candara"/>
                <a:cs typeface="Candara"/>
                <a:sym typeface="Candara"/>
              </a:rPr>
              <a:t>each student chooses one of them and application for the modeling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hr-HR" sz="2400" b="1">
                <a:latin typeface="Candara"/>
                <a:ea typeface="Candara"/>
                <a:cs typeface="Candara"/>
                <a:sym typeface="Candara"/>
              </a:rPr>
              <a:t>duration: </a:t>
            </a:r>
            <a:r>
              <a:rPr lang="hr-HR" sz="2400">
                <a:latin typeface="Candara"/>
                <a:ea typeface="Candara"/>
                <a:cs typeface="Candara"/>
                <a:sym typeface="Candara"/>
              </a:rPr>
              <a:t>one month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hr-HR" sz="2400">
                <a:latin typeface="Candara"/>
                <a:ea typeface="Candara"/>
                <a:cs typeface="Candara"/>
                <a:sym typeface="Candara"/>
              </a:rPr>
              <a:t>share the final model over an e-mail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hr-HR" sz="2400">
                <a:latin typeface="Candara"/>
                <a:ea typeface="Candara"/>
                <a:cs typeface="Candara"/>
                <a:sym typeface="Candara"/>
              </a:rPr>
              <a:t>a video  with a translation in English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177" r="18177"/>
          <a:stretch/>
        </p:blipFill>
        <p:spPr>
          <a:xfrm>
            <a:off x="6518607" y="2376298"/>
            <a:ext cx="2698800" cy="2221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2F2F2"/>
          </a:solidFill>
          <a:ln>
            <a:noFill/>
          </a:ln>
        </p:spPr>
      </p:pic>
      <p:sp>
        <p:nvSpPr>
          <p:cNvPr id="202" name="Google Shape;202;p21"/>
          <p:cNvSpPr txBox="1">
            <a:spLocks noGrp="1"/>
          </p:cNvSpPr>
          <p:nvPr>
            <p:ph type="body" idx="1"/>
          </p:nvPr>
        </p:nvSpPr>
        <p:spPr>
          <a:xfrm>
            <a:off x="432000" y="306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hr-HR" sz="3200" b="1">
                <a:latin typeface="Candara"/>
                <a:ea typeface="Candara"/>
                <a:cs typeface="Candara"/>
                <a:sym typeface="Candara"/>
              </a:rPr>
              <a:t>Methodology</a:t>
            </a:r>
            <a:endParaRPr sz="3200" b="1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p21"/>
          <p:cNvSpPr txBox="1">
            <a:spLocks noGrp="1"/>
          </p:cNvSpPr>
          <p:nvPr>
            <p:ph type="body" idx="3"/>
          </p:nvPr>
        </p:nvSpPr>
        <p:spPr>
          <a:xfrm>
            <a:off x="432000" y="901874"/>
            <a:ext cx="5472000" cy="56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hr-HR" sz="2400" b="1" u="sng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student centered</a:t>
            </a:r>
            <a:endParaRPr sz="2400" b="1" u="sng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hr-HR" sz="2400">
                <a:latin typeface="Candara"/>
                <a:ea typeface="Candara"/>
                <a:cs typeface="Candara"/>
                <a:sym typeface="Candara"/>
              </a:rPr>
              <a:t>content-focused (geometry, volume, cultural heritage..)and process-focused (applications, videos, presentations…)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hr-HR" sz="2400">
                <a:latin typeface="Candara"/>
                <a:ea typeface="Candara"/>
                <a:cs typeface="Candara"/>
                <a:sym typeface="Candara"/>
              </a:rPr>
              <a:t>students’ interaction, collaboration and active participation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hr-HR" sz="2400">
                <a:latin typeface="Candara"/>
                <a:ea typeface="Candara"/>
                <a:cs typeface="Candara"/>
                <a:sym typeface="Candara"/>
              </a:rPr>
              <a:t>transversal skills - organisational, collaboration and communication skills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2667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4" name="Google Shape;204;p21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5</a:t>
            </a:fld>
            <a:endParaRPr/>
          </a:p>
        </p:txBody>
      </p:sp>
      <p:pic>
        <p:nvPicPr>
          <p:cNvPr id="205" name="Google Shape;205;p21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18177" r="18177"/>
          <a:stretch/>
        </p:blipFill>
        <p:spPr>
          <a:xfrm>
            <a:off x="8921931" y="3740629"/>
            <a:ext cx="2700900" cy="212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2F2F2"/>
          </a:solidFill>
          <a:ln>
            <a:noFill/>
          </a:ln>
        </p:spPr>
      </p:pic>
      <p:pic>
        <p:nvPicPr>
          <p:cNvPr id="206" name="Google Shape;206;p2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8177" r="18177"/>
          <a:stretch/>
        </p:blipFill>
        <p:spPr>
          <a:xfrm>
            <a:off x="8949728" y="1176148"/>
            <a:ext cx="2581500" cy="2125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6</a:t>
            </a:fld>
            <a:endParaRPr/>
          </a:p>
        </p:txBody>
      </p:sp>
      <p:sp>
        <p:nvSpPr>
          <p:cNvPr id="213" name="Google Shape;213;p22" descr="Dizajn isticanja u bloku opisa"/>
          <p:cNvSpPr/>
          <p:nvPr/>
        </p:nvSpPr>
        <p:spPr>
          <a:xfrm flipH="1">
            <a:off x="287" y="4813138"/>
            <a:ext cx="691229" cy="1028629"/>
          </a:xfrm>
          <a:custGeom>
            <a:avLst/>
            <a:gdLst/>
            <a:ahLst/>
            <a:cxnLst/>
            <a:rect l="l" t="t" r="r" b="b"/>
            <a:pathLst>
              <a:path w="1494549" h="2200275" extrusionOk="0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3F3F3F"/>
              </a:gs>
            </a:gsLst>
            <a:lin ang="0" scaled="0"/>
          </a:gradFill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</a:pPr>
            <a:endParaRPr sz="5000" b="1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Google Shape;214;p22" descr="Naglasak sa sjenom u naslovu"/>
          <p:cNvSpPr/>
          <p:nvPr/>
        </p:nvSpPr>
        <p:spPr>
          <a:xfrm rot="10800000" flipH="1">
            <a:off x="463958" y="5610149"/>
            <a:ext cx="225300" cy="2010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>
            <a:spLocks noGrp="1"/>
          </p:cNvSpPr>
          <p:nvPr>
            <p:ph type="ctrTitle"/>
          </p:nvPr>
        </p:nvSpPr>
        <p:spPr>
          <a:xfrm>
            <a:off x="420686" y="5066452"/>
            <a:ext cx="5675400" cy="539400"/>
          </a:xfrm>
          <a:prstGeom prst="roundRect">
            <a:avLst>
              <a:gd name="adj" fmla="val 10086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25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08000" rIns="180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alibri"/>
              <a:buNone/>
            </a:pPr>
            <a:endParaRPr/>
          </a:p>
        </p:txBody>
      </p:sp>
      <p:sp>
        <p:nvSpPr>
          <p:cNvPr id="216" name="Google Shape;216;p22" descr="Naglasak sa sjenom u naslovu"/>
          <p:cNvSpPr/>
          <p:nvPr/>
        </p:nvSpPr>
        <p:spPr>
          <a:xfrm>
            <a:off x="463958" y="4860371"/>
            <a:ext cx="225300" cy="2010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8652" y="1340477"/>
            <a:ext cx="609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>
            <a:spLocks noGrp="1"/>
          </p:cNvSpPr>
          <p:nvPr>
            <p:ph type="pic" idx="2"/>
          </p:nvPr>
        </p:nvSpPr>
        <p:spPr>
          <a:xfrm>
            <a:off x="0" y="0"/>
            <a:ext cx="11771400" cy="619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593" y="418374"/>
            <a:ext cx="8586300" cy="643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26" name="Google Shape;226;p23" descr="Element isticanja u okviru za naslov"/>
          <p:cNvSpPr/>
          <p:nvPr/>
        </p:nvSpPr>
        <p:spPr>
          <a:xfrm>
            <a:off x="11387102" y="2928857"/>
            <a:ext cx="804898" cy="3140150"/>
          </a:xfrm>
          <a:custGeom>
            <a:avLst/>
            <a:gdLst/>
            <a:ahLst/>
            <a:cxnLst/>
            <a:rect l="l" t="t" r="r" b="b"/>
            <a:pathLst>
              <a:path w="804898" h="3140150" extrusionOk="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3F3F3F"/>
              </a:gs>
            </a:gsLst>
            <a:lin ang="0" scaled="0"/>
          </a:gradFill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</a:pPr>
            <a:endParaRPr sz="5000" b="1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23" descr="Sjena za naslovni okvir"/>
          <p:cNvSpPr/>
          <p:nvPr/>
        </p:nvSpPr>
        <p:spPr>
          <a:xfrm rot="10800000">
            <a:off x="11391956" y="5548178"/>
            <a:ext cx="450000" cy="4251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>
            <a:spLocks noGrp="1"/>
          </p:cNvSpPr>
          <p:nvPr>
            <p:ph type="ctrTitle"/>
          </p:nvPr>
        </p:nvSpPr>
        <p:spPr>
          <a:xfrm>
            <a:off x="7339054" y="2408157"/>
            <a:ext cx="4545900" cy="31467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25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0" bIns="180000" anchor="t" anchorCtr="0">
            <a:noAutofit/>
          </a:bodyPr>
          <a:lstStyle/>
          <a:p>
            <a:pPr marL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Corbel"/>
              <a:buNone/>
            </a:pPr>
            <a:r>
              <a:rPr lang="hr-HR" sz="4800"/>
              <a:t>Questions?</a:t>
            </a:r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"/>
          </p:nvPr>
        </p:nvSpPr>
        <p:spPr>
          <a:xfrm>
            <a:off x="7545788" y="4389120"/>
            <a:ext cx="40620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</a:pPr>
            <a:endParaRPr/>
          </a:p>
        </p:txBody>
      </p:sp>
      <p:sp>
        <p:nvSpPr>
          <p:cNvPr id="230" name="Google Shape;230;p23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400" cy="400200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12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728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37" name="Google Shape;237;p24"/>
          <p:cNvSpPr>
            <a:spLocks noGrp="1"/>
          </p:cNvSpPr>
          <p:nvPr>
            <p:ph type="ctrTitle"/>
          </p:nvPr>
        </p:nvSpPr>
        <p:spPr>
          <a:xfrm>
            <a:off x="7145760" y="484108"/>
            <a:ext cx="4459800" cy="963600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25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</a:pPr>
            <a:r>
              <a:rPr lang="hr-HR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Široki zaslon</PresentationFormat>
  <Paragraphs>57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Candara</vt:lpstr>
      <vt:lpstr>Corbel</vt:lpstr>
      <vt:lpstr>Times New Roman</vt:lpstr>
      <vt:lpstr>Tema sustava Office</vt:lpstr>
      <vt:lpstr>3D Zaprešić                          Ivana Imbrija</vt:lpstr>
      <vt:lpstr>3D Zaprešić project</vt:lpstr>
      <vt:lpstr>PowerPoint prezentacija</vt:lpstr>
      <vt:lpstr>PowerPoint prezentacija</vt:lpstr>
      <vt:lpstr>PowerPoint prezentacija</vt:lpstr>
      <vt:lpstr>PowerPoint prezentacija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Zaprešić                          Ivana Imbrija</dc:title>
  <dc:creator>Ankica</dc:creator>
  <cp:lastModifiedBy>Windows korisnik</cp:lastModifiedBy>
  <cp:revision>2</cp:revision>
  <dcterms:modified xsi:type="dcterms:W3CDTF">2019-04-16T10:04:05Z</dcterms:modified>
</cp:coreProperties>
</file>