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6"/>
  </p:notesMasterIdLst>
  <p:sldIdLst>
    <p:sldId id="270" r:id="rId2"/>
    <p:sldId id="272" r:id="rId3"/>
    <p:sldId id="265" r:id="rId4"/>
    <p:sldId id="262" r:id="rId5"/>
    <p:sldId id="258" r:id="rId6"/>
    <p:sldId id="260" r:id="rId7"/>
    <p:sldId id="261" r:id="rId8"/>
    <p:sldId id="259" r:id="rId9"/>
    <p:sldId id="271" r:id="rId10"/>
    <p:sldId id="268" r:id="rId11"/>
    <p:sldId id="256" r:id="rId12"/>
    <p:sldId id="273" r:id="rId13"/>
    <p:sldId id="274" r:id="rId14"/>
    <p:sldId id="264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63000-BEC4-4323-8788-31FFDC806F62}" type="datetimeFigureOut">
              <a:rPr lang="hr-HR" smtClean="0"/>
              <a:t>16.4.2019.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635A1-6126-4D78-A46C-5DCE2B347E2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164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635A1-6126-4D78-A46C-5DCE2B347E2C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2271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30ACB-3CDB-461F-B5EA-93C120054293}" type="datetime1">
              <a:rPr lang="hr-HR" smtClean="0"/>
              <a:t>16.4.2019.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Croatia: New Teaching Methodology, Zaprešić, 4/4/2019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7734-A127-4B28-916A-734180CBB4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540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8C99-E146-44B4-A2C5-CFA96AE50425}" type="datetime1">
              <a:rPr lang="hr-HR" smtClean="0"/>
              <a:t>16.4.2019.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Croatia: New Teaching Methodology, Zaprešić, 4/4/2019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7734-A127-4B28-916A-734180CBB4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064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A939-3602-4040-A666-AB703067CEB6}" type="datetime1">
              <a:rPr lang="hr-HR" smtClean="0"/>
              <a:t>16.4.2019.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Croatia: New Teaching Methodology, Zaprešić, 4/4/2019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7734-A127-4B28-916A-734180CBB4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037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0141-3133-4E4C-B391-D9350B470797}" type="datetime1">
              <a:rPr lang="hr-HR" smtClean="0"/>
              <a:t>16.4.2019.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Croatia: New Teaching Methodology, Zaprešić, 4/4/2019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7734-A127-4B28-916A-734180CBB4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687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0EEE-F4FC-4C6A-97C5-0B50B8B404AF}" type="datetime1">
              <a:rPr lang="hr-HR" smtClean="0"/>
              <a:t>16.4.2019.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Croatia: New Teaching Methodology, Zaprešić, 4/4/2019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7734-A127-4B28-916A-734180CBB4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981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48468-D805-4128-8CF3-5801EADA1189}" type="datetime1">
              <a:rPr lang="hr-HR" smtClean="0"/>
              <a:t>16.4.2019.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Croatia: New Teaching Methodology, Zaprešić, 4/4/2019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7734-A127-4B28-916A-734180CBB4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642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0126-DEEB-4461-80CF-540990661F70}" type="datetime1">
              <a:rPr lang="hr-HR" smtClean="0"/>
              <a:t>16.4.2019.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Croatia: New Teaching Methodology, Zaprešić, 4/4/2019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7734-A127-4B28-916A-734180CBB4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838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6121-0070-48F4-923A-9CAB99820189}" type="datetime1">
              <a:rPr lang="hr-HR" smtClean="0"/>
              <a:t>16.4.2019.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Croatia: New Teaching Methodology, Zaprešić, 4/4/2019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7734-A127-4B28-916A-734180CBB4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571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84F8-D708-4030-9347-BD817351C72F}" type="datetime1">
              <a:rPr lang="hr-HR" smtClean="0"/>
              <a:t>16.4.2019.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Croatia: New Teaching Methodology, Zaprešić, 4/4/2019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7734-A127-4B28-916A-734180CBB4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3150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FF63-F6D3-49A2-A87A-5A06147381F3}" type="datetime1">
              <a:rPr lang="hr-HR" smtClean="0"/>
              <a:t>16.4.2019.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Croatia: New Teaching Methodology, Zaprešić, 4/4/2019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7734-A127-4B28-916A-734180CBB4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8096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5418-DC1A-4245-9E9A-A2DE1D4DB944}" type="datetime1">
              <a:rPr lang="hr-HR" smtClean="0"/>
              <a:t>16.4.2019.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Croatia: New Teaching Methodology, Zaprešić, 4/4/2019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7734-A127-4B28-916A-734180CBB4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340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8DC9C-B8F9-4C08-92B8-FDFAA1EDD965}" type="datetime1">
              <a:rPr lang="hr-HR" smtClean="0"/>
              <a:t>16.4.2019.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Croatia: New Teaching Methodology, Zaprešić, 4/4/2019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A7734-A127-4B28-916A-734180CBB49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906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6089650" y="486697"/>
            <a:ext cx="5502582" cy="1155597"/>
          </a:xfrm>
        </p:spPr>
        <p:txBody>
          <a:bodyPr/>
          <a:lstStyle/>
          <a:p>
            <a:r>
              <a:rPr lang="hr-HR" b="1" dirty="0" err="1" smtClean="0"/>
              <a:t>Flipped</a:t>
            </a:r>
            <a:r>
              <a:rPr lang="hr-HR" b="1" dirty="0" smtClean="0"/>
              <a:t> </a:t>
            </a:r>
            <a:r>
              <a:rPr lang="hr-HR" b="1" dirty="0" err="1" smtClean="0"/>
              <a:t>Learning</a:t>
            </a:r>
            <a:endParaRPr lang="hr-HR" b="1" dirty="0"/>
          </a:p>
        </p:txBody>
      </p:sp>
      <p:sp>
        <p:nvSpPr>
          <p:cNvPr id="8" name="Rezervirano mjesto teksta 7"/>
          <p:cNvSpPr>
            <a:spLocks noGrp="1"/>
          </p:cNvSpPr>
          <p:nvPr>
            <p:ph type="body" idx="1"/>
          </p:nvPr>
        </p:nvSpPr>
        <p:spPr>
          <a:xfrm>
            <a:off x="6928055" y="1875760"/>
            <a:ext cx="3825772" cy="793698"/>
          </a:xfrm>
        </p:spPr>
        <p:txBody>
          <a:bodyPr>
            <a:normAutofit/>
          </a:bodyPr>
          <a:lstStyle/>
          <a:p>
            <a:pPr algn="ctr"/>
            <a:r>
              <a:rPr lang="hr-HR" sz="4400" b="1" dirty="0" smtClean="0">
                <a:solidFill>
                  <a:schemeClr val="tx1"/>
                </a:solidFill>
              </a:rPr>
              <a:t>A </a:t>
            </a:r>
            <a:r>
              <a:rPr lang="hr-HR" sz="4400" b="1" dirty="0" err="1" smtClean="0">
                <a:solidFill>
                  <a:schemeClr val="tx1"/>
                </a:solidFill>
              </a:rPr>
              <a:t>Mock</a:t>
            </a:r>
            <a:r>
              <a:rPr lang="hr-HR" sz="4400" b="1" dirty="0" smtClean="0">
                <a:solidFill>
                  <a:schemeClr val="tx1"/>
                </a:solidFill>
              </a:rPr>
              <a:t> </a:t>
            </a:r>
            <a:r>
              <a:rPr lang="hr-HR" sz="4400" b="1" dirty="0" err="1" smtClean="0">
                <a:solidFill>
                  <a:schemeClr val="tx1"/>
                </a:solidFill>
              </a:rPr>
              <a:t>Trial</a:t>
            </a:r>
            <a:endParaRPr lang="hr-HR" sz="4400" b="1" dirty="0">
              <a:solidFill>
                <a:schemeClr val="tx1"/>
              </a:solidFill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636" y="6090812"/>
            <a:ext cx="1088458" cy="767187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177" y="6194324"/>
            <a:ext cx="2323459" cy="66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443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/>
              <a:t>A </a:t>
            </a:r>
            <a:r>
              <a:rPr lang="hr-HR" b="1" dirty="0" err="1" smtClean="0"/>
              <a:t>Mock</a:t>
            </a:r>
            <a:r>
              <a:rPr lang="hr-HR" b="1" dirty="0" smtClean="0"/>
              <a:t> </a:t>
            </a:r>
            <a:r>
              <a:rPr lang="hr-HR" b="1" dirty="0" err="1" smtClean="0"/>
              <a:t>Trial</a:t>
            </a:r>
            <a:endParaRPr lang="hr-HR" b="1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9502"/>
            <a:ext cx="5181600" cy="3883583"/>
          </a:xfrm>
        </p:spPr>
      </p:pic>
      <p:pic>
        <p:nvPicPr>
          <p:cNvPr id="8" name="Rezervirano mjesto sadržaja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2055634"/>
            <a:ext cx="5181600" cy="3891320"/>
          </a:xfrm>
          <a:prstGeom prst="rect">
            <a:avLst/>
          </a:prstGeom>
        </p:spPr>
      </p:pic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Croatia: New Teaching Methodology, Zaprešić, 4/4/2019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1115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A </a:t>
            </a:r>
            <a:r>
              <a:rPr lang="hr-HR" b="1" dirty="0" err="1"/>
              <a:t>Mock</a:t>
            </a:r>
            <a:r>
              <a:rPr lang="hr-HR" b="1" dirty="0"/>
              <a:t> </a:t>
            </a:r>
            <a:r>
              <a:rPr lang="hr-HR" b="1" dirty="0" err="1"/>
              <a:t>Trial</a:t>
            </a:r>
            <a:endParaRPr lang="hr-HR" dirty="0"/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800" y="1825625"/>
            <a:ext cx="4351338" cy="4351338"/>
          </a:xfrm>
        </p:spPr>
      </p:pic>
      <p:pic>
        <p:nvPicPr>
          <p:cNvPr id="10" name="Rezervirano mjesto sadržaja 9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2060112"/>
            <a:ext cx="5181600" cy="3882363"/>
          </a:xfrm>
          <a:prstGeom prst="rect">
            <a:avLst/>
          </a:prstGeom>
        </p:spPr>
      </p:pic>
      <p:sp>
        <p:nvSpPr>
          <p:cNvPr id="9" name="Rezervirano mjesto podnožj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Croatia: New Teaching Methodology, Zaprešić, 4/4/2019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6806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err="1" smtClean="0"/>
              <a:t>Flipped</a:t>
            </a:r>
            <a:r>
              <a:rPr lang="hr-HR" b="1" dirty="0" smtClean="0"/>
              <a:t> </a:t>
            </a:r>
            <a:r>
              <a:rPr lang="hr-HR" b="1" dirty="0" err="1" smtClean="0"/>
              <a:t>Learning</a:t>
            </a:r>
            <a:endParaRPr lang="hr-HR" b="1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838200" y="2333297"/>
            <a:ext cx="10515600" cy="3843666"/>
          </a:xfrm>
        </p:spPr>
        <p:txBody>
          <a:bodyPr/>
          <a:lstStyle/>
          <a:p>
            <a:r>
              <a:rPr lang="hr-HR" dirty="0" smtClean="0"/>
              <a:t>st</a:t>
            </a:r>
            <a:r>
              <a:rPr lang="en-GB" dirty="0" err="1" smtClean="0"/>
              <a:t>udent</a:t>
            </a:r>
            <a:r>
              <a:rPr lang="en-GB" dirty="0" smtClean="0"/>
              <a:t> centred</a:t>
            </a:r>
          </a:p>
          <a:p>
            <a:r>
              <a:rPr lang="en-GB" dirty="0" smtClean="0"/>
              <a:t>teacher the monitor</a:t>
            </a:r>
          </a:p>
          <a:p>
            <a:r>
              <a:rPr lang="en-GB" dirty="0" smtClean="0"/>
              <a:t>content-focused &amp; process-focused</a:t>
            </a:r>
            <a:endParaRPr lang="en-GB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Croatia: New Teaching Methodology, Zaprešić, 4/4/2019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9179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04671"/>
            <a:ext cx="10515600" cy="703251"/>
          </a:xfrm>
        </p:spPr>
        <p:txBody>
          <a:bodyPr/>
          <a:lstStyle/>
          <a:p>
            <a:pPr algn="ctr"/>
            <a:r>
              <a:rPr lang="hr-HR" b="1" dirty="0" err="1" smtClean="0"/>
              <a:t>Assessment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formative assessment (rubrics, teacher)</a:t>
            </a:r>
          </a:p>
          <a:p>
            <a:r>
              <a:rPr lang="en-GB" dirty="0" smtClean="0"/>
              <a:t>sumative assessment (written and oral production)</a:t>
            </a:r>
            <a:endParaRPr lang="en-GB" dirty="0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51"/>
          <a:stretch/>
        </p:blipFill>
        <p:spPr>
          <a:xfrm>
            <a:off x="6133655" y="1007922"/>
            <a:ext cx="5713766" cy="5429238"/>
          </a:xfrm>
        </p:spPr>
      </p:pic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Croatia: New Teaching Methodology, Zaprešić, 4/4/2019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7031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9" y="533540"/>
            <a:ext cx="3932237" cy="793749"/>
          </a:xfrm>
        </p:spPr>
        <p:txBody>
          <a:bodyPr>
            <a:normAutofit/>
          </a:bodyPr>
          <a:lstStyle/>
          <a:p>
            <a:r>
              <a:rPr lang="hr-HR" sz="4400" b="1" dirty="0" err="1" smtClean="0"/>
              <a:t>Disemination</a:t>
            </a:r>
            <a:endParaRPr lang="hr-HR" sz="4400" b="1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5"/>
          <a:stretch/>
        </p:blipFill>
        <p:spPr>
          <a:xfrm>
            <a:off x="4453618" y="1933904"/>
            <a:ext cx="7496644" cy="3752193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9" y="2890344"/>
            <a:ext cx="3669150" cy="297864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3200" b="1" dirty="0" err="1" smtClean="0"/>
              <a:t>school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magazine’s</a:t>
            </a:r>
            <a:r>
              <a:rPr lang="hr-HR" sz="3200" b="1" dirty="0" smtClean="0"/>
              <a:t> web </a:t>
            </a:r>
            <a:r>
              <a:rPr lang="hr-HR" sz="3200" b="1" dirty="0" err="1" smtClean="0"/>
              <a:t>page</a:t>
            </a:r>
            <a:endParaRPr lang="hr-HR" sz="3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3200" b="1" dirty="0" smtClean="0"/>
              <a:t>skole.hr web </a:t>
            </a:r>
            <a:r>
              <a:rPr lang="hr-HR" sz="3200" b="1" dirty="0" err="1" smtClean="0"/>
              <a:t>page</a:t>
            </a:r>
            <a:endParaRPr lang="hr-HR" sz="3200" b="1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Croatia: New Teaching Methodology, Zaprešić, 4/4/2019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3758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/>
              <a:t>OBJECTIVES         &amp;      KEY </a:t>
            </a:r>
            <a:r>
              <a:rPr lang="hr-HR" b="1" dirty="0"/>
              <a:t>COMPETENCES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GB" dirty="0" smtClean="0"/>
              <a:t>do online research, collaborate, organize their time and take responsibility for their work</a:t>
            </a:r>
          </a:p>
          <a:p>
            <a:pPr fontAlgn="base"/>
            <a:r>
              <a:rPr lang="en-GB" dirty="0" smtClean="0"/>
              <a:t>analyse S. King’s novel “Misery” </a:t>
            </a:r>
          </a:p>
          <a:p>
            <a:pPr fontAlgn="base"/>
            <a:r>
              <a:rPr lang="en-GB" dirty="0" smtClean="0"/>
              <a:t>compare American and Croatian legal systems</a:t>
            </a:r>
          </a:p>
          <a:p>
            <a:pPr fontAlgn="base"/>
            <a:r>
              <a:rPr lang="en-GB" dirty="0" smtClean="0"/>
              <a:t>use English legal vocabulary in authentic situations </a:t>
            </a:r>
          </a:p>
          <a:p>
            <a:pPr fontAlgn="base"/>
            <a:r>
              <a:rPr lang="en-GB" dirty="0" smtClean="0"/>
              <a:t>write ” the script” for the mock trial</a:t>
            </a:r>
          </a:p>
          <a:p>
            <a:pPr fontAlgn="base"/>
            <a:r>
              <a:rPr lang="en-GB" dirty="0" smtClean="0"/>
              <a:t>role-play a mock trial </a:t>
            </a:r>
            <a:endParaRPr lang="en-GB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transversal skills</a:t>
            </a:r>
          </a:p>
          <a:p>
            <a:r>
              <a:rPr lang="en-GB" dirty="0" smtClean="0"/>
              <a:t>English language skills</a:t>
            </a:r>
          </a:p>
          <a:p>
            <a:r>
              <a:rPr lang="en-GB" dirty="0" smtClean="0"/>
              <a:t>IT skills</a:t>
            </a:r>
          </a:p>
          <a:p>
            <a:r>
              <a:rPr lang="en-GB" dirty="0" smtClean="0"/>
              <a:t>organisational skills</a:t>
            </a:r>
          </a:p>
          <a:p>
            <a:r>
              <a:rPr lang="en-GB" dirty="0" smtClean="0"/>
              <a:t>intercultural skills</a:t>
            </a:r>
            <a:endParaRPr lang="en-GB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Croatia: New Teaching Methodology, Zaprešić, 4/4/2019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8650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err="1" smtClean="0"/>
              <a:t>Stephen</a:t>
            </a:r>
            <a:r>
              <a:rPr lang="hr-HR" sz="4400" b="1" dirty="0" smtClean="0"/>
              <a:t> King: </a:t>
            </a:r>
            <a:r>
              <a:rPr lang="hr-HR" sz="4400" b="1" dirty="0" err="1" smtClean="0"/>
              <a:t>Misery</a:t>
            </a:r>
            <a:endParaRPr lang="hr-HR" sz="4400" b="1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34" b="5461"/>
          <a:stretch/>
        </p:blipFill>
        <p:spPr>
          <a:xfrm>
            <a:off x="4162063" y="840828"/>
            <a:ext cx="7886677" cy="5028160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450169"/>
            <a:ext cx="3932237" cy="3418819"/>
          </a:xfrm>
        </p:spPr>
        <p:txBody>
          <a:bodyPr>
            <a:normAutofit/>
          </a:bodyPr>
          <a:lstStyle/>
          <a:p>
            <a:r>
              <a:rPr lang="hr-HR" sz="3200" dirty="0" smtClean="0"/>
              <a:t>home: </a:t>
            </a:r>
            <a:r>
              <a:rPr lang="hr-HR" sz="3200" dirty="0" err="1" smtClean="0"/>
              <a:t>reading</a:t>
            </a:r>
            <a:r>
              <a:rPr lang="hr-HR" sz="3200" dirty="0" smtClean="0"/>
              <a:t> </a:t>
            </a:r>
            <a:r>
              <a:rPr lang="hr-HR" sz="3200" dirty="0" err="1" smtClean="0"/>
              <a:t>and</a:t>
            </a:r>
            <a:r>
              <a:rPr lang="hr-HR" sz="3200" dirty="0" smtClean="0"/>
              <a:t> </a:t>
            </a:r>
            <a:r>
              <a:rPr lang="hr-HR" sz="3200" dirty="0" err="1" smtClean="0"/>
              <a:t>making</a:t>
            </a:r>
            <a:r>
              <a:rPr lang="hr-HR" sz="3200" dirty="0" smtClean="0"/>
              <a:t> notes</a:t>
            </a:r>
          </a:p>
          <a:p>
            <a:endParaRPr lang="hr-HR" sz="3200" dirty="0"/>
          </a:p>
          <a:p>
            <a:r>
              <a:rPr lang="hr-HR" sz="3200" dirty="0" err="1" smtClean="0"/>
              <a:t>school</a:t>
            </a:r>
            <a:r>
              <a:rPr lang="hr-HR" sz="3200" dirty="0" smtClean="0"/>
              <a:t>: </a:t>
            </a:r>
            <a:r>
              <a:rPr lang="hr-HR" sz="3200" dirty="0" err="1" smtClean="0"/>
              <a:t>creating</a:t>
            </a:r>
            <a:r>
              <a:rPr lang="hr-HR" sz="3200" dirty="0" smtClean="0"/>
              <a:t> </a:t>
            </a:r>
            <a:r>
              <a:rPr lang="hr-HR" sz="3200" dirty="0" err="1" smtClean="0"/>
              <a:t>mindmaps</a:t>
            </a:r>
            <a:r>
              <a:rPr lang="hr-HR" sz="3200" dirty="0" smtClean="0"/>
              <a:t> </a:t>
            </a:r>
            <a:r>
              <a:rPr lang="hr-HR" sz="3200" dirty="0" err="1" smtClean="0"/>
              <a:t>and</a:t>
            </a:r>
            <a:r>
              <a:rPr lang="hr-HR" sz="3200" dirty="0" smtClean="0"/>
              <a:t> </a:t>
            </a:r>
            <a:r>
              <a:rPr lang="hr-HR" sz="3200" dirty="0" err="1" smtClean="0"/>
              <a:t>discussing</a:t>
            </a:r>
            <a:r>
              <a:rPr lang="hr-HR" sz="3200" dirty="0" smtClean="0"/>
              <a:t> </a:t>
            </a:r>
          </a:p>
          <a:p>
            <a:endParaRPr lang="hr-HR" sz="3200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Croatia: New Teaching Methodology, Zaprešić, 4/4/2019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631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356475" y="705836"/>
            <a:ext cx="5876159" cy="691055"/>
          </a:xfrm>
        </p:spPr>
        <p:txBody>
          <a:bodyPr>
            <a:noAutofit/>
          </a:bodyPr>
          <a:lstStyle/>
          <a:p>
            <a:r>
              <a:rPr lang="hr-HR" sz="4400" b="1" dirty="0" err="1"/>
              <a:t>Courtroom</a:t>
            </a:r>
            <a:r>
              <a:rPr lang="hr-HR" sz="4400" b="1" dirty="0"/>
              <a:t> </a:t>
            </a:r>
            <a:r>
              <a:rPr lang="hr-HR" sz="4400" b="1" dirty="0" err="1"/>
              <a:t>Vocabulary</a:t>
            </a:r>
            <a:endParaRPr lang="hr-HR" sz="4400" b="1" dirty="0"/>
          </a:p>
        </p:txBody>
      </p:sp>
      <p:pic>
        <p:nvPicPr>
          <p:cNvPr id="8" name="Rezervirano mjesto sadržaja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4"/>
          <a:stretch/>
        </p:blipFill>
        <p:spPr>
          <a:xfrm>
            <a:off x="4907694" y="1416489"/>
            <a:ext cx="6742267" cy="4939861"/>
          </a:xfrm>
        </p:spPr>
      </p:pic>
      <p:sp>
        <p:nvSpPr>
          <p:cNvPr id="7" name="Rezervirano mjesto teksta 6"/>
          <p:cNvSpPr>
            <a:spLocks noGrp="1"/>
          </p:cNvSpPr>
          <p:nvPr>
            <p:ph type="body" sz="half" idx="2"/>
          </p:nvPr>
        </p:nvSpPr>
        <p:spPr>
          <a:xfrm>
            <a:off x="839788" y="2764220"/>
            <a:ext cx="3932237" cy="310476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b="1" dirty="0" smtClean="0"/>
              <a:t>YouTube Video on </a:t>
            </a:r>
            <a:r>
              <a:rPr lang="hr-HR" sz="3200" b="1" dirty="0" err="1" smtClean="0"/>
              <a:t>crime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vocabulary</a:t>
            </a:r>
            <a:endParaRPr lang="hr-HR" sz="3200" b="1" dirty="0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Croatia: New Teaching Methodology, Zaprešić, 4/4/2019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2355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7862" y="710762"/>
            <a:ext cx="5917323" cy="974834"/>
          </a:xfrm>
        </p:spPr>
        <p:txBody>
          <a:bodyPr>
            <a:normAutofit/>
          </a:bodyPr>
          <a:lstStyle/>
          <a:p>
            <a:r>
              <a:rPr lang="hr-HR" sz="4400" b="1" dirty="0" err="1" smtClean="0"/>
              <a:t>Courtroom</a:t>
            </a:r>
            <a:r>
              <a:rPr lang="hr-HR" sz="4400" b="1" dirty="0" smtClean="0"/>
              <a:t> </a:t>
            </a:r>
            <a:r>
              <a:rPr lang="hr-HR" sz="4400" b="1" dirty="0" err="1" smtClean="0"/>
              <a:t>Vocabulary</a:t>
            </a:r>
            <a:endParaRPr lang="hr-HR" sz="4400" b="1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67863" y="2291255"/>
            <a:ext cx="4404162" cy="4065095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u="sng" dirty="0" smtClean="0"/>
              <a:t>home</a:t>
            </a:r>
            <a:r>
              <a:rPr lang="hr-HR" sz="3200" dirty="0" smtClean="0"/>
              <a:t>: </a:t>
            </a:r>
            <a:r>
              <a:rPr lang="hr-HR" sz="3200" dirty="0" err="1" smtClean="0"/>
              <a:t>the</a:t>
            </a:r>
            <a:r>
              <a:rPr lang="hr-HR" sz="3200" dirty="0" smtClean="0"/>
              <a:t> </a:t>
            </a:r>
            <a:r>
              <a:rPr lang="hr-HR" sz="3200" dirty="0" err="1" smtClean="0"/>
              <a:t>Simpsons</a:t>
            </a:r>
            <a:r>
              <a:rPr lang="hr-HR" sz="3200" dirty="0" smtClean="0"/>
              <a:t> </a:t>
            </a:r>
            <a:r>
              <a:rPr lang="hr-HR" sz="3200" dirty="0" err="1" smtClean="0"/>
              <a:t>and</a:t>
            </a:r>
            <a:r>
              <a:rPr lang="hr-HR" sz="3200" dirty="0" smtClean="0"/>
              <a:t> </a:t>
            </a:r>
            <a:r>
              <a:rPr lang="hr-HR" sz="3200" dirty="0" err="1" smtClean="0"/>
              <a:t>EdPuzzle</a:t>
            </a:r>
            <a:endParaRPr lang="hr-HR" sz="3200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Croatia: New Teaching Methodology, Zaprešić, 4/4/2019</a:t>
            </a:r>
            <a:endParaRPr lang="hr-HR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564" y="1685596"/>
            <a:ext cx="7043537" cy="3961989"/>
          </a:xfrm>
        </p:spPr>
      </p:pic>
    </p:spTree>
    <p:extLst>
      <p:ext uri="{BB962C8B-B14F-4D97-AF65-F5344CB8AC3E}">
        <p14:creationId xmlns:p14="http://schemas.microsoft.com/office/powerpoint/2010/main" val="1298927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8560" y="939280"/>
            <a:ext cx="5214171" cy="785648"/>
          </a:xfrm>
        </p:spPr>
        <p:txBody>
          <a:bodyPr>
            <a:normAutofit/>
          </a:bodyPr>
          <a:lstStyle/>
          <a:p>
            <a:r>
              <a:rPr lang="hr-HR" sz="4400" b="1" dirty="0" err="1"/>
              <a:t>Courtroom</a:t>
            </a:r>
            <a:r>
              <a:rPr lang="hr-HR" sz="4400" b="1" dirty="0"/>
              <a:t> </a:t>
            </a:r>
            <a:r>
              <a:rPr lang="hr-HR" sz="4400" b="1" dirty="0" err="1"/>
              <a:t>Vocabulary</a:t>
            </a:r>
            <a:endParaRPr lang="hr-HR" sz="4400" b="1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8"/>
          <a:stretch/>
        </p:blipFill>
        <p:spPr>
          <a:xfrm>
            <a:off x="3836276" y="1986455"/>
            <a:ext cx="8122245" cy="4044568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283780" y="2575034"/>
            <a:ext cx="3754820" cy="329395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3200" b="1" u="sng" dirty="0"/>
              <a:t>home</a:t>
            </a:r>
            <a:r>
              <a:rPr lang="hr-HR" sz="3200" b="1" dirty="0" smtClean="0"/>
              <a:t>: </a:t>
            </a:r>
            <a:r>
              <a:rPr lang="hr-HR" sz="3200" b="1" dirty="0" err="1" smtClean="0"/>
              <a:t>Kahoot</a:t>
            </a:r>
            <a:r>
              <a:rPr lang="hr-HR" sz="3200" b="1" dirty="0" smtClean="0"/>
              <a:t>!     on </a:t>
            </a:r>
            <a:r>
              <a:rPr lang="hr-HR" sz="3200" b="1" dirty="0" err="1" smtClean="0"/>
              <a:t>Courtroom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Vocabulary</a:t>
            </a:r>
            <a:endParaRPr lang="hr-HR" sz="3200" b="1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Croatia: New Teaching Methodology, Zaprešić, 4/4/2019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1863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630620"/>
            <a:ext cx="6496433" cy="838200"/>
          </a:xfrm>
        </p:spPr>
        <p:txBody>
          <a:bodyPr>
            <a:normAutofit/>
          </a:bodyPr>
          <a:lstStyle/>
          <a:p>
            <a:r>
              <a:rPr lang="hr-HR" sz="4400" b="1" dirty="0" err="1"/>
              <a:t>Courtroom</a:t>
            </a:r>
            <a:r>
              <a:rPr lang="hr-HR" sz="4400" b="1" dirty="0"/>
              <a:t> </a:t>
            </a:r>
            <a:r>
              <a:rPr lang="hr-HR" sz="4400" b="1" dirty="0" err="1"/>
              <a:t>Vocabulary</a:t>
            </a:r>
            <a:endParaRPr lang="hr-HR" sz="4400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386" y="1945499"/>
            <a:ext cx="7420304" cy="3696514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83172" y="2774730"/>
            <a:ext cx="3678621" cy="3094257"/>
          </a:xfrm>
        </p:spPr>
        <p:txBody>
          <a:bodyPr>
            <a:normAutofit/>
          </a:bodyPr>
          <a:lstStyle/>
          <a:p>
            <a:r>
              <a:rPr lang="hr-HR" sz="2800" b="1" u="sng" dirty="0" err="1" smtClean="0"/>
              <a:t>school</a:t>
            </a:r>
            <a:r>
              <a:rPr lang="hr-HR" sz="2800" b="1" dirty="0" smtClean="0"/>
              <a:t>: </a:t>
            </a:r>
            <a:r>
              <a:rPr lang="hr-HR" sz="2800" b="1" dirty="0" err="1" smtClean="0"/>
              <a:t>Kahoot</a:t>
            </a:r>
            <a:r>
              <a:rPr lang="hr-HR" sz="2800" b="1" dirty="0" smtClean="0"/>
              <a:t>! on </a:t>
            </a:r>
            <a:r>
              <a:rPr lang="hr-HR" sz="2800" b="1" dirty="0" err="1" smtClean="0"/>
              <a:t>Courtroom</a:t>
            </a:r>
            <a:r>
              <a:rPr lang="hr-HR" sz="2800" b="1" dirty="0" smtClean="0"/>
              <a:t> </a:t>
            </a:r>
            <a:r>
              <a:rPr lang="hr-HR" sz="2800" b="1" dirty="0" err="1"/>
              <a:t>V</a:t>
            </a:r>
            <a:r>
              <a:rPr lang="hr-HR" sz="2800" b="1" dirty="0" err="1" smtClean="0"/>
              <a:t>ocabulary</a:t>
            </a:r>
            <a:endParaRPr lang="hr-HR" sz="2800" b="1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Croatia: New Teaching Methodology, Zaprešić, 4/4/2019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6323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550203"/>
            <a:ext cx="3932237" cy="939637"/>
          </a:xfrm>
        </p:spPr>
        <p:txBody>
          <a:bodyPr>
            <a:normAutofit/>
          </a:bodyPr>
          <a:lstStyle/>
          <a:p>
            <a:r>
              <a:rPr lang="hr-HR" sz="4400" b="1" dirty="0" smtClean="0"/>
              <a:t>A </a:t>
            </a:r>
            <a:r>
              <a:rPr lang="hr-HR" sz="4400" b="1" dirty="0" err="1" smtClean="0"/>
              <a:t>Mock</a:t>
            </a:r>
            <a:r>
              <a:rPr lang="hr-HR" sz="4400" b="1" dirty="0" smtClean="0"/>
              <a:t> </a:t>
            </a:r>
            <a:r>
              <a:rPr lang="hr-HR" sz="4400" b="1" dirty="0" err="1"/>
              <a:t>T</a:t>
            </a:r>
            <a:r>
              <a:rPr lang="hr-HR" sz="4400" b="1" dirty="0" err="1" smtClean="0"/>
              <a:t>rial</a:t>
            </a:r>
            <a:endParaRPr lang="hr-HR" sz="4400" b="1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08863" y="2070538"/>
            <a:ext cx="3331871" cy="428581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u="sng" dirty="0" smtClean="0"/>
              <a:t>home</a:t>
            </a:r>
            <a:r>
              <a:rPr lang="hr-HR" sz="3200" dirty="0" smtClean="0"/>
              <a:t>: </a:t>
            </a:r>
            <a:r>
              <a:rPr lang="hr-HR" sz="3200" dirty="0" err="1" smtClean="0"/>
              <a:t>analysing</a:t>
            </a:r>
            <a:r>
              <a:rPr lang="hr-HR" sz="3200" dirty="0" smtClean="0"/>
              <a:t> </a:t>
            </a:r>
            <a:r>
              <a:rPr lang="hr-HR" sz="3200" dirty="0" err="1" smtClean="0"/>
              <a:t>an</a:t>
            </a:r>
            <a:r>
              <a:rPr lang="hr-HR" sz="3200" dirty="0" smtClean="0"/>
              <a:t> </a:t>
            </a:r>
            <a:r>
              <a:rPr lang="hr-HR" sz="3200" dirty="0" err="1" smtClean="0"/>
              <a:t>example</a:t>
            </a:r>
            <a:r>
              <a:rPr lang="hr-HR" sz="3200" dirty="0" smtClean="0"/>
              <a:t> </a:t>
            </a:r>
            <a:r>
              <a:rPr lang="hr-HR" sz="3200" dirty="0" err="1" smtClean="0"/>
              <a:t>of</a:t>
            </a:r>
            <a:r>
              <a:rPr lang="hr-HR" sz="3200" dirty="0" smtClean="0"/>
              <a:t> a </a:t>
            </a:r>
            <a:r>
              <a:rPr lang="hr-HR" sz="3200" dirty="0" err="1" smtClean="0"/>
              <a:t>mock</a:t>
            </a:r>
            <a:r>
              <a:rPr lang="hr-HR" sz="3200" dirty="0" smtClean="0"/>
              <a:t> </a:t>
            </a:r>
            <a:r>
              <a:rPr lang="hr-HR" sz="3200" dirty="0" err="1" smtClean="0"/>
              <a:t>trial</a:t>
            </a:r>
            <a:endParaRPr lang="hr-HR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hr-HR" sz="3200" u="sng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u="sng" dirty="0" err="1" smtClean="0"/>
              <a:t>school</a:t>
            </a:r>
            <a:r>
              <a:rPr lang="hr-HR" sz="3200" dirty="0" smtClean="0"/>
              <a:t>: </a:t>
            </a:r>
            <a:r>
              <a:rPr lang="hr-HR" sz="3200" dirty="0" err="1" smtClean="0"/>
              <a:t>planning</a:t>
            </a:r>
            <a:r>
              <a:rPr lang="hr-HR" sz="3200" dirty="0" smtClean="0"/>
              <a:t> a </a:t>
            </a:r>
            <a:r>
              <a:rPr lang="hr-HR" sz="3200" dirty="0" err="1" smtClean="0"/>
              <a:t>trial</a:t>
            </a:r>
            <a:r>
              <a:rPr lang="hr-HR" sz="3200" dirty="0" smtClean="0"/>
              <a:t>, </a:t>
            </a:r>
            <a:r>
              <a:rPr lang="hr-HR" sz="3200" dirty="0" err="1" smtClean="0"/>
              <a:t>creating</a:t>
            </a:r>
            <a:r>
              <a:rPr lang="hr-HR" sz="3200" dirty="0" smtClean="0"/>
              <a:t> </a:t>
            </a:r>
            <a:r>
              <a:rPr lang="hr-HR" sz="3200" dirty="0" err="1" smtClean="0"/>
              <a:t>teams</a:t>
            </a:r>
            <a:r>
              <a:rPr lang="hr-HR" sz="3200" dirty="0" smtClean="0"/>
              <a:t>, </a:t>
            </a:r>
            <a:r>
              <a:rPr lang="hr-HR" sz="3200" dirty="0" err="1" smtClean="0"/>
              <a:t>distributing</a:t>
            </a:r>
            <a:r>
              <a:rPr lang="hr-HR" sz="3200" dirty="0" smtClean="0"/>
              <a:t> </a:t>
            </a:r>
            <a:r>
              <a:rPr lang="hr-HR" sz="3200" dirty="0" err="1" smtClean="0"/>
              <a:t>roles</a:t>
            </a:r>
            <a:endParaRPr lang="hr-HR" sz="3200" dirty="0" smtClean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Croatia: New Teaching Methodology, Zaprešić, 4/4/2019</a:t>
            </a:r>
            <a:endParaRPr lang="hr-HR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735" y="1681655"/>
            <a:ext cx="7953776" cy="4046483"/>
          </a:xfrm>
        </p:spPr>
      </p:pic>
    </p:spTree>
    <p:extLst>
      <p:ext uri="{BB962C8B-B14F-4D97-AF65-F5344CB8AC3E}">
        <p14:creationId xmlns:p14="http://schemas.microsoft.com/office/powerpoint/2010/main" val="2897953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550203"/>
            <a:ext cx="3932237" cy="939637"/>
          </a:xfrm>
        </p:spPr>
        <p:txBody>
          <a:bodyPr>
            <a:normAutofit/>
          </a:bodyPr>
          <a:lstStyle/>
          <a:p>
            <a:r>
              <a:rPr lang="hr-HR" sz="4400" b="1" dirty="0" smtClean="0"/>
              <a:t>A </a:t>
            </a:r>
            <a:r>
              <a:rPr lang="hr-HR" sz="4400" b="1" dirty="0" err="1" smtClean="0"/>
              <a:t>Mock</a:t>
            </a:r>
            <a:r>
              <a:rPr lang="hr-HR" sz="4400" b="1" dirty="0" smtClean="0"/>
              <a:t> </a:t>
            </a:r>
            <a:r>
              <a:rPr lang="hr-HR" sz="4400" b="1" dirty="0" err="1"/>
              <a:t>T</a:t>
            </a:r>
            <a:r>
              <a:rPr lang="hr-HR" sz="4400" b="1" dirty="0" err="1" smtClean="0"/>
              <a:t>rial</a:t>
            </a:r>
            <a:endParaRPr lang="hr-HR" sz="4400" b="1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08863" y="1681655"/>
            <a:ext cx="3331871" cy="4674695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u="sng" dirty="0" smtClean="0"/>
              <a:t>home</a:t>
            </a:r>
            <a:r>
              <a:rPr lang="hr-HR" sz="3200" dirty="0" smtClean="0"/>
              <a:t>: </a:t>
            </a:r>
            <a:r>
              <a:rPr lang="hr-HR" sz="3200" dirty="0" err="1" smtClean="0"/>
              <a:t>prosecution</a:t>
            </a:r>
            <a:r>
              <a:rPr lang="hr-HR" sz="3200" dirty="0" smtClean="0"/>
              <a:t> </a:t>
            </a:r>
            <a:r>
              <a:rPr lang="hr-HR" sz="3200" dirty="0" err="1" smtClean="0"/>
              <a:t>and</a:t>
            </a:r>
            <a:r>
              <a:rPr lang="hr-HR" sz="3200" dirty="0" smtClean="0"/>
              <a:t> </a:t>
            </a:r>
            <a:r>
              <a:rPr lang="hr-HR" sz="3200" dirty="0" err="1" smtClean="0"/>
              <a:t>defence</a:t>
            </a:r>
            <a:r>
              <a:rPr lang="hr-HR" sz="3200" dirty="0" smtClean="0"/>
              <a:t> </a:t>
            </a:r>
            <a:r>
              <a:rPr lang="hr-HR" sz="3200" dirty="0" err="1" smtClean="0"/>
              <a:t>prepare</a:t>
            </a:r>
            <a:r>
              <a:rPr lang="hr-HR" sz="3200" dirty="0" smtClean="0"/>
              <a:t> for </a:t>
            </a:r>
            <a:r>
              <a:rPr lang="hr-HR" sz="3200" dirty="0" err="1" smtClean="0"/>
              <a:t>the</a:t>
            </a:r>
            <a:r>
              <a:rPr lang="hr-HR" sz="3200" dirty="0" smtClean="0"/>
              <a:t> </a:t>
            </a:r>
            <a:r>
              <a:rPr lang="hr-HR" sz="3200" dirty="0" err="1" smtClean="0"/>
              <a:t>court</a:t>
            </a:r>
            <a:r>
              <a:rPr lang="hr-HR" sz="3200" dirty="0" smtClean="0"/>
              <a:t> </a:t>
            </a:r>
            <a:r>
              <a:rPr lang="hr-HR" sz="3200" dirty="0" err="1" smtClean="0"/>
              <a:t>using</a:t>
            </a:r>
            <a:r>
              <a:rPr lang="hr-HR" sz="3200" dirty="0" smtClean="0"/>
              <a:t> Google Disk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3200" u="sng" dirty="0" err="1" smtClean="0"/>
              <a:t>school</a:t>
            </a:r>
            <a:r>
              <a:rPr lang="hr-HR" sz="3200" u="sng" dirty="0" smtClean="0"/>
              <a:t>: </a:t>
            </a:r>
            <a:r>
              <a:rPr lang="hr-HR" sz="3200" dirty="0" err="1" smtClean="0"/>
              <a:t>practicing</a:t>
            </a:r>
            <a:r>
              <a:rPr lang="hr-HR" sz="3200" dirty="0" smtClean="0"/>
              <a:t> for </a:t>
            </a:r>
            <a:r>
              <a:rPr lang="hr-HR" sz="3200" dirty="0" err="1" smtClean="0"/>
              <a:t>the</a:t>
            </a:r>
            <a:r>
              <a:rPr lang="hr-HR" sz="3200" dirty="0" smtClean="0"/>
              <a:t> </a:t>
            </a:r>
            <a:r>
              <a:rPr lang="hr-HR" sz="3200" dirty="0" err="1" smtClean="0"/>
              <a:t>mock</a:t>
            </a:r>
            <a:r>
              <a:rPr lang="hr-HR" sz="3200" dirty="0" smtClean="0"/>
              <a:t> </a:t>
            </a:r>
            <a:r>
              <a:rPr lang="hr-HR" sz="3200" dirty="0" err="1" smtClean="0"/>
              <a:t>trial</a:t>
            </a:r>
            <a:endParaRPr lang="hr-HR" sz="3200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Croatia: New Teaching Methodology, Zaprešić, 4/4/2019</a:t>
            </a:r>
            <a:endParaRPr lang="hr-HR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735" y="1681655"/>
            <a:ext cx="7953776" cy="4046483"/>
          </a:xfrm>
        </p:spPr>
      </p:pic>
    </p:spTree>
    <p:extLst>
      <p:ext uri="{BB962C8B-B14F-4D97-AF65-F5344CB8AC3E}">
        <p14:creationId xmlns:p14="http://schemas.microsoft.com/office/powerpoint/2010/main" val="2562255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</TotalTime>
  <Words>322</Words>
  <Application>Microsoft Office PowerPoint</Application>
  <PresentationFormat>Široki zaslon</PresentationFormat>
  <Paragraphs>59</Paragraphs>
  <Slides>14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Flipped Learning</vt:lpstr>
      <vt:lpstr>OBJECTIVES         &amp;      KEY COMPETENCES</vt:lpstr>
      <vt:lpstr>Stephen King: Misery</vt:lpstr>
      <vt:lpstr>Courtroom Vocabulary</vt:lpstr>
      <vt:lpstr>Courtroom Vocabulary</vt:lpstr>
      <vt:lpstr>Courtroom Vocabulary</vt:lpstr>
      <vt:lpstr>Courtroom Vocabulary</vt:lpstr>
      <vt:lpstr>A Mock Trial</vt:lpstr>
      <vt:lpstr>A Mock Trial</vt:lpstr>
      <vt:lpstr>A Mock Trial</vt:lpstr>
      <vt:lpstr>A Mock Trial</vt:lpstr>
      <vt:lpstr>Flipped Learning</vt:lpstr>
      <vt:lpstr>Assessment</vt:lpstr>
      <vt:lpstr>Disemination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Korisnik03</dc:creator>
  <cp:lastModifiedBy>Windows korisnik</cp:lastModifiedBy>
  <cp:revision>15</cp:revision>
  <dcterms:created xsi:type="dcterms:W3CDTF">2019-04-03T12:19:48Z</dcterms:created>
  <dcterms:modified xsi:type="dcterms:W3CDTF">2019-04-16T10:40:47Z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702247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S8.2.2</vt:lpwstr>
  </property>
</Properties>
</file>