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3" r:id="rId3"/>
    <p:sldId id="264" r:id="rId4"/>
    <p:sldId id="283" r:id="rId5"/>
    <p:sldId id="277" r:id="rId6"/>
    <p:sldId id="286" r:id="rId7"/>
    <p:sldId id="288" r:id="rId8"/>
    <p:sldId id="285" r:id="rId9"/>
    <p:sldId id="294" r:id="rId10"/>
    <p:sldId id="291" r:id="rId11"/>
    <p:sldId id="295" r:id="rId12"/>
    <p:sldId id="289" r:id="rId13"/>
    <p:sldId id="292" r:id="rId14"/>
    <p:sldId id="293" r:id="rId15"/>
    <p:sldId id="281" r:id="rId16"/>
    <p:sldId id="257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F7B33-5F6F-40E4-AC6D-4857211B1C9B}" type="datetimeFigureOut">
              <a:rPr lang="pt-PT" smtClean="0"/>
              <a:t>20/11/2019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84368-787F-4B96-B997-D04DE67E78F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360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4368-787F-4B96-B997-D04DE67E78F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22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20/11/2019</a:t>
            </a:fld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20/11/2019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20/11/2019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20/11/2019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20/11/2019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20/11/2019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20/11/2019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20/11/2019</a:t>
            </a:fld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424" y="15614"/>
            <a:ext cx="9157423" cy="1757202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KA229 – NEW TEACHING METHODOLOGIES</a:t>
            </a:r>
            <a:endParaRPr lang="pt-PT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r">
              <a:buNone/>
            </a:pP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t-PT" dirty="0"/>
          </a:p>
        </p:txBody>
      </p:sp>
      <p:pic>
        <p:nvPicPr>
          <p:cNvPr id="4" name="Imagem 3" descr="C:\Users\LINDAJARDIM\AppData\Local\Microsoft\Windows\Temporary Internet Files\Content.MSO\824831F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" y="18188"/>
            <a:ext cx="1197610" cy="81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63" y="18187"/>
            <a:ext cx="1041481" cy="81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0" y="865284"/>
            <a:ext cx="37592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63" y="83671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40852"/>
            <a:ext cx="3240360" cy="321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ângulo 9"/>
          <p:cNvSpPr/>
          <p:nvPr/>
        </p:nvSpPr>
        <p:spPr>
          <a:xfrm>
            <a:off x="-25085" y="2132856"/>
            <a:ext cx="9123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Cooperative Learning</a:t>
            </a:r>
            <a:endParaRPr lang="pt-PT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40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60648"/>
            <a:ext cx="8229600" cy="1143000"/>
          </a:xfrm>
        </p:spPr>
        <p:txBody>
          <a:bodyPr/>
          <a:lstStyle/>
          <a:p>
            <a:pPr algn="ctr"/>
            <a:r>
              <a:rPr lang="en-GB" b="1" dirty="0"/>
              <a:t>Conference on human rights</a:t>
            </a:r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5" y="1628800"/>
            <a:ext cx="4038600" cy="37444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85" y="2564904"/>
            <a:ext cx="4038600" cy="38884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61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2F320-1E98-4DC6-A656-5A74D5A8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91" y="337220"/>
            <a:ext cx="8229600" cy="1143000"/>
          </a:xfrm>
        </p:spPr>
        <p:txBody>
          <a:bodyPr/>
          <a:lstStyle/>
          <a:p>
            <a:pPr algn="ctr"/>
            <a:r>
              <a:rPr lang="en-GB" b="1" dirty="0"/>
              <a:t>Conference on human rights</a:t>
            </a:r>
            <a:endParaRPr lang="pt-PT" dirty="0"/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D8490BB0-1B6B-42F6-9136-530008CD7E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03860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E1720560-ACFE-4833-B1FD-83134D44F8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74" y="2420888"/>
            <a:ext cx="403860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99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0BFC1-3BBF-4D52-A958-45F67D8E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53940"/>
            <a:ext cx="9036496" cy="94199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Procedure</a:t>
            </a:r>
            <a:endParaRPr lang="pt-PT" b="1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DD142B9-5174-4060-8D35-10E38A742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694" y="908720"/>
            <a:ext cx="9144000" cy="594928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sz="31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a scavenger hunt on Human Rights</a:t>
            </a:r>
            <a:r>
              <a:rPr lang="en-GB" sz="31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Groups of students decided to use 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TGT (Team Game Tournament)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a technique in which students answer questions or complete specific tasks.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Students: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were placed into small groups to prepare a scavenger hunt game. This gave students incentive to learn and have some fun learning the material. 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developed, in written form, their work plan. The teacher followed each team’s progress and offered help when necessary.</a:t>
            </a:r>
          </a:p>
          <a:p>
            <a:pPr marL="393192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en-US" sz="9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Task -</a:t>
            </a:r>
            <a:r>
              <a:rPr lang="en-GB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Creating a photo report based on the scavenger hunt on human rights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403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76997"/>
            <a:ext cx="2664296" cy="1387908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Scavenger hunt</a:t>
            </a:r>
          </a:p>
        </p:txBody>
      </p:sp>
      <p:pic>
        <p:nvPicPr>
          <p:cNvPr id="7" name="Marcador de Posição de Conteúdo 4">
            <a:extLst>
              <a:ext uri="{FF2B5EF4-FFF2-40B4-BE49-F238E27FC236}">
                <a16:creationId xmlns:a16="http://schemas.microsoft.com/office/drawing/2014/main" id="{A21AC0CA-43C1-4393-BD14-AF209CD200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r="16964"/>
          <a:stretch>
            <a:fillRect/>
          </a:stretch>
        </p:blipFill>
        <p:spPr>
          <a:xfrm rot="420000">
            <a:off x="3426229" y="1247453"/>
            <a:ext cx="4617720" cy="3931920"/>
          </a:xfrm>
        </p:spPr>
      </p:pic>
    </p:spTree>
    <p:extLst>
      <p:ext uri="{BB962C8B-B14F-4D97-AF65-F5344CB8AC3E}">
        <p14:creationId xmlns:p14="http://schemas.microsoft.com/office/powerpoint/2010/main" val="40022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8229600" cy="1143000"/>
          </a:xfrm>
        </p:spPr>
        <p:txBody>
          <a:bodyPr/>
          <a:lstStyle/>
          <a:p>
            <a:pPr algn="ctr"/>
            <a:r>
              <a:rPr lang="en-GB" sz="5400" b="1" dirty="0"/>
              <a:t>Scavenger hunt</a:t>
            </a:r>
            <a:endParaRPr lang="pt-PT" b="1" dirty="0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BC4F142C-5796-49C0-B1F7-879C037569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3" y="1628800"/>
            <a:ext cx="403860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Marcador de Posição de Conteúdo 4">
            <a:extLst>
              <a:ext uri="{FF2B5EF4-FFF2-40B4-BE49-F238E27FC236}">
                <a16:creationId xmlns:a16="http://schemas.microsoft.com/office/drawing/2014/main" id="{CE9CB348-3502-4B3C-A8B7-7F16AAF7C1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403860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10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en-GB" b="1" dirty="0"/>
              <a:t>Assessment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1700808"/>
            <a:ext cx="8805664" cy="4896544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Mainly formative evaluation on  presentation, writing, social and ICT skills</a:t>
            </a:r>
          </a:p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Instruments  - checklists to evaluate:</a:t>
            </a:r>
          </a:p>
          <a:p>
            <a:pPr lvl="2" algn="just" fontAlgn="base">
              <a:lnSpc>
                <a:spcPct val="16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posters;</a:t>
            </a:r>
          </a:p>
          <a:p>
            <a:pPr lvl="2" algn="just" fontAlgn="base">
              <a:lnSpc>
                <a:spcPct val="16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presentations using PowerPoints / Prezi;</a:t>
            </a:r>
          </a:p>
          <a:p>
            <a:pPr lvl="2" algn="just" fontAlgn="base">
              <a:lnSpc>
                <a:spcPct val="16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photo report</a:t>
            </a:r>
          </a:p>
          <a:p>
            <a:pPr marL="667512" lvl="2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br>
              <a:rPr lang="en-US" dirty="0">
                <a:solidFill>
                  <a:schemeClr val="tx2"/>
                </a:solidFill>
              </a:rPr>
            </a:br>
            <a:endParaRPr lang="pt-P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538" y="980728"/>
            <a:ext cx="9144000" cy="792088"/>
          </a:xfrm>
        </p:spPr>
        <p:txBody>
          <a:bodyPr>
            <a:normAutofit/>
          </a:bodyPr>
          <a:lstStyle/>
          <a:p>
            <a:pPr lvl="1" algn="ctr"/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learning methodologies: cooperative </a:t>
            </a:r>
            <a:r>
              <a:rPr lang="en-GB" sz="3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</a:t>
            </a:r>
            <a:r>
              <a:rPr lang="pt-PT" sz="32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ning</a:t>
            </a:r>
            <a:endParaRPr lang="pt-PT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8753898" cy="3816424"/>
          </a:xfrm>
        </p:spPr>
      </p:pic>
    </p:spTree>
    <p:extLst>
      <p:ext uri="{BB962C8B-B14F-4D97-AF65-F5344CB8AC3E}">
        <p14:creationId xmlns:p14="http://schemas.microsoft.com/office/powerpoint/2010/main" val="36944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Cooperative methodologies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517664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1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361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Cooperative learning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197051"/>
            <a:ext cx="9128720" cy="56255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Area of study: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Citizenship Education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marL="393192" lvl="1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area of study, especially in secondary education, is interdisciplinary and has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mandatory teaching areas, such as democratic institutions, the environment, sustainability, human rights and health which</a:t>
            </a:r>
            <a:r>
              <a:rPr lang="en-GB" sz="2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are addressed by the various curriculum subjects. </a:t>
            </a:r>
          </a:p>
          <a:p>
            <a:pPr marL="393192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GB" sz="2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38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AF2A2-FED9-4957-A28D-40F3E0FD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8"/>
            <a:ext cx="9143999" cy="11430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Citizenship Education</a:t>
            </a:r>
            <a:endParaRPr lang="pt-P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2E7AD8E-9B61-46CA-89EF-C2130040A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6148"/>
            <a:ext cx="9143998" cy="5595220"/>
          </a:xfrm>
        </p:spPr>
        <p:txBody>
          <a:bodyPr>
            <a:normAutofit/>
          </a:bodyPr>
          <a:lstStyle/>
          <a:p>
            <a:pPr lvl="2"/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had to take an active role in their learning by:</a:t>
            </a:r>
          </a:p>
          <a:p>
            <a:pPr marL="667512" lvl="2" indent="0">
              <a:buNone/>
            </a:pPr>
            <a:endParaRPr lang="en-GB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the assigned works / researches.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communicating in a careful and respectful manner with teachers, peers, and other members of the school.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engaged learners.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respecting diverse ideas and opinions.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identifying, developing, and implementing a plan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achieve their educational goals.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74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“Human rights”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pt-PT" sz="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GOALS: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- To know about the history of human rights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- To understand some of the principles behind human 	rights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- To identify human rights abuses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-To learn key facts about the local history of the 	community related to human rights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92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C642B-5AB8-4B9E-8128-E4CF62FA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9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LEARNING and SOCIAL SKILLS</a:t>
            </a:r>
            <a:endParaRPr lang="pt-PT" sz="40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662A12B-A4FD-4FA5-8DCF-A67B10077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2542"/>
            <a:ext cx="9123759" cy="501079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-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Developing curiosity and creative thinking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-Dealing with lots of information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-Solving real-world problems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-To learn time management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-Thinking critically and asking reflective questions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-Being able to work in groups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-Developing communication skills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-Developing writing skills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31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Preparing activities about Human Rights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720080"/>
            <a:ext cx="9144000" cy="638132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GB" sz="4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organized different activities to share information and opinions on Human Rights:</a:t>
            </a:r>
          </a:p>
          <a:p>
            <a:pPr lvl="1" algn="just">
              <a:lnSpc>
                <a:spcPct val="150000"/>
              </a:lnSpc>
            </a:pPr>
            <a:r>
              <a:rPr lang="en-US" sz="4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Gathering and selecting information; </a:t>
            </a:r>
            <a:endParaRPr lang="en-GB" sz="4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GB" sz="4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Preparing  a conference /debate (all classes of 10</a:t>
            </a:r>
            <a:r>
              <a:rPr lang="en-GB" sz="4600" baseline="30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4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 with guests and an exposition of the students’ works);</a:t>
            </a:r>
          </a:p>
          <a:p>
            <a:pPr lvl="1" algn="just">
              <a:lnSpc>
                <a:spcPct val="150000"/>
              </a:lnSpc>
            </a:pPr>
            <a:r>
              <a:rPr lang="en-US" sz="4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Presenting their research and creative works;</a:t>
            </a:r>
          </a:p>
          <a:p>
            <a:pPr lvl="1" algn="just">
              <a:lnSpc>
                <a:spcPct val="150000"/>
              </a:lnSpc>
            </a:pPr>
            <a:r>
              <a:rPr lang="en-US" sz="4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Organizing a scavenger hunt on human rights;</a:t>
            </a:r>
          </a:p>
          <a:p>
            <a:pPr lvl="1" algn="just">
              <a:lnSpc>
                <a:spcPct val="150000"/>
              </a:lnSpc>
            </a:pPr>
            <a:r>
              <a:rPr lang="en-US" sz="4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Contacting community members to ask for assistance in executing their projects</a:t>
            </a:r>
          </a:p>
          <a:p>
            <a:pPr lvl="1" algn="just">
              <a:lnSpc>
                <a:spcPct val="150000"/>
              </a:lnSpc>
            </a:pPr>
            <a:r>
              <a:rPr lang="en-GB" sz="4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Visiting and exploring local sites related to human rights</a:t>
            </a:r>
          </a:p>
          <a:p>
            <a:pPr lvl="1" algn="just">
              <a:lnSpc>
                <a:spcPct val="150000"/>
              </a:lnSpc>
            </a:pPr>
            <a:r>
              <a:rPr lang="en-GB" sz="4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 photo report based on the scavenger hunt</a:t>
            </a:r>
            <a:endParaRPr lang="en-US" sz="4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03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0BFC1-3BBF-4D52-A958-45F67D8E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0" y="0"/>
            <a:ext cx="9036496" cy="792088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Procedure</a:t>
            </a:r>
            <a:endParaRPr lang="pt-PT" b="1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DD142B9-5174-4060-8D35-10E38A742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088"/>
            <a:ext cx="9220190" cy="6065912"/>
          </a:xfrm>
        </p:spPr>
        <p:txBody>
          <a:bodyPr>
            <a:normAutofit/>
          </a:bodyPr>
          <a:lstStyle/>
          <a:p>
            <a:pPr marL="274320" lvl="1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95000"/>
            </a:pPr>
            <a:r>
              <a:rPr lang="en-GB" sz="2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Researching on Human Rights </a:t>
            </a:r>
          </a:p>
          <a:p>
            <a:pPr marL="274320" lvl="1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95000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students chose, according to their aptitude or interests, a subtopic within the general topic suggested by the teacher.</a:t>
            </a:r>
            <a:endParaRPr lang="en-GB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lvl="2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95000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Groups of students gathered information and explored the work of several human rights defenders, locate their work geographically and identified  current news-story related to human rights.</a:t>
            </a:r>
          </a:p>
          <a:p>
            <a:pPr marL="548640" lvl="2" indent="-27432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95000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students developed, in written form, their work plan. The teacher followed each team’s progress and offered help when necessary.</a:t>
            </a:r>
          </a:p>
          <a:p>
            <a:pPr marL="274320" lvl="2" indent="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95000"/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097280" lvl="4" indent="-274320" algn="just">
              <a:lnSpc>
                <a:spcPct val="150000"/>
              </a:lnSpc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Tasks -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posters, presentations using PowerPoints,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Prezi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human rights defenders for a school exposition on human rights</a:t>
            </a:r>
          </a:p>
          <a:p>
            <a:pPr marL="548640" lvl="3" indent="0" algn="just">
              <a:lnSpc>
                <a:spcPct val="150000"/>
              </a:lnSpc>
              <a:spcBef>
                <a:spcPts val="0"/>
              </a:spcBef>
              <a:buSzPct val="95000"/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72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E0C89358-7F0F-4782-AD23-E0207B2B4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42" y="313208"/>
            <a:ext cx="4644516" cy="54200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D0BEBF7-0E07-4107-83A3-3C79DE928573}"/>
              </a:ext>
            </a:extLst>
          </p:cNvPr>
          <p:cNvSpPr txBox="1"/>
          <p:nvPr/>
        </p:nvSpPr>
        <p:spPr>
          <a:xfrm>
            <a:off x="107504" y="57332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Poster created and selected by students for the conference on Human Rights</a:t>
            </a:r>
          </a:p>
        </p:txBody>
      </p:sp>
    </p:spTree>
    <p:extLst>
      <p:ext uri="{BB962C8B-B14F-4D97-AF65-F5344CB8AC3E}">
        <p14:creationId xmlns:p14="http://schemas.microsoft.com/office/powerpoint/2010/main" val="4346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541</TotalTime>
  <Words>443</Words>
  <Application>Microsoft Office PowerPoint</Application>
  <PresentationFormat>Apresentação no Ecrã (4:3)</PresentationFormat>
  <Paragraphs>89</Paragraphs>
  <Slides>16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Fluxo</vt:lpstr>
      <vt:lpstr>KA229 – NEW TEACHING METHODOLOGIES</vt:lpstr>
      <vt:lpstr>Cooperative methodologies</vt:lpstr>
      <vt:lpstr>Cooperative learning</vt:lpstr>
      <vt:lpstr>Citizenship Education</vt:lpstr>
      <vt:lpstr>Apresentação do PowerPoint</vt:lpstr>
      <vt:lpstr>LEARNING and SOCIAL SKILLS</vt:lpstr>
      <vt:lpstr>Preparing activities about Human Rights</vt:lpstr>
      <vt:lpstr>Procedure</vt:lpstr>
      <vt:lpstr>Apresentação do PowerPoint</vt:lpstr>
      <vt:lpstr>Conference on human rights</vt:lpstr>
      <vt:lpstr>Conference on human rights</vt:lpstr>
      <vt:lpstr>Procedure</vt:lpstr>
      <vt:lpstr>Scavenger hunt</vt:lpstr>
      <vt:lpstr>Scavenger hunt</vt:lpstr>
      <vt:lpstr>Assessment</vt:lpstr>
      <vt:lpstr>Active learning methodologies: cooperative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KA229 – NEW TEACHING METHODOLOGIES</dc:title>
  <dc:creator>Ricardo</dc:creator>
  <cp:lastModifiedBy>Ricardo Jorge Freitas Félix</cp:lastModifiedBy>
  <cp:revision>135</cp:revision>
  <dcterms:created xsi:type="dcterms:W3CDTF">2019-11-08T20:37:09Z</dcterms:created>
  <dcterms:modified xsi:type="dcterms:W3CDTF">2019-11-20T16:33:15Z</dcterms:modified>
</cp:coreProperties>
</file>