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8B2E-D1DD-4E24-9DF3-0B0B5F91949E}" type="datetimeFigureOut">
              <a:rPr lang="it-IT" smtClean="0"/>
              <a:pPr/>
              <a:t>07/06/2016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E8F5-F37C-4912-9D6D-475D4805480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57290" y="0"/>
            <a:ext cx="6500858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TRAINING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Toshiba\Pictures\2016-06-07 DOWNLOAD\DOWNLOAD 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9" y="214290"/>
            <a:ext cx="8565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TEACHERS’ TRAINING</a:t>
            </a:r>
            <a:endParaRPr lang="it-IT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42976" y="1428736"/>
            <a:ext cx="74398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Bellerose" pitchFamily="2" charset="0"/>
              </a:rPr>
              <a:t>In </a:t>
            </a:r>
            <a:r>
              <a:rPr lang="it-IT" sz="2000" dirty="0" err="1" smtClean="0">
                <a:latin typeface="Bellerose" pitchFamily="2" charset="0"/>
              </a:rPr>
              <a:t>April</a:t>
            </a:r>
            <a:r>
              <a:rPr lang="it-IT" sz="2000" dirty="0" smtClean="0">
                <a:latin typeface="Bellerose" pitchFamily="2" charset="0"/>
              </a:rPr>
              <a:t>, May and </a:t>
            </a:r>
            <a:r>
              <a:rPr lang="it-IT" sz="2000" dirty="0" err="1" smtClean="0">
                <a:latin typeface="Bellerose" pitchFamily="2" charset="0"/>
              </a:rPr>
              <a:t>June</a:t>
            </a:r>
            <a:r>
              <a:rPr lang="it-IT" sz="2000" dirty="0" smtClean="0">
                <a:latin typeface="Bellerose" pitchFamily="2" charset="0"/>
              </a:rPr>
              <a:t> the </a:t>
            </a:r>
            <a:r>
              <a:rPr lang="it-IT" sz="2000" dirty="0" err="1" smtClean="0">
                <a:latin typeface="Bellerose" pitchFamily="2" charset="0"/>
              </a:rPr>
              <a:t>teachers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involved</a:t>
            </a:r>
            <a:r>
              <a:rPr lang="it-IT" sz="2000" dirty="0" smtClean="0">
                <a:latin typeface="Bellerose" pitchFamily="2" charset="0"/>
              </a:rPr>
              <a:t> in the project </a:t>
            </a:r>
            <a:r>
              <a:rPr lang="it-IT" sz="2000" dirty="0" err="1" smtClean="0">
                <a:latin typeface="Bellerose" pitchFamily="2" charset="0"/>
              </a:rPr>
              <a:t>have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taken</a:t>
            </a:r>
            <a:r>
              <a:rPr lang="it-IT" sz="2000" dirty="0" smtClean="0">
                <a:latin typeface="Bellerose" pitchFamily="2" charset="0"/>
              </a:rPr>
              <a:t> part</a:t>
            </a:r>
          </a:p>
          <a:p>
            <a:r>
              <a:rPr lang="it-IT" sz="2000" dirty="0" smtClean="0">
                <a:latin typeface="Bellerose" pitchFamily="2" charset="0"/>
              </a:rPr>
              <a:t> in a training </a:t>
            </a:r>
            <a:r>
              <a:rPr lang="it-IT" sz="2000" dirty="0" err="1" smtClean="0">
                <a:latin typeface="Bellerose" pitchFamily="2" charset="0"/>
              </a:rPr>
              <a:t>course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taught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by</a:t>
            </a:r>
            <a:r>
              <a:rPr lang="it-IT" sz="2000" dirty="0" smtClean="0">
                <a:latin typeface="Bellerose" pitchFamily="2" charset="0"/>
              </a:rPr>
              <a:t> C. </a:t>
            </a:r>
            <a:r>
              <a:rPr lang="it-IT" sz="2000" dirty="0" err="1" smtClean="0">
                <a:latin typeface="Bellerose" pitchFamily="2" charset="0"/>
              </a:rPr>
              <a:t>Carzan</a:t>
            </a:r>
            <a:r>
              <a:rPr lang="it-IT" sz="2000" dirty="0" smtClean="0">
                <a:latin typeface="Bellerose" pitchFamily="2" charset="0"/>
              </a:rPr>
              <a:t>, master </a:t>
            </a:r>
            <a:r>
              <a:rPr lang="it-IT" sz="2000" dirty="0" err="1" smtClean="0">
                <a:latin typeface="Bellerose" pitchFamily="2" charset="0"/>
              </a:rPr>
              <a:t>of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games</a:t>
            </a:r>
            <a:r>
              <a:rPr lang="it-IT" sz="2000" dirty="0" smtClean="0">
                <a:latin typeface="Bellerose" pitchFamily="2" charset="0"/>
              </a:rPr>
              <a:t> in </a:t>
            </a:r>
            <a:r>
              <a:rPr lang="it-IT" sz="2000" dirty="0" err="1" smtClean="0">
                <a:latin typeface="Bellerose" pitchFamily="2" charset="0"/>
              </a:rPr>
              <a:t>didactics</a:t>
            </a:r>
            <a:r>
              <a:rPr lang="it-IT" sz="2000" dirty="0" smtClean="0">
                <a:latin typeface="Bellerose" pitchFamily="2" charset="0"/>
              </a:rPr>
              <a:t>.</a:t>
            </a:r>
          </a:p>
          <a:p>
            <a:r>
              <a:rPr lang="it-IT" sz="2000" dirty="0" smtClean="0">
                <a:latin typeface="Bellerose" pitchFamily="2" charset="0"/>
              </a:rPr>
              <a:t>The </a:t>
            </a:r>
            <a:r>
              <a:rPr lang="it-IT" sz="2000" dirty="0" err="1" smtClean="0">
                <a:latin typeface="Bellerose" pitchFamily="2" charset="0"/>
              </a:rPr>
              <a:t>course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lasted</a:t>
            </a:r>
            <a:r>
              <a:rPr lang="it-IT" sz="2000" dirty="0" smtClean="0">
                <a:latin typeface="Bellerose" pitchFamily="2" charset="0"/>
              </a:rPr>
              <a:t> 20 </a:t>
            </a:r>
            <a:r>
              <a:rPr lang="it-IT" sz="2000" dirty="0" err="1" smtClean="0">
                <a:latin typeface="Bellerose" pitchFamily="2" charset="0"/>
              </a:rPr>
              <a:t>hours</a:t>
            </a:r>
            <a:r>
              <a:rPr lang="it-IT" sz="2000" dirty="0" smtClean="0">
                <a:latin typeface="Bellerose" pitchFamily="2" charset="0"/>
              </a:rPr>
              <a:t>. </a:t>
            </a:r>
            <a:r>
              <a:rPr lang="it-IT" sz="2000" dirty="0" err="1" smtClean="0">
                <a:latin typeface="Bellerose" pitchFamily="2" charset="0"/>
              </a:rPr>
              <a:t>It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was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focused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as</a:t>
            </a:r>
            <a:r>
              <a:rPr lang="it-IT" sz="2000" dirty="0" smtClean="0">
                <a:latin typeface="Bellerose" pitchFamily="2" charset="0"/>
              </a:rPr>
              <a:t> the </a:t>
            </a:r>
            <a:r>
              <a:rPr lang="it-IT" sz="2000" dirty="0" err="1" smtClean="0">
                <a:latin typeface="Bellerose" pitchFamily="2" charset="0"/>
              </a:rPr>
              <a:t>following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themes</a:t>
            </a:r>
            <a:r>
              <a:rPr lang="it-IT" sz="2000" dirty="0" smtClean="0">
                <a:latin typeface="Bellerose" pitchFamily="2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How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increase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motivation</a:t>
            </a:r>
            <a:r>
              <a:rPr lang="it-IT" sz="2000" dirty="0" smtClean="0">
                <a:latin typeface="Bellerose" pitchFamily="2" charset="0"/>
              </a:rPr>
              <a:t> in </a:t>
            </a:r>
            <a:r>
              <a:rPr lang="it-IT" sz="2000" dirty="0" err="1" smtClean="0">
                <a:latin typeface="Bellerose" pitchFamily="2" charset="0"/>
              </a:rPr>
              <a:t>young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learners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How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train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our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brain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Tools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be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used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Learning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learn</a:t>
            </a:r>
            <a:r>
              <a:rPr lang="it-IT" sz="2000" dirty="0" smtClean="0">
                <a:latin typeface="Bellerose" pitchFamily="2" charset="0"/>
              </a:rPr>
              <a:t> – </a:t>
            </a:r>
            <a:r>
              <a:rPr lang="it-IT" sz="2000" dirty="0" err="1" smtClean="0">
                <a:latin typeface="Bellerose" pitchFamily="2" charset="0"/>
              </a:rPr>
              <a:t>learning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strategies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How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help </a:t>
            </a:r>
            <a:r>
              <a:rPr lang="it-IT" sz="2000" dirty="0" err="1" smtClean="0">
                <a:latin typeface="Bellerose" pitchFamily="2" charset="0"/>
              </a:rPr>
              <a:t>students</a:t>
            </a:r>
            <a:r>
              <a:rPr lang="it-IT" sz="2000" dirty="0" smtClean="0">
                <a:latin typeface="Bellerose" pitchFamily="2" charset="0"/>
              </a:rPr>
              <a:t> concentrate</a:t>
            </a: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How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enhance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relationship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among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students</a:t>
            </a:r>
            <a:r>
              <a:rPr lang="it-IT" sz="2000" dirty="0" smtClean="0">
                <a:latin typeface="Bellerose" pitchFamily="2" charset="0"/>
              </a:rPr>
              <a:t> and </a:t>
            </a:r>
            <a:r>
              <a:rPr lang="it-IT" sz="2000" dirty="0" err="1" smtClean="0">
                <a:latin typeface="Bellerose" pitchFamily="2" charset="0"/>
              </a:rPr>
              <a:t>students-teachers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 smtClean="0">
                <a:latin typeface="Bellerose" pitchFamily="2" charset="0"/>
              </a:rPr>
              <a:t>How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to</a:t>
            </a:r>
            <a:r>
              <a:rPr lang="it-IT" sz="2000" dirty="0" smtClean="0">
                <a:latin typeface="Bellerose" pitchFamily="2" charset="0"/>
              </a:rPr>
              <a:t> create a mind </a:t>
            </a:r>
            <a:r>
              <a:rPr lang="it-IT" sz="2000" dirty="0" err="1" smtClean="0">
                <a:latin typeface="Bellerose" pitchFamily="2" charset="0"/>
              </a:rPr>
              <a:t>map</a:t>
            </a:r>
            <a:r>
              <a:rPr lang="it-IT" sz="2000" dirty="0" smtClean="0">
                <a:latin typeface="Bellerose" pitchFamily="2" charset="0"/>
              </a:rPr>
              <a:t> and feedback </a:t>
            </a:r>
            <a:r>
              <a:rPr lang="it-IT" sz="2000" dirty="0" err="1" smtClean="0">
                <a:latin typeface="Bellerose" pitchFamily="2" charset="0"/>
              </a:rPr>
              <a:t>tecniques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smtClean="0">
                <a:latin typeface="Bellerose" pitchFamily="2" charset="0"/>
              </a:rPr>
              <a:t> key </a:t>
            </a:r>
            <a:r>
              <a:rPr lang="it-IT" sz="2000" dirty="0" err="1" smtClean="0">
                <a:latin typeface="Bellerose" pitchFamily="2" charset="0"/>
              </a:rPr>
              <a:t>words</a:t>
            </a:r>
            <a:endParaRPr lang="it-IT" sz="2000" dirty="0" smtClean="0">
              <a:latin typeface="Bellerose" pitchFamily="2" charset="0"/>
            </a:endParaRPr>
          </a:p>
          <a:p>
            <a:pPr marL="342900" indent="-342900"/>
            <a:r>
              <a:rPr lang="it-IT" sz="2000" dirty="0" smtClean="0">
                <a:latin typeface="Bellerose" pitchFamily="2" charset="0"/>
              </a:rPr>
              <a:t>9)    </a:t>
            </a:r>
            <a:r>
              <a:rPr lang="it-IT" sz="2000" dirty="0" err="1" smtClean="0">
                <a:latin typeface="Bellerose" pitchFamily="2" charset="0"/>
              </a:rPr>
              <a:t>Problem</a:t>
            </a:r>
            <a:r>
              <a:rPr lang="it-IT" sz="2000" dirty="0" smtClean="0">
                <a:latin typeface="Bellerose" pitchFamily="2" charset="0"/>
              </a:rPr>
              <a:t> </a:t>
            </a:r>
            <a:r>
              <a:rPr lang="it-IT" sz="2000" dirty="0" err="1" smtClean="0">
                <a:latin typeface="Bellerose" pitchFamily="2" charset="0"/>
              </a:rPr>
              <a:t>solving</a:t>
            </a:r>
            <a:r>
              <a:rPr lang="it-IT" sz="2000" dirty="0" smtClean="0">
                <a:latin typeface="Bellerose" pitchFamily="2" charset="0"/>
              </a:rPr>
              <a:t> and cooperative </a:t>
            </a:r>
            <a:r>
              <a:rPr lang="it-IT" sz="2000" dirty="0" err="1" smtClean="0">
                <a:latin typeface="Bellerose" pitchFamily="2" charset="0"/>
              </a:rPr>
              <a:t>learning</a:t>
            </a:r>
            <a:endParaRPr lang="it-IT" sz="2000" dirty="0" smtClean="0">
              <a:latin typeface="Bellerose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571744"/>
            <a:ext cx="2466588" cy="224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3326043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58699">
            <a:off x="194062" y="3099320"/>
            <a:ext cx="3105688" cy="30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4370">
            <a:off x="5644648" y="250104"/>
            <a:ext cx="3346741" cy="220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31043">
            <a:off x="5843807" y="2552104"/>
            <a:ext cx="2510287" cy="3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 descr="C:\Users\Toshiba\Pictures\2016-06-07 DOWNLOAD\DOWNLOAD 0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4957742"/>
            <a:ext cx="2571767" cy="1900258"/>
          </a:xfrm>
          <a:prstGeom prst="rect">
            <a:avLst/>
          </a:prstGeom>
          <a:noFill/>
        </p:spPr>
      </p:pic>
      <p:pic>
        <p:nvPicPr>
          <p:cNvPr id="2064" name="Picture 16" descr="C:\Users\Toshiba\Pictures\2016-06-07 DOWNLOAD\DOWNLOAD 06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12525">
            <a:off x="163908" y="286517"/>
            <a:ext cx="2149687" cy="2209976"/>
          </a:xfrm>
          <a:prstGeom prst="rect">
            <a:avLst/>
          </a:prstGeom>
          <a:noFill/>
        </p:spPr>
      </p:pic>
      <p:pic>
        <p:nvPicPr>
          <p:cNvPr id="2065" name="Picture 17" descr="C:\Users\Toshiba\Pictures\2016-06-07 DOWNLOAD\DOWNLOAD 06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5500702"/>
            <a:ext cx="2714612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104</Words>
  <Application>Microsoft Office PowerPoint</Application>
  <PresentationFormat>Presentazione su schermo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Toshiba</cp:lastModifiedBy>
  <cp:revision>7</cp:revision>
  <dcterms:created xsi:type="dcterms:W3CDTF">2016-06-07T11:48:24Z</dcterms:created>
  <dcterms:modified xsi:type="dcterms:W3CDTF">2016-06-07T21:10:45Z</dcterms:modified>
</cp:coreProperties>
</file>