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7" r:id="rId2"/>
    <p:sldMasterId id="2147483774" r:id="rId3"/>
  </p:sldMasterIdLst>
  <p:notesMasterIdLst>
    <p:notesMasterId r:id="rId46"/>
  </p:notesMasterIdLst>
  <p:sldIdLst>
    <p:sldId id="256" r:id="rId4"/>
    <p:sldId id="257" r:id="rId5"/>
    <p:sldId id="369" r:id="rId6"/>
    <p:sldId id="360" r:id="rId7"/>
    <p:sldId id="361" r:id="rId8"/>
    <p:sldId id="362" r:id="rId9"/>
    <p:sldId id="363" r:id="rId10"/>
    <p:sldId id="364" r:id="rId11"/>
    <p:sldId id="365" r:id="rId12"/>
    <p:sldId id="370" r:id="rId13"/>
    <p:sldId id="372" r:id="rId14"/>
    <p:sldId id="373" r:id="rId15"/>
    <p:sldId id="374" r:id="rId16"/>
    <p:sldId id="375" r:id="rId17"/>
    <p:sldId id="376" r:id="rId18"/>
    <p:sldId id="350" r:id="rId19"/>
    <p:sldId id="357" r:id="rId20"/>
    <p:sldId id="356" r:id="rId21"/>
    <p:sldId id="352" r:id="rId22"/>
    <p:sldId id="358" r:id="rId23"/>
    <p:sldId id="354" r:id="rId24"/>
    <p:sldId id="355" r:id="rId25"/>
    <p:sldId id="287" r:id="rId26"/>
    <p:sldId id="288" r:id="rId27"/>
    <p:sldId id="310" r:id="rId28"/>
    <p:sldId id="311" r:id="rId29"/>
    <p:sldId id="312" r:id="rId30"/>
    <p:sldId id="315" r:id="rId31"/>
    <p:sldId id="316" r:id="rId32"/>
    <p:sldId id="317" r:id="rId33"/>
    <p:sldId id="318" r:id="rId34"/>
    <p:sldId id="330" r:id="rId35"/>
    <p:sldId id="331" r:id="rId36"/>
    <p:sldId id="323" r:id="rId37"/>
    <p:sldId id="324" r:id="rId38"/>
    <p:sldId id="325" r:id="rId39"/>
    <p:sldId id="327" r:id="rId40"/>
    <p:sldId id="332" r:id="rId41"/>
    <p:sldId id="333" r:id="rId42"/>
    <p:sldId id="334" r:id="rId43"/>
    <p:sldId id="335" r:id="rId44"/>
    <p:sldId id="336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6E3"/>
    <a:srgbClr val="FF054C"/>
    <a:srgbClr val="EC1855"/>
    <a:srgbClr val="F9D5E5"/>
    <a:srgbClr val="9D3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659" autoAdjust="0"/>
    <p:restoredTop sz="95179" autoAdjust="0"/>
  </p:normalViewPr>
  <p:slideViewPr>
    <p:cSldViewPr>
      <p:cViewPr varScale="1">
        <p:scale>
          <a:sx n="71" d="100"/>
          <a:sy n="71" d="100"/>
        </p:scale>
        <p:origin x="6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96EA-3C1A-4A4C-B500-B5DDA0BAF11D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ED0A0-93EA-4D17-A6FF-660FA1F483A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07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36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434837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09438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3276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8D8BB-3495-4403-BD7B-605E6B2098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8064571"/>
      </p:ext>
    </p:extLst>
  </p:cSld>
  <p:clrMapOvr>
    <a:masterClrMapping/>
  </p:clrMapOvr>
  <p:transition>
    <p:whee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31EA-7A5B-491C-B176-5F48BDBA3C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682993"/>
      </p:ext>
    </p:extLst>
  </p:cSld>
  <p:clrMapOvr>
    <a:masterClrMapping/>
  </p:clrMapOvr>
  <p:transition>
    <p:whee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6340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34972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10098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32927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21548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371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5834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00519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45194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293097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192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3206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69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0301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4638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063447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292887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19630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2089800"/>
            <a:ext cx="9144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30801" y="2519600"/>
            <a:ext cx="8282399" cy="202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733381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1" y="1700769"/>
            <a:ext cx="6140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1" y="496667"/>
            <a:ext cx="8520599" cy="97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1" y="1958433"/>
            <a:ext cx="8520599" cy="413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9626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1" y="1700769"/>
            <a:ext cx="6140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1" y="496667"/>
            <a:ext cx="8520599" cy="97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1" y="1958433"/>
            <a:ext cx="3999899" cy="413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1" y="1958433"/>
            <a:ext cx="3999899" cy="413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583342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1" y="496667"/>
            <a:ext cx="8520599" cy="97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218653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6" y="1943716"/>
            <a:ext cx="6140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1" y="842401"/>
            <a:ext cx="2807999" cy="1007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1" y="2157604"/>
            <a:ext cx="2807999" cy="39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33169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1" y="705201"/>
            <a:ext cx="5678099" cy="5447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>
                <a:solidFill>
                  <a:srgbClr val="FFFFFF"/>
                </a:solidFill>
              </a:rPr>
              <a:pPr/>
              <a:t>‹Nº›</a:t>
            </a:fld>
            <a:endParaRPr lang="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32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234"/>
            <a:ext cx="4572000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3" name="Shape 43"/>
          <p:cNvCxnSpPr/>
          <p:nvPr/>
        </p:nvCxnSpPr>
        <p:spPr>
          <a:xfrm>
            <a:off x="5029676" y="5994000"/>
            <a:ext cx="5771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1" y="1438333"/>
            <a:ext cx="4045199" cy="2385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1" y="3895200"/>
            <a:ext cx="4045199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965601"/>
            <a:ext cx="3837000" cy="4926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491380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042278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6" y="3984367"/>
            <a:ext cx="91049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1" y="1474833"/>
            <a:ext cx="8520599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2000"/>
            </a:lvl1pPr>
            <a:lvl2pPr lvl="1">
              <a:spcBef>
                <a:spcPts val="0"/>
              </a:spcBef>
              <a:buSzPct val="100000"/>
              <a:defRPr sz="12000"/>
            </a:lvl2pPr>
            <a:lvl3pPr lvl="2">
              <a:spcBef>
                <a:spcPts val="0"/>
              </a:spcBef>
              <a:buSzPct val="100000"/>
              <a:defRPr sz="12000"/>
            </a:lvl3pPr>
            <a:lvl4pPr lvl="3">
              <a:spcBef>
                <a:spcPts val="0"/>
              </a:spcBef>
              <a:buSzPct val="100000"/>
              <a:defRPr sz="12000"/>
            </a:lvl4pPr>
            <a:lvl5pPr lvl="4">
              <a:spcBef>
                <a:spcPts val="0"/>
              </a:spcBef>
              <a:buSzPct val="100000"/>
              <a:defRPr sz="12000"/>
            </a:lvl5pPr>
            <a:lvl6pPr lvl="5">
              <a:spcBef>
                <a:spcPts val="0"/>
              </a:spcBef>
              <a:buSzPct val="100000"/>
              <a:defRPr sz="12000"/>
            </a:lvl6pPr>
            <a:lvl7pPr lvl="6">
              <a:spcBef>
                <a:spcPts val="0"/>
              </a:spcBef>
              <a:buSzPct val="100000"/>
              <a:defRPr sz="12000"/>
            </a:lvl7pPr>
            <a:lvl8pPr lvl="7">
              <a:spcBef>
                <a:spcPts val="0"/>
              </a:spcBef>
              <a:buSzPct val="100000"/>
              <a:defRPr sz="12000"/>
            </a:lvl8pPr>
            <a:lvl9pPr lvl="8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1" y="4202967"/>
            <a:ext cx="8520599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030399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48492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2118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53553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216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3979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37282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76474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ransition>
    <p:wheel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86870-BB43-4517-88E0-C3F8E9CB1A53}" type="datetimeFigureOut">
              <a:rPr lang="es-ES" smtClean="0"/>
              <a:pPr/>
              <a:t>29/05/2016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FB1297-AEA9-424F-8A2A-63422098FAB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22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ransition>
    <p:wheel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1" y="496667"/>
            <a:ext cx="8520599" cy="97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1" y="1958433"/>
            <a:ext cx="8520599" cy="413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s" sz="1000" kern="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pPr algn="r"/>
              <a:t>‹Nº›</a:t>
            </a:fld>
            <a:endParaRPr lang="es" sz="1000" kern="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1435157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sboombah.com/pickchow" TargetMode="External"/><Relationship Id="rId2" Type="http://schemas.openxmlformats.org/officeDocument/2006/relationships/hyperlink" Target="http://www.foodafactoflife.org.uk/QuickLinks.aspx?contentType=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parklebox.co.uk/" TargetMode="External"/><Relationship Id="rId5" Type="http://schemas.openxmlformats.org/officeDocument/2006/relationships/hyperlink" Target="http://www.123listening.com/" TargetMode="External"/><Relationship Id="rId4" Type="http://schemas.openxmlformats.org/officeDocument/2006/relationships/hyperlink" Target="http://www.mes-english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pjrodriguezcruz.juntaextremadura.net/index.php/galeria-de-fotos/category/79-roleplaying-clothes-2016" TargetMode="External"/><Relationship Id="rId2" Type="http://schemas.openxmlformats.org/officeDocument/2006/relationships/hyperlink" Target="http://cpjrodriguezcruz.juntaextremadura.net/index.php/tablon/3-destacamos/348-grupos-interactivos-programa-de-exito-educativo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pjrodriguezcruz.juntaextremadura.net/index.php/galeria-de-fotos/category/82-grupos-interactivos-201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3179483"/>
            <a:ext cx="6840760" cy="936104"/>
          </a:xfrm>
        </p:spPr>
        <p:txBody>
          <a:bodyPr/>
          <a:lstStyle/>
          <a:p>
            <a:r>
              <a:rPr lang="es-ES" sz="4000" dirty="0" err="1" smtClean="0">
                <a:solidFill>
                  <a:schemeClr val="tx1"/>
                </a:solidFill>
              </a:rPr>
              <a:t>Methodologies</a:t>
            </a:r>
            <a:r>
              <a:rPr lang="es-ES" sz="4000" dirty="0" smtClean="0">
                <a:solidFill>
                  <a:schemeClr val="tx1"/>
                </a:solidFill>
              </a:rPr>
              <a:t> in </a:t>
            </a:r>
            <a:r>
              <a:rPr lang="es-ES" sz="4000" dirty="0" err="1" smtClean="0">
                <a:solidFill>
                  <a:schemeClr val="tx1"/>
                </a:solidFill>
              </a:rPr>
              <a:t>teaching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00100" y="4929198"/>
            <a:ext cx="689406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CEIP JOSÉ RODRÍGUEZ CRUZ</a:t>
            </a:r>
          </a:p>
          <a:p>
            <a:pPr algn="ctr"/>
            <a:endParaRPr lang="es-ES" sz="1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1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VILLAFRANCA DE LOS BARROS (</a:t>
            </a:r>
            <a:r>
              <a:rPr lang="es-ES" sz="1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BADAJOZ)</a:t>
            </a:r>
          </a:p>
          <a:p>
            <a:pPr algn="ctr"/>
            <a:endParaRPr lang="es-ES" sz="1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1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SPAIN</a:t>
            </a:r>
            <a:endParaRPr lang="es-ES" sz="1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es-E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35696" y="695430"/>
            <a:ext cx="4968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/>
              </a:rPr>
              <a:t>“PLAY  WITH  ME </a:t>
            </a:r>
          </a:p>
          <a:p>
            <a:r>
              <a:rPr lang="es-ES" sz="36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/>
              </a:rPr>
              <a:t>           AND </a:t>
            </a:r>
          </a:p>
          <a:p>
            <a:r>
              <a:rPr lang="es-ES" sz="3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/>
              </a:rPr>
              <a:t> </a:t>
            </a:r>
            <a:r>
              <a:rPr lang="es-ES" sz="36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/>
              </a:rPr>
              <a:t>     TEACH  ME”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MARIANGELES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312" y="188640"/>
            <a:ext cx="1555675" cy="609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90096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2"/>
          <p:cNvSpPr txBox="1">
            <a:spLocks/>
          </p:cNvSpPr>
          <p:nvPr/>
        </p:nvSpPr>
        <p:spPr>
          <a:xfrm>
            <a:off x="0" y="154"/>
            <a:ext cx="9144000" cy="15841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2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Dialogic Literary circles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75656" y="2828836"/>
            <a:ext cx="5382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They are reading activities to build self-determined behavior based on classics of world literature.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83228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2"/>
          <p:cNvSpPr txBox="1">
            <a:spLocks/>
          </p:cNvSpPr>
          <p:nvPr/>
        </p:nvSpPr>
        <p:spPr>
          <a:xfrm>
            <a:off x="4624" y="-107645"/>
            <a:ext cx="9144000" cy="927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noProof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2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Dialogic Literary Cicle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5 Rectángulo"/>
          <p:cNvSpPr/>
          <p:nvPr/>
        </p:nvSpPr>
        <p:spPr>
          <a:xfrm>
            <a:off x="1115616" y="1196752"/>
            <a:ext cx="6572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HOW  DO THEY  WORK ?</a:t>
            </a:r>
            <a:endParaRPr lang="es-ES" sz="2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1520" y="2035165"/>
            <a:ext cx="889710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Teacher  and  students decide the book they  want read and discuss.  Books are based on classics of world literature.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Students read at home agreed pages and select a paragraph and an idea to share.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-The Mediator gives the right to speak and ensures the participation of all voices and equal dialogue. </a:t>
            </a:r>
          </a:p>
          <a:p>
            <a:pPr lvl="0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passages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viewpoints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arguing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definitive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b="1" dirty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/>
            <a:endParaRPr lang="en-US" b="1" dirty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92158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2"/>
          <p:cNvSpPr txBox="1">
            <a:spLocks/>
          </p:cNvSpPr>
          <p:nvPr/>
        </p:nvSpPr>
        <p:spPr>
          <a:xfrm>
            <a:off x="0" y="0"/>
            <a:ext cx="9144000" cy="927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noProof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2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Dialogic Literary Cicle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pic>
        <p:nvPicPr>
          <p:cNvPr id="3" name="Picture 2" descr="C:\Users\Mi Pc\Documents\Mª Angeles 2013-14\FOTOS 2013-14\FOTOS 2013-14 -3º\Tertulias literarias\DSC07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97942"/>
            <a:ext cx="5024030" cy="376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2 Rectángulo"/>
          <p:cNvSpPr/>
          <p:nvPr/>
        </p:nvSpPr>
        <p:spPr>
          <a:xfrm>
            <a:off x="0" y="104361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/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    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essential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question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is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: </a:t>
            </a:r>
          </a:p>
          <a:p>
            <a:pPr lvl="0"/>
            <a:endParaRPr lang="es-ES" b="1" dirty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/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“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What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meaning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does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this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message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story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have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my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life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or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for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me </a:t>
            </a:r>
            <a:r>
              <a:rPr lang="es-ES" b="1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personally</a:t>
            </a:r>
            <a:r>
              <a:rPr lang="es-ES" b="1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?” </a:t>
            </a:r>
            <a:endParaRPr lang="es-E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Resultado de imagen de DON QUIJO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913909"/>
            <a:ext cx="2028556" cy="3467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197881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2"/>
          <p:cNvSpPr txBox="1">
            <a:spLocks/>
          </p:cNvSpPr>
          <p:nvPr/>
        </p:nvSpPr>
        <p:spPr>
          <a:xfrm>
            <a:off x="0" y="0"/>
            <a:ext cx="9144000" cy="927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noProof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2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Dialogic Literary Cicle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5 Rectángulo"/>
          <p:cNvSpPr/>
          <p:nvPr/>
        </p:nvSpPr>
        <p:spPr>
          <a:xfrm>
            <a:off x="3143240" y="1109252"/>
            <a:ext cx="1428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cap="all" dirty="0" smtClean="0">
                <a:solidFill>
                  <a:schemeClr val="accent1"/>
                </a:solidFill>
              </a:rPr>
              <a:t>AIMS:</a:t>
            </a:r>
            <a:endParaRPr lang="es-ES" sz="3200" dirty="0"/>
          </a:p>
        </p:txBody>
      </p:sp>
      <p:sp>
        <p:nvSpPr>
          <p:cNvPr id="4" name="8 Rectángulo"/>
          <p:cNvSpPr/>
          <p:nvPr/>
        </p:nvSpPr>
        <p:spPr>
          <a:xfrm>
            <a:off x="250017" y="1339396"/>
            <a:ext cx="86439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Help expand knowledge of events, feelings, language, culture.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the opportunity to link learning in the book to a higher level of learning.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Help students develop crucial self-advocacy skills such as: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2 Llamada ovalada"/>
          <p:cNvSpPr/>
          <p:nvPr/>
        </p:nvSpPr>
        <p:spPr>
          <a:xfrm>
            <a:off x="748612" y="2827736"/>
            <a:ext cx="3500462" cy="1928826"/>
          </a:xfrm>
          <a:prstGeom prst="wedgeEllipseCallout">
            <a:avLst>
              <a:gd name="adj1" fmla="val -46477"/>
              <a:gd name="adj2" fmla="val 823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Public speaking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Assertive behavior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Leadership and      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     teamwork</a:t>
            </a:r>
          </a:p>
        </p:txBody>
      </p:sp>
      <p:sp>
        <p:nvSpPr>
          <p:cNvPr id="7" name="14 Llamada rectangular"/>
          <p:cNvSpPr/>
          <p:nvPr/>
        </p:nvSpPr>
        <p:spPr>
          <a:xfrm>
            <a:off x="5232793" y="3113488"/>
            <a:ext cx="2714644" cy="1643074"/>
          </a:xfrm>
          <a:prstGeom prst="wedgeRectCallout">
            <a:avLst>
              <a:gd name="adj1" fmla="val 60971"/>
              <a:gd name="adj2" fmla="val 9430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Active listening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Decision-making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Problem resolution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37688" y="5445224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Teacher should facilitate a discussion of each role and ask students to think about the responsibilities and encourage participation by all.</a:t>
            </a:r>
          </a:p>
        </p:txBody>
      </p:sp>
    </p:spTree>
    <p:extLst>
      <p:ext uri="{BB962C8B-B14F-4D97-AF65-F5344CB8AC3E}">
        <p14:creationId xmlns:p14="http://schemas.microsoft.com/office/powerpoint/2010/main" val="806258681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2"/>
          <p:cNvSpPr txBox="1">
            <a:spLocks/>
          </p:cNvSpPr>
          <p:nvPr/>
        </p:nvSpPr>
        <p:spPr>
          <a:xfrm>
            <a:off x="0" y="0"/>
            <a:ext cx="9144000" cy="927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noProof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2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Dialogic Literary Cicle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1 Rectángulo"/>
          <p:cNvSpPr/>
          <p:nvPr/>
        </p:nvSpPr>
        <p:spPr>
          <a:xfrm>
            <a:off x="179512" y="1124626"/>
            <a:ext cx="8341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  IN   DIALOGIC  LITERARY  CIRCLES  IN OUR SCHOOL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Mi Pc\Documents\Mª Angeles 2013-14\FOTOS 2013-14\FOTOS 2013-14 -3º\Tertulias literarias\DSC07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4939" y="4523906"/>
            <a:ext cx="3214710" cy="24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i Pc\Documents\Mª Angeles 2013-14\FOTOS 2013-14\FOTOS 2013-14 -3º\Tertulias literarias\DSC07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938" y="1844824"/>
            <a:ext cx="323852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i Pc\Documents\Mª Angeles 2013-14\FOTOS 2013-14\FOTOS 2013-14 -3º\Tertulias literarias\DSC07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541607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i Pc\Documents\Mª Angeles 2013-14\FOTOS 2013-14\FOTOS 2013-14 -3º\Tertulias literarias\DSC07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844824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672496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2"/>
          <p:cNvSpPr txBox="1">
            <a:spLocks/>
          </p:cNvSpPr>
          <p:nvPr/>
        </p:nvSpPr>
        <p:spPr>
          <a:xfrm>
            <a:off x="0" y="0"/>
            <a:ext cx="9144000" cy="927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noProof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2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Dialogic Literary Cicle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23528" y="976390"/>
            <a:ext cx="9361040" cy="643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smtClean="0"/>
              <a:t>                                          RESULTS     </a:t>
            </a:r>
          </a:p>
          <a:p>
            <a:r>
              <a:rPr lang="en-US" b="1" dirty="0" smtClean="0"/>
              <a:t>- Dialogic Literary Circles generate an understanding of the text to which you can not reach individually.</a:t>
            </a:r>
          </a:p>
          <a:p>
            <a:endParaRPr lang="es-ES" b="1" dirty="0" smtClean="0"/>
          </a:p>
          <a:p>
            <a:pPr>
              <a:buFontTx/>
              <a:buChar char="-"/>
            </a:pPr>
            <a:r>
              <a:rPr lang="en-US" b="1" dirty="0" smtClean="0"/>
              <a:t>Increasing vocabulary.</a:t>
            </a:r>
          </a:p>
          <a:p>
            <a:endParaRPr lang="en-US" b="1" dirty="0" smtClean="0"/>
          </a:p>
          <a:p>
            <a:pPr>
              <a:buFontTx/>
              <a:buChar char="-"/>
            </a:pPr>
            <a:r>
              <a:rPr lang="en-US" b="1" dirty="0" smtClean="0"/>
              <a:t>Improving oral expression and comprehension</a:t>
            </a:r>
          </a:p>
          <a:p>
            <a:endParaRPr lang="en-US" b="1" dirty="0" smtClean="0"/>
          </a:p>
          <a:p>
            <a:pPr>
              <a:buFontTx/>
              <a:buChar char="-"/>
            </a:pPr>
            <a:r>
              <a:rPr lang="en-US" b="1" dirty="0" smtClean="0"/>
              <a:t> Develop critical thinking and reasoning ability</a:t>
            </a:r>
          </a:p>
          <a:p>
            <a:pPr>
              <a:buFontTx/>
              <a:buChar char="-"/>
            </a:pPr>
            <a:endParaRPr lang="en-US" b="1" dirty="0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b="1" dirty="0" smtClean="0"/>
              <a:t>Public speaking ,  Assertive behavior.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n-US" b="1" dirty="0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b="1" dirty="0" smtClean="0"/>
              <a:t> Leadership and teamwork and  Active listening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en-US" b="1" dirty="0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b="1" dirty="0" smtClean="0"/>
              <a:t>Decision-making and  Problem resolution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n-US" b="1" dirty="0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b="1" dirty="0" smtClean="0"/>
              <a:t>Discussion groups must be carefully thought through. 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b="1" dirty="0" smtClean="0"/>
              <a:t>Groups can’t be too large.</a:t>
            </a:r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-Don’t use a circle to solve other classroom problems.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- Roles should be assigned the first time.  </a:t>
            </a:r>
          </a:p>
          <a:p>
            <a:pPr>
              <a:buFontTx/>
              <a:buChar char="-"/>
            </a:pPr>
            <a:endParaRPr lang="en-US" b="1" dirty="0" smtClean="0"/>
          </a:p>
          <a:p>
            <a:endParaRPr lang="es-ES" b="1" dirty="0" smtClean="0"/>
          </a:p>
        </p:txBody>
      </p:sp>
    </p:spTree>
    <p:extLst>
      <p:ext uri="{BB962C8B-B14F-4D97-AF65-F5344CB8AC3E}">
        <p14:creationId xmlns:p14="http://schemas.microsoft.com/office/powerpoint/2010/main" val="1942006776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06084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          </a:t>
            </a:r>
            <a:r>
              <a:rPr lang="es-ES" sz="4800" b="1" dirty="0"/>
              <a:t>3</a:t>
            </a:r>
            <a:r>
              <a:rPr lang="es-ES" sz="4800" b="1" dirty="0" smtClean="0"/>
              <a:t>.-   PROJECT BASED LEARNING</a:t>
            </a:r>
            <a:endParaRPr lang="es-ES" sz="4800" b="1" dirty="0"/>
          </a:p>
        </p:txBody>
      </p:sp>
      <p:sp>
        <p:nvSpPr>
          <p:cNvPr id="4" name="3 Elipse"/>
          <p:cNvSpPr/>
          <p:nvPr/>
        </p:nvSpPr>
        <p:spPr>
          <a:xfrm>
            <a:off x="899592" y="2780928"/>
            <a:ext cx="7344816" cy="37444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195736" y="3429000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actively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explore real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acquire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deeper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2708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646"/>
            <a:ext cx="9144000" cy="567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2339752" y="292494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Conector recto de flecha"/>
          <p:cNvCxnSpPr/>
          <p:nvPr/>
        </p:nvCxnSpPr>
        <p:spPr>
          <a:xfrm>
            <a:off x="2195736" y="3212976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2051720" y="3320988"/>
            <a:ext cx="864096" cy="54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 flipV="1">
            <a:off x="5868144" y="1628800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7452320" y="1628800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5724128" y="3068960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7308304" y="3068960"/>
            <a:ext cx="39604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V="1">
            <a:off x="4932040" y="4293096"/>
            <a:ext cx="11881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5526106" y="4581128"/>
            <a:ext cx="156617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5868144" y="5013176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5868144" y="5337212"/>
            <a:ext cx="1836204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5724128" y="5589240"/>
            <a:ext cx="585065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5526106" y="5661248"/>
            <a:ext cx="192621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>
            <a:off x="5292080" y="5877272"/>
            <a:ext cx="14401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1673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          </a:t>
            </a:r>
            <a:r>
              <a:rPr lang="es-ES" sz="4000" b="1" dirty="0"/>
              <a:t>3</a:t>
            </a:r>
            <a:r>
              <a:rPr lang="es-ES" sz="4000" b="1" dirty="0" smtClean="0"/>
              <a:t>.-   PROJECT BASED LEARNING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402602525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51" y="1556792"/>
            <a:ext cx="6461298" cy="484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6752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          </a:t>
            </a:r>
            <a:r>
              <a:rPr lang="es-ES" sz="4000" b="1" dirty="0"/>
              <a:t>3</a:t>
            </a:r>
            <a:r>
              <a:rPr lang="es-ES" sz="4000" b="1" dirty="0" smtClean="0"/>
              <a:t>.-   PROJECT BASED LEARNING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76032467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91580" y="2060848"/>
            <a:ext cx="7560840" cy="3903712"/>
          </a:xfrm>
        </p:spPr>
        <p:txBody>
          <a:bodyPr>
            <a:noAutofit/>
          </a:bodyPr>
          <a:lstStyle/>
          <a:p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s-E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roleplay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shopping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>
              <a:buFontTx/>
              <a:buChar char="-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shopping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Realization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flashcards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communicative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Role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shopping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076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          </a:t>
            </a:r>
            <a:r>
              <a:rPr lang="es-ES" sz="4000" b="1" dirty="0"/>
              <a:t>3</a:t>
            </a:r>
            <a:r>
              <a:rPr lang="es-ES" sz="4000" b="1" dirty="0" smtClean="0"/>
              <a:t>.-   PROJECT BASED LEARNING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159623867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79255" y="1471680"/>
            <a:ext cx="432048" cy="3005579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91591" y="3645024"/>
            <a:ext cx="3132348" cy="2983449"/>
            <a:chOff x="252481" y="257023"/>
            <a:chExt cx="3132348" cy="2983449"/>
          </a:xfrm>
        </p:grpSpPr>
        <p:pic>
          <p:nvPicPr>
            <p:cNvPr id="1026" name="Picture 2" descr="F:\cole villafranca\Nueva carpeta\IMG-20160127-WA00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70" y="995300"/>
              <a:ext cx="3026515" cy="224517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" name="3 Rectángulo"/>
            <p:cNvSpPr/>
            <p:nvPr/>
          </p:nvSpPr>
          <p:spPr>
            <a:xfrm>
              <a:off x="252481" y="257023"/>
              <a:ext cx="3132348" cy="7200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smtClean="0">
                  <a:solidFill>
                    <a:schemeClr val="tx1"/>
                  </a:solidFill>
                </a:rPr>
                <a:t>3.-Project </a:t>
              </a:r>
              <a:r>
                <a:rPr lang="es-ES" sz="2400" b="1" dirty="0" err="1" smtClean="0">
                  <a:solidFill>
                    <a:schemeClr val="tx1"/>
                  </a:solidFill>
                </a:rPr>
                <a:t>Based</a:t>
              </a:r>
              <a:r>
                <a:rPr lang="es-ES" sz="2400" b="1" dirty="0" smtClean="0">
                  <a:solidFill>
                    <a:schemeClr val="tx1"/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tx1"/>
                  </a:solidFill>
                </a:rPr>
                <a:t>learning</a:t>
              </a:r>
              <a:endParaRPr lang="es-E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389685" y="3645024"/>
            <a:ext cx="3082464" cy="2970791"/>
            <a:chOff x="5355844" y="280172"/>
            <a:chExt cx="3082464" cy="297079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728" y="977103"/>
              <a:ext cx="3032580" cy="22738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" name="4 Rectángulo"/>
            <p:cNvSpPr/>
            <p:nvPr/>
          </p:nvSpPr>
          <p:spPr>
            <a:xfrm>
              <a:off x="5355844" y="280172"/>
              <a:ext cx="3082464" cy="69693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err="1" smtClean="0">
                  <a:solidFill>
                    <a:schemeClr val="tx1"/>
                  </a:solidFill>
                </a:rPr>
                <a:t>Interactive</a:t>
              </a:r>
              <a:r>
                <a:rPr lang="es-ES" sz="2400" b="1" dirty="0" smtClean="0">
                  <a:solidFill>
                    <a:schemeClr val="tx1"/>
                  </a:solidFill>
                </a:rPr>
                <a:t> </a:t>
              </a:r>
              <a:r>
                <a:rPr lang="es-ES" sz="2400" b="1" dirty="0" err="1" smtClean="0">
                  <a:solidFill>
                    <a:schemeClr val="tx1"/>
                  </a:solidFill>
                </a:rPr>
                <a:t>groups</a:t>
              </a:r>
              <a:endParaRPr lang="es-E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3 Rectángulo"/>
          <p:cNvSpPr/>
          <p:nvPr/>
        </p:nvSpPr>
        <p:spPr>
          <a:xfrm>
            <a:off x="5364088" y="344975"/>
            <a:ext cx="3132348" cy="72008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2.-Dialogical </a:t>
            </a:r>
            <a:r>
              <a:rPr lang="es-ES" sz="2400" b="1" dirty="0" err="1" smtClean="0">
                <a:solidFill>
                  <a:schemeClr val="tx1"/>
                </a:solidFill>
              </a:rPr>
              <a:t>literary</a:t>
            </a:r>
            <a:r>
              <a:rPr lang="es-ES" sz="2400" b="1" dirty="0" smtClean="0">
                <a:solidFill>
                  <a:schemeClr val="tx1"/>
                </a:solidFill>
              </a:rPr>
              <a:t> chats</a:t>
            </a:r>
            <a:endParaRPr lang="es-ES" sz="2400" b="1" dirty="0">
              <a:solidFill>
                <a:schemeClr val="tx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19853" y="315377"/>
            <a:ext cx="3114828" cy="3004977"/>
            <a:chOff x="419853" y="315377"/>
            <a:chExt cx="3114828" cy="3004977"/>
          </a:xfrm>
        </p:grpSpPr>
        <p:sp>
          <p:nvSpPr>
            <p:cNvPr id="9" name="3 Rectángulo"/>
            <p:cNvSpPr/>
            <p:nvPr/>
          </p:nvSpPr>
          <p:spPr>
            <a:xfrm>
              <a:off x="419853" y="315377"/>
              <a:ext cx="3114828" cy="720080"/>
            </a:xfrm>
            <a:prstGeom prst="rect">
              <a:avLst/>
            </a:prstGeom>
            <a:solidFill>
              <a:srgbClr val="FF054C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smtClean="0">
                  <a:solidFill>
                    <a:schemeClr val="tx1"/>
                  </a:solidFill>
                </a:rPr>
                <a:t>1.-Guided Reading</a:t>
              </a:r>
              <a:endParaRPr lang="es-ES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81" y="1022625"/>
              <a:ext cx="3063639" cy="2297729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075805"/>
            <a:ext cx="3108062" cy="24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0102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88808" y="1484784"/>
            <a:ext cx="5760640" cy="636680"/>
          </a:xfrm>
        </p:spPr>
        <p:txBody>
          <a:bodyPr>
            <a:normAutofit/>
          </a:bodyPr>
          <a:lstStyle/>
          <a:p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new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uario\Desktop\fotos movil\IMG_20160212_113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2287738"/>
            <a:ext cx="5801784" cy="43513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          </a:t>
            </a:r>
            <a:r>
              <a:rPr lang="es-ES" sz="4000" b="1" dirty="0"/>
              <a:t>3</a:t>
            </a:r>
            <a:r>
              <a:rPr lang="es-ES" sz="4000" b="1" dirty="0" smtClean="0"/>
              <a:t>.-   PROJECT BASED LEARNING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298627744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77516" y="647623"/>
            <a:ext cx="3956920" cy="56467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Role </a:t>
            </a:r>
            <a:r>
              <a:rPr lang="es-ES" dirty="0" err="1" smtClean="0"/>
              <a:t>play</a:t>
            </a:r>
            <a:r>
              <a:rPr lang="es-ES" dirty="0" smtClean="0"/>
              <a:t> “</a:t>
            </a:r>
            <a:r>
              <a:rPr lang="es-ES" i="1" dirty="0" err="1" smtClean="0"/>
              <a:t>go</a:t>
            </a:r>
            <a:r>
              <a:rPr lang="es-ES" i="1" dirty="0" smtClean="0"/>
              <a:t> shopping</a:t>
            </a:r>
            <a:r>
              <a:rPr lang="es-ES" dirty="0" smtClean="0"/>
              <a:t>”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1026" name="Picture 2" descr="F:\cole villafranca\Nueva carpeta\IMG_20160125_125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95245"/>
            <a:ext cx="5616624" cy="33358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1560" y="486037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are shop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assistants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communicative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competence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English,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1"/>
            <a:ext cx="9144000" cy="6476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          </a:t>
            </a:r>
            <a:r>
              <a:rPr lang="es-ES" sz="4000" b="1" dirty="0"/>
              <a:t>3</a:t>
            </a:r>
            <a:r>
              <a:rPr lang="es-ES" sz="4000" b="1" dirty="0" smtClean="0"/>
              <a:t>.-   PROJECT BASED LEARNING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309523377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cole villafranca\Nueva carpeta\IMG_20160125_13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9495"/>
            <a:ext cx="2562720" cy="365631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79512" y="934251"/>
            <a:ext cx="2562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es-E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s-E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  <a:p>
            <a:pPr algn="ctr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288937" y="795752"/>
            <a:ext cx="2467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es-E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intelligences</a:t>
            </a:r>
            <a:endParaRPr lang="es-ES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Verbal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linguistic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Mathematical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Kinaesthetic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Interpersonal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47780" y="749585"/>
            <a:ext cx="2414948" cy="267765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s-E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E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curricular  </a:t>
            </a:r>
            <a:r>
              <a:rPr lang="es-E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es-ES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2051" name="Picture 3" descr="F:\cole villafranca\Nueva carpeta\IMG-20160127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16" y="3139495"/>
            <a:ext cx="2376265" cy="362757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cole villafranca\Nueva carpeta\IMG-20160127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10" y="3139495"/>
            <a:ext cx="2366138" cy="36442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16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          </a:t>
            </a:r>
            <a:r>
              <a:rPr lang="es-ES" sz="4000" b="1" dirty="0"/>
              <a:t>3</a:t>
            </a:r>
            <a:r>
              <a:rPr lang="es-ES" sz="4000" b="1" dirty="0" smtClean="0"/>
              <a:t>.-   PROJECT BASED LEARNING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388018091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857356" y="4286256"/>
            <a:ext cx="614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 smtClean="0"/>
              <a:t> </a:t>
            </a:r>
            <a:endParaRPr lang="es-ES" sz="4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1340768"/>
            <a:ext cx="8964488" cy="165618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                 </a:t>
            </a:r>
            <a:r>
              <a:rPr lang="es-ES" sz="4000" b="1" dirty="0" smtClean="0"/>
              <a:t>4.-   INTERACTIVES GROUP</a:t>
            </a:r>
            <a:endParaRPr lang="es-ES" sz="4000" b="1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5720" y="857232"/>
            <a:ext cx="88582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 smtClean="0"/>
          </a:p>
          <a:p>
            <a:r>
              <a:rPr lang="en-US" sz="2600" dirty="0" smtClean="0"/>
              <a:t>Proposed organization of the classroom in heterogeneous groups with volunteers plus the teacher.</a:t>
            </a:r>
            <a:r>
              <a:rPr lang="en-US" sz="2800" dirty="0" smtClean="0"/>
              <a:t> It is based on educational successful actions. 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smtClean="0"/>
              <a:t>How do they work?</a:t>
            </a:r>
          </a:p>
          <a:p>
            <a:endParaRPr lang="en-US" sz="2600" dirty="0" smtClean="0"/>
          </a:p>
          <a:p>
            <a:r>
              <a:rPr lang="en-US" sz="2600" dirty="0" smtClean="0"/>
              <a:t>The professor prepares and organizes the activities of the groups.   He addresses individual needs.</a:t>
            </a:r>
          </a:p>
          <a:p>
            <a:endParaRPr lang="en-US" sz="2600" dirty="0" smtClean="0"/>
          </a:p>
          <a:p>
            <a:r>
              <a:rPr lang="en-US" sz="2600" dirty="0" smtClean="0"/>
              <a:t>- Students rotate jobs every  15 minutes.</a:t>
            </a:r>
          </a:p>
          <a:p>
            <a:r>
              <a:rPr lang="en-US" sz="2600" dirty="0" smtClean="0"/>
              <a:t>- Community volunteers streamline interactions each group.</a:t>
            </a:r>
          </a:p>
          <a:p>
            <a:r>
              <a:rPr lang="en-US" sz="2600" dirty="0" smtClean="0"/>
              <a:t>- The activities helping students solve  and explaining each other.</a:t>
            </a:r>
            <a:endParaRPr lang="es-ES" sz="2600" dirty="0"/>
          </a:p>
        </p:txBody>
      </p:sp>
      <p:sp>
        <p:nvSpPr>
          <p:cNvPr id="4" name="3 Rectángulo"/>
          <p:cNvSpPr/>
          <p:nvPr/>
        </p:nvSpPr>
        <p:spPr>
          <a:xfrm>
            <a:off x="642910" y="714356"/>
            <a:ext cx="628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INTERACTIVE GROUPS ARE…</a:t>
            </a:r>
            <a:endParaRPr lang="es-ES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86050" y="785794"/>
            <a:ext cx="3786214" cy="6429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3600" cap="all" dirty="0" smtClean="0">
                <a:solidFill>
                  <a:schemeClr val="accent1"/>
                </a:solidFill>
              </a:rPr>
              <a:t>AIMS:</a:t>
            </a:r>
            <a:endParaRPr lang="en-US" sz="3600" b="1" cap="all" dirty="0" smtClean="0">
              <a:solidFill>
                <a:schemeClr val="accent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785926"/>
            <a:ext cx="8929718" cy="485775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400" dirty="0" smtClean="0"/>
              <a:t>      1.  Increase the interactions between students, teachers  and volunteers.</a:t>
            </a:r>
          </a:p>
          <a:p>
            <a:pPr>
              <a:buFontTx/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2.   Attend to diversity </a:t>
            </a:r>
          </a:p>
          <a:p>
            <a:pPr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3.   Accelerate student learning.</a:t>
            </a:r>
            <a:br>
              <a:rPr lang="en-US" sz="2400" dirty="0" smtClean="0"/>
            </a:br>
            <a:r>
              <a:rPr lang="en-US" sz="2400" dirty="0" smtClean="0"/>
              <a:t>     </a:t>
            </a:r>
            <a:br>
              <a:rPr lang="en-US" sz="2400" dirty="0" smtClean="0"/>
            </a:br>
            <a:r>
              <a:rPr lang="en-US" sz="2400" dirty="0" smtClean="0"/>
              <a:t>4.  Intensify  instrumental learning and development of values.</a:t>
            </a:r>
            <a:br>
              <a:rPr lang="en-US" sz="2400" dirty="0" smtClean="0"/>
            </a:br>
            <a:r>
              <a:rPr lang="en-US" sz="2400" dirty="0" smtClean="0"/>
              <a:t>     Solidarity, respect for diversity, teamwork, initiative,...</a:t>
            </a:r>
          </a:p>
          <a:p>
            <a:pPr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000108"/>
            <a:ext cx="8229600" cy="4286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smtClean="0">
                <a:solidFill>
                  <a:srgbClr val="3399FF"/>
                </a:solidFill>
              </a:rPr>
              <a:t>WORKING   IN   INTERACTIVE  GROUPS</a:t>
            </a:r>
            <a:endParaRPr lang="es-ES" sz="2800" b="1" dirty="0" smtClean="0">
              <a:solidFill>
                <a:srgbClr val="3399FF"/>
              </a:solidFill>
            </a:endParaRPr>
          </a:p>
        </p:txBody>
      </p:sp>
      <p:pic>
        <p:nvPicPr>
          <p:cNvPr id="16385" name="Picture 1" descr="F:\COMUNIDADES DE APRENDIZAJE\Fotos grupos interactivos MOVIL\CAM02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3333773" cy="2500330"/>
          </a:xfrm>
          <a:prstGeom prst="rect">
            <a:avLst/>
          </a:prstGeom>
          <a:noFill/>
        </p:spPr>
      </p:pic>
      <p:pic>
        <p:nvPicPr>
          <p:cNvPr id="16388" name="Picture 4" descr="F:\COMUNIDADES DE APRENDIZAJE\fotos grupos interactivos camara fot\P1017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143380"/>
            <a:ext cx="3333741" cy="2500306"/>
          </a:xfrm>
          <a:prstGeom prst="rect">
            <a:avLst/>
          </a:prstGeom>
          <a:noFill/>
        </p:spPr>
      </p:pic>
      <p:pic>
        <p:nvPicPr>
          <p:cNvPr id="16390" name="Picture 6" descr="F:\COMUNIDADES DE APRENDIZAJE\fotos grupos interactivos camara fot\P1017047 -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14818"/>
            <a:ext cx="3431813" cy="2427755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478470"/>
            <a:ext cx="3425952" cy="2566416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642918"/>
            <a:ext cx="5114925" cy="3857625"/>
          </a:xfrm>
        </p:spPr>
        <p:txBody>
          <a:bodyPr/>
          <a:lstStyle/>
          <a:p>
            <a:pPr eaLnBrk="1" hangingPunct="1">
              <a:buNone/>
            </a:pPr>
            <a:endParaRPr lang="en-US" sz="2800" dirty="0" smtClean="0"/>
          </a:p>
          <a:p>
            <a:pPr eaLnBrk="1" hangingPunct="1"/>
            <a:r>
              <a:rPr lang="en-US" sz="2800" dirty="0" smtClean="0"/>
              <a:t>Heterogeneous groups:</a:t>
            </a:r>
          </a:p>
          <a:p>
            <a:pPr eaLnBrk="1" hangingPunct="1">
              <a:buFontTx/>
              <a:buNone/>
            </a:pPr>
            <a:r>
              <a:rPr lang="es-ES" sz="2800" dirty="0" smtClean="0"/>
              <a:t>	</a:t>
            </a:r>
          </a:p>
        </p:txBody>
      </p:sp>
      <p:graphicFrame>
        <p:nvGraphicFramePr>
          <p:cNvPr id="146455" name="Group 23"/>
          <p:cNvGraphicFramePr>
            <a:graphicFrameLocks noGrp="1"/>
          </p:cNvGraphicFramePr>
          <p:nvPr>
            <p:ph sz="quarter" idx="2"/>
          </p:nvPr>
        </p:nvGraphicFramePr>
        <p:xfrm>
          <a:off x="785786" y="1928802"/>
          <a:ext cx="3924300" cy="1798320"/>
        </p:xfrm>
        <a:graphic>
          <a:graphicData uri="http://schemas.openxmlformats.org/drawingml/2006/table">
            <a:tbl>
              <a:tblPr/>
              <a:tblGrid>
                <a:gridCol w="3924300"/>
              </a:tblGrid>
              <a:tr h="158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Boys and girls, different levels and learning speed, different cultural origin.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6443" name="Group 11"/>
          <p:cNvGraphicFramePr>
            <a:graphicFrameLocks noGrp="1"/>
          </p:cNvGraphicFramePr>
          <p:nvPr>
            <p:ph sz="quarter" idx="3"/>
          </p:nvPr>
        </p:nvGraphicFramePr>
        <p:xfrm>
          <a:off x="6143636" y="2000240"/>
          <a:ext cx="2592388" cy="1456944"/>
        </p:xfrm>
        <a:graphic>
          <a:graphicData uri="http://schemas.openxmlformats.org/drawingml/2006/table">
            <a:tbl>
              <a:tblPr/>
              <a:tblGrid>
                <a:gridCol w="2592388"/>
              </a:tblGrid>
              <a:tr h="936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instrumental learning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solidarity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5143504" y="2786058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5361" name="Picture 1" descr="F:\COMUNIDADES DE APRENDIZAJE\Fotos grupos interactivos MOVIL\CAM02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000504"/>
            <a:ext cx="3524243" cy="264318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785926"/>
            <a:ext cx="8229600" cy="7302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rgbClr val="D60093"/>
                </a:solidFill>
              </a:rPr>
              <a:t>Classroom organization</a:t>
            </a:r>
            <a:br>
              <a:rPr lang="en-US" dirty="0" smtClean="0">
                <a:solidFill>
                  <a:srgbClr val="D60093"/>
                </a:solidFill>
              </a:rPr>
            </a:br>
            <a:endParaRPr lang="en-US" dirty="0" smtClean="0">
              <a:solidFill>
                <a:srgbClr val="D60093"/>
              </a:solidFill>
            </a:endParaRPr>
          </a:p>
        </p:txBody>
      </p:sp>
      <p:sp>
        <p:nvSpPr>
          <p:cNvPr id="9220" name="AutoShape 5"/>
          <p:cNvSpPr>
            <a:spLocks noChangeArrowheads="1"/>
          </p:cNvSpPr>
          <p:nvPr/>
        </p:nvSpPr>
        <p:spPr bwMode="auto">
          <a:xfrm>
            <a:off x="1571604" y="3071810"/>
            <a:ext cx="2520950" cy="1008062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1" name="AutoShape 6"/>
          <p:cNvSpPr>
            <a:spLocks noChangeArrowheads="1"/>
          </p:cNvSpPr>
          <p:nvPr/>
        </p:nvSpPr>
        <p:spPr bwMode="auto">
          <a:xfrm>
            <a:off x="1571604" y="4786322"/>
            <a:ext cx="2520950" cy="100806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2" name="AutoShape 7"/>
          <p:cNvSpPr>
            <a:spLocks noChangeArrowheads="1"/>
          </p:cNvSpPr>
          <p:nvPr/>
        </p:nvSpPr>
        <p:spPr bwMode="auto">
          <a:xfrm>
            <a:off x="5148263" y="3068638"/>
            <a:ext cx="2520950" cy="1008062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3" name="AutoShape 8"/>
          <p:cNvSpPr>
            <a:spLocks noChangeArrowheads="1"/>
          </p:cNvSpPr>
          <p:nvPr/>
        </p:nvSpPr>
        <p:spPr bwMode="auto">
          <a:xfrm>
            <a:off x="5219700" y="4797425"/>
            <a:ext cx="2520950" cy="100806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4" name="AutoShape 9"/>
          <p:cNvSpPr>
            <a:spLocks noChangeArrowheads="1"/>
          </p:cNvSpPr>
          <p:nvPr/>
        </p:nvSpPr>
        <p:spPr bwMode="auto">
          <a:xfrm>
            <a:off x="1714480" y="5876925"/>
            <a:ext cx="6143668" cy="719138"/>
          </a:xfrm>
          <a:prstGeom prst="curvedUpArrow">
            <a:avLst>
              <a:gd name="adj1" fmla="val 88124"/>
              <a:gd name="adj2" fmla="val 17624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5" name="AutoShape 10"/>
          <p:cNvSpPr>
            <a:spLocks noChangeArrowheads="1"/>
          </p:cNvSpPr>
          <p:nvPr/>
        </p:nvSpPr>
        <p:spPr bwMode="auto">
          <a:xfrm>
            <a:off x="827088" y="3357563"/>
            <a:ext cx="647700" cy="2376487"/>
          </a:xfrm>
          <a:prstGeom prst="curvedRightArrow">
            <a:avLst>
              <a:gd name="adj1" fmla="val 73382"/>
              <a:gd name="adj2" fmla="val 1467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6" name="AutoShape 11"/>
          <p:cNvSpPr>
            <a:spLocks noChangeArrowheads="1"/>
          </p:cNvSpPr>
          <p:nvPr/>
        </p:nvSpPr>
        <p:spPr bwMode="auto">
          <a:xfrm rot="10800000">
            <a:off x="7812088" y="3141663"/>
            <a:ext cx="647700" cy="2376487"/>
          </a:xfrm>
          <a:prstGeom prst="curvedRightArrow">
            <a:avLst>
              <a:gd name="adj1" fmla="val 73382"/>
              <a:gd name="adj2" fmla="val 1467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7" name="AutoShape 12"/>
          <p:cNvSpPr>
            <a:spLocks noChangeArrowheads="1"/>
          </p:cNvSpPr>
          <p:nvPr/>
        </p:nvSpPr>
        <p:spPr bwMode="auto">
          <a:xfrm rot="10659085">
            <a:off x="1654104" y="2142013"/>
            <a:ext cx="5478540" cy="857961"/>
          </a:xfrm>
          <a:prstGeom prst="curvedUpArrow">
            <a:avLst>
              <a:gd name="adj1" fmla="val 219011"/>
              <a:gd name="adj2" fmla="val 21901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8" name="AutoShape 13"/>
          <p:cNvSpPr>
            <a:spLocks noChangeArrowheads="1"/>
          </p:cNvSpPr>
          <p:nvPr/>
        </p:nvSpPr>
        <p:spPr bwMode="auto">
          <a:xfrm>
            <a:off x="3214678" y="3143248"/>
            <a:ext cx="287337" cy="287338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9" name="AutoShape 14"/>
          <p:cNvSpPr>
            <a:spLocks noChangeArrowheads="1"/>
          </p:cNvSpPr>
          <p:nvPr/>
        </p:nvSpPr>
        <p:spPr bwMode="auto">
          <a:xfrm>
            <a:off x="2484438" y="3141663"/>
            <a:ext cx="287337" cy="287337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0" name="AutoShape 15"/>
          <p:cNvSpPr>
            <a:spLocks noChangeArrowheads="1"/>
          </p:cNvSpPr>
          <p:nvPr/>
        </p:nvSpPr>
        <p:spPr bwMode="auto">
          <a:xfrm>
            <a:off x="2124075" y="3573463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1" name="AutoShape 16"/>
          <p:cNvSpPr>
            <a:spLocks noChangeArrowheads="1"/>
          </p:cNvSpPr>
          <p:nvPr/>
        </p:nvSpPr>
        <p:spPr bwMode="auto">
          <a:xfrm>
            <a:off x="3714744" y="3429000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2" name="AutoShape 17"/>
          <p:cNvSpPr>
            <a:spLocks noChangeArrowheads="1"/>
          </p:cNvSpPr>
          <p:nvPr/>
        </p:nvSpPr>
        <p:spPr bwMode="auto">
          <a:xfrm>
            <a:off x="3000364" y="3714752"/>
            <a:ext cx="287337" cy="287337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3" name="AutoShape 18"/>
          <p:cNvSpPr>
            <a:spLocks noChangeArrowheads="1"/>
          </p:cNvSpPr>
          <p:nvPr/>
        </p:nvSpPr>
        <p:spPr bwMode="auto">
          <a:xfrm>
            <a:off x="2571736" y="5429264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4" name="AutoShape 19"/>
          <p:cNvSpPr>
            <a:spLocks noChangeArrowheads="1"/>
          </p:cNvSpPr>
          <p:nvPr/>
        </p:nvSpPr>
        <p:spPr bwMode="auto">
          <a:xfrm>
            <a:off x="2285984" y="4929198"/>
            <a:ext cx="287338" cy="287337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5" name="AutoShape 20"/>
          <p:cNvSpPr>
            <a:spLocks noChangeArrowheads="1"/>
          </p:cNvSpPr>
          <p:nvPr/>
        </p:nvSpPr>
        <p:spPr bwMode="auto">
          <a:xfrm>
            <a:off x="3143240" y="4929198"/>
            <a:ext cx="287337" cy="287338"/>
          </a:xfrm>
          <a:prstGeom prst="smileyFace">
            <a:avLst>
              <a:gd name="adj" fmla="val 4653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6" name="AutoShape 21"/>
          <p:cNvSpPr>
            <a:spLocks noChangeArrowheads="1"/>
          </p:cNvSpPr>
          <p:nvPr/>
        </p:nvSpPr>
        <p:spPr bwMode="auto">
          <a:xfrm>
            <a:off x="3643306" y="5357826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7" name="AutoShape 22"/>
          <p:cNvSpPr>
            <a:spLocks noChangeArrowheads="1"/>
          </p:cNvSpPr>
          <p:nvPr/>
        </p:nvSpPr>
        <p:spPr bwMode="auto">
          <a:xfrm>
            <a:off x="5580063" y="3213100"/>
            <a:ext cx="287337" cy="287338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8" name="AutoShape 23"/>
          <p:cNvSpPr>
            <a:spLocks noChangeArrowheads="1"/>
          </p:cNvSpPr>
          <p:nvPr/>
        </p:nvSpPr>
        <p:spPr bwMode="auto">
          <a:xfrm>
            <a:off x="5940425" y="3573463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39" name="AutoShape 24"/>
          <p:cNvSpPr>
            <a:spLocks noChangeArrowheads="1"/>
          </p:cNvSpPr>
          <p:nvPr/>
        </p:nvSpPr>
        <p:spPr bwMode="auto">
          <a:xfrm>
            <a:off x="6372225" y="3213100"/>
            <a:ext cx="287338" cy="287338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0" name="AutoShape 25"/>
          <p:cNvSpPr>
            <a:spLocks noChangeArrowheads="1"/>
          </p:cNvSpPr>
          <p:nvPr/>
        </p:nvSpPr>
        <p:spPr bwMode="auto">
          <a:xfrm>
            <a:off x="6804025" y="3573463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1" name="AutoShape 26"/>
          <p:cNvSpPr>
            <a:spLocks noChangeArrowheads="1"/>
          </p:cNvSpPr>
          <p:nvPr/>
        </p:nvSpPr>
        <p:spPr bwMode="auto">
          <a:xfrm>
            <a:off x="5429256" y="3714752"/>
            <a:ext cx="287337" cy="287338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2" name="AutoShape 27"/>
          <p:cNvSpPr>
            <a:spLocks noChangeArrowheads="1"/>
          </p:cNvSpPr>
          <p:nvPr/>
        </p:nvSpPr>
        <p:spPr bwMode="auto">
          <a:xfrm>
            <a:off x="5508625" y="5013325"/>
            <a:ext cx="287338" cy="287338"/>
          </a:xfrm>
          <a:prstGeom prst="smileyFace">
            <a:avLst>
              <a:gd name="adj" fmla="val 4653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3" name="AutoShape 28"/>
          <p:cNvSpPr>
            <a:spLocks noChangeArrowheads="1"/>
          </p:cNvSpPr>
          <p:nvPr/>
        </p:nvSpPr>
        <p:spPr bwMode="auto">
          <a:xfrm>
            <a:off x="6156325" y="5013325"/>
            <a:ext cx="287338" cy="287338"/>
          </a:xfrm>
          <a:prstGeom prst="smileyFace">
            <a:avLst>
              <a:gd name="adj" fmla="val 4653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4" name="AutoShape 29"/>
          <p:cNvSpPr>
            <a:spLocks noChangeArrowheads="1"/>
          </p:cNvSpPr>
          <p:nvPr/>
        </p:nvSpPr>
        <p:spPr bwMode="auto">
          <a:xfrm>
            <a:off x="6011863" y="5373688"/>
            <a:ext cx="287337" cy="287337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5" name="AutoShape 30"/>
          <p:cNvSpPr>
            <a:spLocks noChangeArrowheads="1"/>
          </p:cNvSpPr>
          <p:nvPr/>
        </p:nvSpPr>
        <p:spPr bwMode="auto">
          <a:xfrm>
            <a:off x="6732588" y="5229225"/>
            <a:ext cx="287337" cy="287338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6" name="AutoShape 31"/>
          <p:cNvSpPr>
            <a:spLocks noChangeArrowheads="1"/>
          </p:cNvSpPr>
          <p:nvPr/>
        </p:nvSpPr>
        <p:spPr bwMode="auto">
          <a:xfrm>
            <a:off x="7235825" y="4941888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7" name="AutoShape 32"/>
          <p:cNvSpPr>
            <a:spLocks noChangeArrowheads="1"/>
          </p:cNvSpPr>
          <p:nvPr/>
        </p:nvSpPr>
        <p:spPr bwMode="auto">
          <a:xfrm>
            <a:off x="4500563" y="4221163"/>
            <a:ext cx="287337" cy="287337"/>
          </a:xfrm>
          <a:prstGeom prst="smileyFace">
            <a:avLst>
              <a:gd name="adj" fmla="val 465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8" name="AutoShape 33"/>
          <p:cNvSpPr>
            <a:spLocks noChangeArrowheads="1"/>
          </p:cNvSpPr>
          <p:nvPr/>
        </p:nvSpPr>
        <p:spPr bwMode="auto">
          <a:xfrm>
            <a:off x="1785918" y="3143248"/>
            <a:ext cx="287338" cy="287338"/>
          </a:xfrm>
          <a:prstGeom prst="smileyFace">
            <a:avLst>
              <a:gd name="adj" fmla="val 465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49" name="AutoShape 34"/>
          <p:cNvSpPr>
            <a:spLocks noChangeArrowheads="1"/>
          </p:cNvSpPr>
          <p:nvPr/>
        </p:nvSpPr>
        <p:spPr bwMode="auto">
          <a:xfrm>
            <a:off x="7072330" y="3143248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50" name="AutoShape 35"/>
          <p:cNvSpPr>
            <a:spLocks noChangeArrowheads="1"/>
          </p:cNvSpPr>
          <p:nvPr/>
        </p:nvSpPr>
        <p:spPr bwMode="auto">
          <a:xfrm>
            <a:off x="1643042" y="5214950"/>
            <a:ext cx="287337" cy="287337"/>
          </a:xfrm>
          <a:prstGeom prst="smileyFace">
            <a:avLst>
              <a:gd name="adj" fmla="val 465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51" name="AutoShape 36"/>
          <p:cNvSpPr>
            <a:spLocks noChangeArrowheads="1"/>
          </p:cNvSpPr>
          <p:nvPr/>
        </p:nvSpPr>
        <p:spPr bwMode="auto">
          <a:xfrm>
            <a:off x="7286644" y="5429264"/>
            <a:ext cx="287338" cy="287337"/>
          </a:xfrm>
          <a:prstGeom prst="smileyFace">
            <a:avLst>
              <a:gd name="adj" fmla="val 465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7" name="36 CuadroTexto"/>
          <p:cNvSpPr txBox="1"/>
          <p:nvPr/>
        </p:nvSpPr>
        <p:spPr>
          <a:xfrm>
            <a:off x="2643174" y="4000504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Activity</a:t>
            </a:r>
            <a:r>
              <a:rPr lang="es-ES" dirty="0" smtClean="0"/>
              <a:t> 1</a:t>
            </a:r>
          </a:p>
          <a:p>
            <a:r>
              <a:rPr lang="es-ES" sz="1200" dirty="0" smtClean="0"/>
              <a:t>15 min</a:t>
            </a:r>
            <a:endParaRPr lang="es-ES" sz="12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5572132" y="4071942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Activity</a:t>
            </a:r>
            <a:r>
              <a:rPr lang="es-ES" dirty="0" smtClean="0"/>
              <a:t> 4</a:t>
            </a:r>
          </a:p>
          <a:p>
            <a:r>
              <a:rPr lang="es-ES" sz="1200" dirty="0" smtClean="0"/>
              <a:t>15 min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2786050" y="5786454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Activity</a:t>
            </a:r>
            <a:r>
              <a:rPr lang="es-ES" dirty="0" smtClean="0"/>
              <a:t> 2</a:t>
            </a:r>
          </a:p>
          <a:p>
            <a:r>
              <a:rPr lang="es-ES" sz="1200" dirty="0" smtClean="0"/>
              <a:t>15 min</a:t>
            </a:r>
            <a:endParaRPr lang="es-ES" sz="12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5214942" y="5929330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Activity</a:t>
            </a:r>
            <a:r>
              <a:rPr lang="es-ES" dirty="0" smtClean="0"/>
              <a:t> 3</a:t>
            </a:r>
            <a:endParaRPr lang="es-ES" sz="1200" dirty="0" smtClean="0"/>
          </a:p>
          <a:p>
            <a:r>
              <a:rPr lang="es-ES" sz="1200" dirty="0" smtClean="0"/>
              <a:t>15 min</a:t>
            </a:r>
            <a:endParaRPr lang="es-ES" dirty="0"/>
          </a:p>
        </p:txBody>
      </p:sp>
      <p:sp>
        <p:nvSpPr>
          <p:cNvPr id="41" name="40 CuadroTexto"/>
          <p:cNvSpPr txBox="1"/>
          <p:nvPr/>
        </p:nvSpPr>
        <p:spPr>
          <a:xfrm>
            <a:off x="4000496" y="450057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ADULT 5</a:t>
            </a:r>
            <a:endParaRPr lang="es-ES" dirty="0"/>
          </a:p>
        </p:txBody>
      </p:sp>
      <p:sp>
        <p:nvSpPr>
          <p:cNvPr id="42" name="41 CuadroTexto"/>
          <p:cNvSpPr txBox="1"/>
          <p:nvPr/>
        </p:nvSpPr>
        <p:spPr>
          <a:xfrm>
            <a:off x="7715272" y="557214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ADULT 3</a:t>
            </a:r>
            <a:endParaRPr lang="es-ES" dirty="0"/>
          </a:p>
        </p:txBody>
      </p:sp>
      <p:sp>
        <p:nvSpPr>
          <p:cNvPr id="43" name="42 CuadroTexto"/>
          <p:cNvSpPr txBox="1"/>
          <p:nvPr/>
        </p:nvSpPr>
        <p:spPr>
          <a:xfrm>
            <a:off x="571472" y="271462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ADULT 1</a:t>
            </a:r>
            <a:endParaRPr lang="es-ES" dirty="0"/>
          </a:p>
        </p:txBody>
      </p:sp>
      <p:sp>
        <p:nvSpPr>
          <p:cNvPr id="44" name="43 CuadroTexto"/>
          <p:cNvSpPr txBox="1"/>
          <p:nvPr/>
        </p:nvSpPr>
        <p:spPr>
          <a:xfrm>
            <a:off x="7143736" y="271462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ADULT 4</a:t>
            </a:r>
            <a:endParaRPr lang="es-ES" dirty="0"/>
          </a:p>
        </p:txBody>
      </p:sp>
      <p:sp>
        <p:nvSpPr>
          <p:cNvPr id="45" name="44 CuadroTexto"/>
          <p:cNvSpPr txBox="1"/>
          <p:nvPr/>
        </p:nvSpPr>
        <p:spPr>
          <a:xfrm>
            <a:off x="428596" y="564357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ADULT 2</a:t>
            </a:r>
            <a:endParaRPr lang="es-E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268413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D60093"/>
                </a:solidFill>
              </a:rPr>
              <a:t>classroom organization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708275"/>
            <a:ext cx="8229600" cy="3671888"/>
          </a:xfrm>
        </p:spPr>
        <p:txBody>
          <a:bodyPr/>
          <a:lstStyle/>
          <a:p>
            <a:pPr eaLnBrk="1" hangingPunct="1"/>
            <a:r>
              <a:rPr lang="en-US" dirty="0" smtClean="0"/>
              <a:t>4 groups</a:t>
            </a:r>
          </a:p>
          <a:p>
            <a:pPr eaLnBrk="1" hangingPunct="1"/>
            <a:r>
              <a:rPr lang="en-US" dirty="0" smtClean="0"/>
              <a:t>4/5 students / group</a:t>
            </a:r>
          </a:p>
          <a:p>
            <a:pPr eaLnBrk="1" hangingPunct="1"/>
            <a:r>
              <a:rPr lang="en-US" dirty="0" smtClean="0"/>
              <a:t>1  hour session</a:t>
            </a:r>
          </a:p>
          <a:p>
            <a:pPr eaLnBrk="1" hangingPunct="1"/>
            <a:r>
              <a:rPr lang="en-US" dirty="0" smtClean="0"/>
              <a:t>4 changes/activities per session</a:t>
            </a:r>
          </a:p>
          <a:p>
            <a:pPr eaLnBrk="1" hangingPunct="1"/>
            <a:r>
              <a:rPr lang="en-US" dirty="0" smtClean="0"/>
              <a:t>15 minutes session time per activity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787900" y="2276475"/>
            <a:ext cx="4176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611560" y="2204864"/>
            <a:ext cx="7632848" cy="3949065"/>
          </a:xfrm>
          <a:prstGeom prst="ellipse">
            <a:avLst/>
          </a:prstGeom>
          <a:solidFill>
            <a:srgbClr val="FAD6E3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The</a:t>
            </a:r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 objetive of </a:t>
            </a:r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this</a:t>
            </a:r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practise</a:t>
            </a:r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is</a:t>
            </a:r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:</a:t>
            </a:r>
          </a:p>
          <a:p>
            <a:pPr algn="ctr"/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Helping</a:t>
            </a:r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to</a:t>
            </a:r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children</a:t>
            </a:r>
            <a:endParaRPr lang="es-ES" sz="2400" b="1" dirty="0" smtClean="0">
              <a:solidFill>
                <a:schemeClr val="bg2"/>
              </a:solidFill>
              <a:latin typeface="+mj-lt"/>
            </a:endParaRPr>
          </a:p>
          <a:p>
            <a:pPr algn="ctr"/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Lear </a:t>
            </a:r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to</a:t>
            </a:r>
            <a:r>
              <a:rPr lang="es-ES" sz="2400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s-ES" sz="2400" b="1" dirty="0" err="1" smtClean="0">
                <a:solidFill>
                  <a:schemeClr val="bg2"/>
                </a:solidFill>
                <a:latin typeface="+mj-lt"/>
              </a:rPr>
              <a:t>read</a:t>
            </a:r>
            <a:endParaRPr lang="es-ES" sz="2400" b="1" dirty="0" smtClean="0">
              <a:solidFill>
                <a:schemeClr val="bg2"/>
              </a:solidFill>
              <a:latin typeface="+mj-lt"/>
            </a:endParaRPr>
          </a:p>
          <a:p>
            <a:pPr algn="ctr"/>
            <a:endParaRPr lang="es-ES" dirty="0"/>
          </a:p>
        </p:txBody>
      </p:sp>
      <p:sp>
        <p:nvSpPr>
          <p:cNvPr id="2" name="Shape 62"/>
          <p:cNvSpPr txBox="1">
            <a:spLocks/>
          </p:cNvSpPr>
          <p:nvPr/>
        </p:nvSpPr>
        <p:spPr>
          <a:xfrm>
            <a:off x="0" y="154"/>
            <a:ext cx="9144000" cy="1584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1</a:t>
            </a:r>
            <a:r>
              <a:rPr lang="es" sz="48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Guided </a:t>
            </a:r>
            <a:r>
              <a:rPr lang="es" sz="40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Readings</a:t>
            </a:r>
            <a:endParaRPr lang="es" sz="4000" b="1" kern="0" dirty="0">
              <a:solidFill>
                <a:srgbClr val="FFFFFF"/>
              </a:solidFill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176179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1928802"/>
            <a:ext cx="4037012" cy="364333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2800" b="1" dirty="0" smtClean="0">
                <a:solidFill>
                  <a:schemeClr val="tx2"/>
                </a:solidFill>
              </a:rPr>
              <a:t>Interactive group 1:</a:t>
            </a:r>
          </a:p>
          <a:p>
            <a:pPr eaLnBrk="1" hangingPunct="1"/>
            <a:endParaRPr lang="en-US" sz="2800" b="1" dirty="0" smtClean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 smtClean="0"/>
              <a:t>	</a:t>
            </a:r>
            <a:r>
              <a:rPr lang="en-US" sz="2800" b="1" dirty="0" smtClean="0"/>
              <a:t>ACTIVITIES:</a:t>
            </a:r>
            <a:r>
              <a:rPr lang="en-US" sz="2800" dirty="0" smtClean="0"/>
              <a:t> building sentences and crossword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	</a:t>
            </a:r>
          </a:p>
          <a:p>
            <a:pPr eaLnBrk="1" hangingPunct="1">
              <a:buFontTx/>
              <a:buNone/>
            </a:pPr>
            <a:r>
              <a:rPr lang="en-US" sz="2800" b="1" dirty="0" smtClean="0"/>
              <a:t>    AIMS: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	-To develop </a:t>
            </a:r>
            <a:r>
              <a:rPr lang="en-US" sz="2800" dirty="0" err="1" smtClean="0"/>
              <a:t>habilities</a:t>
            </a:r>
            <a:r>
              <a:rPr lang="en-US" sz="2800" dirty="0" smtClean="0"/>
              <a:t> of building sentences. 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    -To practice grammar and vocabulary</a:t>
            </a:r>
          </a:p>
        </p:txBody>
      </p:sp>
      <p:pic>
        <p:nvPicPr>
          <p:cNvPr id="4098" name="Picture 2" descr="F:\COMUNIDADES DE APRENDIZAJE\FOTOS GRUPS INTERACTIVS CON MI MOVIL\CAM02193 - copi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20177" y="294807"/>
            <a:ext cx="2318205" cy="3300179"/>
          </a:xfrm>
          <a:prstGeom prst="rect">
            <a:avLst/>
          </a:prstGeom>
          <a:noFill/>
        </p:spPr>
      </p:pic>
      <p:pic>
        <p:nvPicPr>
          <p:cNvPr id="4099" name="Picture 3" descr="F:\COMUNIDADES DE APRENDIZAJE\FOTOS GRUPS INTERACTIVS CON MI MOVIL\CAM02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4190997" cy="314324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2071678"/>
            <a:ext cx="4037012" cy="3341687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sz="2800" b="1" dirty="0" smtClean="0">
                <a:solidFill>
                  <a:schemeClr val="tx2"/>
                </a:solidFill>
              </a:rPr>
              <a:t>Interactive group 2:</a:t>
            </a:r>
          </a:p>
          <a:p>
            <a:pPr eaLnBrk="1" hangingPunct="1">
              <a:buNone/>
            </a:pPr>
            <a:endParaRPr lang="en-US" sz="2800" b="1" dirty="0" smtClean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 smtClean="0"/>
              <a:t>	</a:t>
            </a:r>
            <a:r>
              <a:rPr lang="en-US" sz="2800" b="1" dirty="0" smtClean="0"/>
              <a:t>ACTIVITIES:</a:t>
            </a:r>
            <a:r>
              <a:rPr lang="en-US" sz="2800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	Design Menu and classify healthy and unhealthy food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	</a:t>
            </a:r>
            <a:r>
              <a:rPr lang="en-US" sz="2800" b="1" dirty="0" smtClean="0"/>
              <a:t>AIMS: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	- To </a:t>
            </a:r>
            <a:r>
              <a:rPr lang="en-US" sz="2800" dirty="0" err="1" smtClean="0"/>
              <a:t>practise</a:t>
            </a:r>
            <a:r>
              <a:rPr lang="en-US" sz="2800" dirty="0" smtClean="0"/>
              <a:t> reading and writing.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    -To distinguish between healthy   and unhealthy food</a:t>
            </a:r>
            <a:endParaRPr lang="en-US" sz="2800" dirty="0" smtClean="0"/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3077" name="Picture 5" descr="F:\COMUNIDADES DE APRENDIZAJE\FOTOS GRUPS INTERACTIVS CON MI MOVIL\CAM02229 - copi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642918"/>
            <a:ext cx="2041334" cy="2614618"/>
          </a:xfrm>
          <a:prstGeom prst="rect">
            <a:avLst/>
          </a:prstGeom>
          <a:noFill/>
        </p:spPr>
      </p:pic>
      <p:pic>
        <p:nvPicPr>
          <p:cNvPr id="3075" name="Picture 3" descr="F:\COMUNIDADES DE APRENDIZAJE\FOTOS GRUPS INTERACTIVS CON MI MOVIL\CAM02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57562"/>
            <a:ext cx="4357718" cy="3268289"/>
          </a:xfrm>
          <a:prstGeom prst="rect">
            <a:avLst/>
          </a:prstGeom>
          <a:noFill/>
        </p:spPr>
      </p:pic>
      <p:pic>
        <p:nvPicPr>
          <p:cNvPr id="3076" name="Picture 4" descr="F:\COMUNIDADES DE APRENDIZAJE\FOTOS GRUPS INTERACTIVS CON MI MOVIL\CAM02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000108"/>
            <a:ext cx="2762269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20" y="857232"/>
            <a:ext cx="5143536" cy="3341687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0400" b="1" dirty="0" smtClean="0">
                <a:solidFill>
                  <a:schemeClr val="tx2"/>
                </a:solidFill>
              </a:rPr>
              <a:t>Interactive group 3: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0400" dirty="0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b="1" dirty="0" smtClean="0"/>
              <a:t>ACTIVITIES: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0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dirty="0" err="1" smtClean="0"/>
              <a:t>Burguer</a:t>
            </a:r>
            <a:r>
              <a:rPr lang="en-US" sz="8000" dirty="0" smtClean="0"/>
              <a:t> Role play and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dirty="0" smtClean="0"/>
              <a:t>a restaurant dialogues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b="1" dirty="0" smtClean="0"/>
              <a:t>AIMS: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0" dirty="0" smtClean="0"/>
          </a:p>
          <a:p>
            <a:pPr>
              <a:lnSpc>
                <a:spcPct val="90000"/>
              </a:lnSpc>
              <a:buNone/>
            </a:pPr>
            <a:r>
              <a:rPr lang="en-US" sz="8000" dirty="0"/>
              <a:t>-</a:t>
            </a:r>
            <a:r>
              <a:rPr lang="en-US" sz="8000" dirty="0" smtClean="0"/>
              <a:t>To </a:t>
            </a:r>
            <a:r>
              <a:rPr lang="en-US" sz="8000" dirty="0" err="1" smtClean="0"/>
              <a:t>practise</a:t>
            </a:r>
            <a:r>
              <a:rPr lang="en-US" sz="8000" dirty="0" smtClean="0"/>
              <a:t> the skills of speaking and listening .</a:t>
            </a:r>
          </a:p>
          <a:p>
            <a:pPr>
              <a:lnSpc>
                <a:spcPct val="90000"/>
              </a:lnSpc>
              <a:buNone/>
            </a:pPr>
            <a:endParaRPr lang="en-US" sz="8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dirty="0" smtClean="0"/>
              <a:t>- To develop the </a:t>
            </a:r>
            <a:r>
              <a:rPr lang="en-US" sz="8000" dirty="0" err="1" smtClean="0"/>
              <a:t>commnunicative</a:t>
            </a:r>
            <a:r>
              <a:rPr lang="en-US" sz="8000" dirty="0" smtClean="0"/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dirty="0" smtClean="0"/>
              <a:t>    mathematical and learning how to learn competence.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8000" dirty="0" smtClean="0"/>
              <a:t>-To learn in real context.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572000" y="2205038"/>
            <a:ext cx="439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pic>
        <p:nvPicPr>
          <p:cNvPr id="2050" name="Picture 2" descr="F:\COMUNIDADES DE APRENDIZAJE\FOTOS GRUPS INTERACTIVS CON MI MOVIL\CAM02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928670"/>
            <a:ext cx="4191029" cy="3143272"/>
          </a:xfrm>
          <a:prstGeom prst="rect">
            <a:avLst/>
          </a:prstGeom>
          <a:noFill/>
        </p:spPr>
      </p:pic>
      <p:sp>
        <p:nvSpPr>
          <p:cNvPr id="10" name="9 Llamada rectangular"/>
          <p:cNvSpPr/>
          <p:nvPr/>
        </p:nvSpPr>
        <p:spPr>
          <a:xfrm>
            <a:off x="5357818" y="4286256"/>
            <a:ext cx="2214578" cy="857256"/>
          </a:xfrm>
          <a:prstGeom prst="wedgeRectCallout">
            <a:avLst>
              <a:gd name="adj1" fmla="val -47513"/>
              <a:gd name="adj2" fmla="val 9860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-</a:t>
            </a:r>
            <a:r>
              <a:rPr lang="es-ES" b="1" dirty="0" smtClean="0">
                <a:solidFill>
                  <a:srgbClr val="FF0000"/>
                </a:solidFill>
              </a:rPr>
              <a:t>WAITER: CAN I HELP YOU?</a:t>
            </a:r>
          </a:p>
          <a:p>
            <a:pPr algn="ctr"/>
            <a:endParaRPr lang="es-E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1" name="10 Llamada rectangular redondeada"/>
          <p:cNvSpPr/>
          <p:nvPr/>
        </p:nvSpPr>
        <p:spPr>
          <a:xfrm>
            <a:off x="6072198" y="5500702"/>
            <a:ext cx="2786082" cy="928670"/>
          </a:xfrm>
          <a:prstGeom prst="wedgeRoundRectCallout">
            <a:avLst>
              <a:gd name="adj1" fmla="val -39010"/>
              <a:gd name="adj2" fmla="val 8976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 COSTUMER: A TABLE FOR </a:t>
            </a:r>
            <a:r>
              <a:rPr lang="en-US" b="1" i="1" dirty="0" smtClean="0">
                <a:solidFill>
                  <a:srgbClr val="FF0000"/>
                </a:solidFill>
              </a:rPr>
              <a:t>TWO</a:t>
            </a:r>
            <a:r>
              <a:rPr lang="en-US" b="1" dirty="0" smtClean="0">
                <a:solidFill>
                  <a:srgbClr val="FF0000"/>
                </a:solidFill>
              </a:rPr>
              <a:t>, PLEASE.</a:t>
            </a:r>
            <a:endParaRPr lang="es-E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214282" y="571480"/>
            <a:ext cx="4249612" cy="334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SzPct val="25000"/>
              <a:buFont typeface="Wingdings 2" charset="2"/>
              <a:buChar char=""/>
            </a:pPr>
            <a:r>
              <a:rPr lang="es-ES" sz="2800" b="1" dirty="0" err="1">
                <a:solidFill>
                  <a:srgbClr val="04617B"/>
                </a:solidFill>
                <a:latin typeface="Constantia"/>
              </a:rPr>
              <a:t>Interactive</a:t>
            </a:r>
            <a:r>
              <a:rPr lang="es-ES" sz="2800" b="1" dirty="0">
                <a:solidFill>
                  <a:srgbClr val="04617B"/>
                </a:solidFill>
                <a:latin typeface="Constantia"/>
              </a:rPr>
              <a:t> </a:t>
            </a:r>
            <a:r>
              <a:rPr lang="es-ES" sz="2800" b="1" dirty="0" err="1">
                <a:solidFill>
                  <a:srgbClr val="04617B"/>
                </a:solidFill>
                <a:latin typeface="Constantia"/>
              </a:rPr>
              <a:t>group</a:t>
            </a:r>
            <a:r>
              <a:rPr lang="es-ES" sz="2800" b="1" dirty="0">
                <a:solidFill>
                  <a:srgbClr val="04617B"/>
                </a:solidFill>
                <a:latin typeface="Constantia"/>
              </a:rPr>
              <a:t> 4:</a:t>
            </a:r>
            <a:endParaRPr dirty="0"/>
          </a:p>
          <a:p>
            <a:pPr>
              <a:lnSpc>
                <a:spcPct val="90000"/>
              </a:lnSpc>
            </a:pPr>
            <a:endParaRPr dirty="0"/>
          </a:p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</a:rPr>
              <a:t>	</a:t>
            </a:r>
            <a:r>
              <a:rPr lang="es-ES" sz="2000" b="1" dirty="0">
                <a:solidFill>
                  <a:srgbClr val="000000"/>
                </a:solidFill>
              </a:rPr>
              <a:t>ACTIVITIES</a:t>
            </a:r>
            <a:r>
              <a:rPr lang="es-ES" sz="2000" b="1" dirty="0" smtClean="0">
                <a:solidFill>
                  <a:srgbClr val="000000"/>
                </a:solidFill>
              </a:rPr>
              <a:t>:</a:t>
            </a:r>
            <a:endParaRPr lang="es-ES" sz="20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sz="2000" dirty="0"/>
          </a:p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</a:rPr>
              <a:t>    </a:t>
            </a:r>
            <a:r>
              <a:rPr lang="es-ES" sz="2000" dirty="0" err="1">
                <a:solidFill>
                  <a:srgbClr val="000000"/>
                </a:solidFill>
              </a:rPr>
              <a:t>Food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wheel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activity</a:t>
            </a:r>
            <a:endParaRPr sz="2000" dirty="0"/>
          </a:p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</a:rPr>
              <a:t>     </a:t>
            </a:r>
            <a:r>
              <a:rPr lang="es-ES" sz="2000" dirty="0" err="1">
                <a:solidFill>
                  <a:srgbClr val="000000"/>
                </a:solidFill>
              </a:rPr>
              <a:t>Listening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exercise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  <a:endParaRPr sz="2000" dirty="0"/>
          </a:p>
          <a:p>
            <a:pPr>
              <a:lnSpc>
                <a:spcPct val="90000"/>
              </a:lnSpc>
            </a:pPr>
            <a:endParaRPr sz="2000" dirty="0"/>
          </a:p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</a:rPr>
              <a:t>	</a:t>
            </a:r>
            <a:r>
              <a:rPr lang="es-ES" sz="2000" b="1" dirty="0">
                <a:solidFill>
                  <a:srgbClr val="000000"/>
                </a:solidFill>
              </a:rPr>
              <a:t>AIMS: </a:t>
            </a:r>
            <a:endParaRPr lang="es-ES" sz="20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sz="2000" dirty="0"/>
          </a:p>
          <a:p>
            <a:pPr>
              <a:lnSpc>
                <a:spcPct val="90000"/>
              </a:lnSpc>
            </a:pPr>
            <a:r>
              <a:rPr lang="es-ES" sz="2000" dirty="0" smtClean="0">
                <a:solidFill>
                  <a:srgbClr val="000000"/>
                </a:solidFill>
              </a:rPr>
              <a:t>-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review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unit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contents</a:t>
            </a:r>
            <a:r>
              <a:rPr lang="es-ES" sz="200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s-ES" sz="2000" dirty="0" smtClean="0">
                <a:solidFill>
                  <a:srgbClr val="000000"/>
                </a:solidFill>
              </a:rPr>
              <a:t>- </a:t>
            </a:r>
            <a:r>
              <a:rPr lang="es-ES" sz="2000" dirty="0" err="1">
                <a:solidFill>
                  <a:srgbClr val="000000"/>
                </a:solidFill>
              </a:rPr>
              <a:t>To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practice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Listening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skill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  <a:endParaRPr sz="2000" dirty="0"/>
          </a:p>
          <a:p>
            <a:pPr>
              <a:lnSpc>
                <a:spcPct val="90000"/>
              </a:lnSpc>
            </a:pPr>
            <a:r>
              <a:rPr lang="es-ES" sz="2000" dirty="0" smtClean="0">
                <a:solidFill>
                  <a:srgbClr val="000000"/>
                </a:solidFill>
              </a:rPr>
              <a:t>-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>
                <a:solidFill>
                  <a:srgbClr val="000000"/>
                </a:solidFill>
              </a:rPr>
              <a:t>use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interactive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whiteboard</a:t>
            </a: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 smtClean="0">
                <a:solidFill>
                  <a:srgbClr val="000000"/>
                </a:solidFill>
              </a:rPr>
              <a:t>- </a:t>
            </a:r>
            <a:r>
              <a:rPr lang="es-ES" sz="2000" dirty="0" err="1">
                <a:solidFill>
                  <a:srgbClr val="000000"/>
                </a:solidFill>
              </a:rPr>
              <a:t>To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develop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digital </a:t>
            </a:r>
            <a:r>
              <a:rPr lang="es-ES" sz="2000" dirty="0" err="1">
                <a:solidFill>
                  <a:srgbClr val="000000"/>
                </a:solidFill>
              </a:rPr>
              <a:t>competence</a:t>
            </a:r>
            <a:endParaRPr sz="2000" dirty="0"/>
          </a:p>
        </p:txBody>
      </p:sp>
      <p:sp>
        <p:nvSpPr>
          <p:cNvPr id="285" name="CustomShape 2"/>
          <p:cNvSpPr/>
          <p:nvPr/>
        </p:nvSpPr>
        <p:spPr>
          <a:xfrm>
            <a:off x="4572000" y="2205000"/>
            <a:ext cx="4392000" cy="366120"/>
          </a:xfrm>
          <a:prstGeom prst="rect">
            <a:avLst/>
          </a:prstGeom>
          <a:noFill/>
          <a:ln w="9360">
            <a:noFill/>
          </a:ln>
        </p:spPr>
      </p:sp>
      <p:sp>
        <p:nvSpPr>
          <p:cNvPr id="286" name="CustomShape 3"/>
          <p:cNvSpPr/>
          <p:nvPr/>
        </p:nvSpPr>
        <p:spPr>
          <a:xfrm>
            <a:off x="4429080" y="2357280"/>
            <a:ext cx="4257000" cy="3768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026" name="Picture 2" descr="F:\COMUNIDADES DE APRENDIZAJE\FOTOS GRUPS INTERACTIVS CON MI MOVIL\CAM02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642918"/>
            <a:ext cx="3929090" cy="2946818"/>
          </a:xfrm>
          <a:prstGeom prst="rect">
            <a:avLst/>
          </a:prstGeom>
          <a:noFill/>
        </p:spPr>
      </p:pic>
      <p:pic>
        <p:nvPicPr>
          <p:cNvPr id="1027" name="Picture 3" descr="F:\COMUNIDADES DE APRENDIZAJE\FOTOS GRUPS INTERACTIVS CON MI MOVIL\CAM02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14752"/>
            <a:ext cx="3943309" cy="2957482"/>
          </a:xfrm>
          <a:prstGeom prst="rect">
            <a:avLst/>
          </a:prstGeom>
          <a:noFill/>
        </p:spPr>
      </p:pic>
      <p:pic>
        <p:nvPicPr>
          <p:cNvPr id="7" name="Picture 1" descr="F:\COMUNIDADES DE APRENDIZAJE\fotos grupos interactivos camara fot\P1017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393389"/>
            <a:ext cx="3286148" cy="2464611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857232"/>
            <a:ext cx="8229600" cy="865187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D60093"/>
                </a:solidFill>
              </a:rPr>
              <a:t>Tutor teacher’s work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928802"/>
            <a:ext cx="8229600" cy="279401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prepare</a:t>
            </a:r>
            <a:r>
              <a:rPr lang="en-US" dirty="0" smtClean="0"/>
              <a:t> the </a:t>
            </a:r>
            <a:r>
              <a:rPr lang="en-US" b="1" dirty="0" smtClean="0">
                <a:solidFill>
                  <a:srgbClr val="D60093"/>
                </a:solidFill>
              </a:rPr>
              <a:t>activities</a:t>
            </a:r>
            <a:r>
              <a:rPr lang="en-US" dirty="0" smtClean="0"/>
              <a:t> and the materials for every group work.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organize students</a:t>
            </a:r>
            <a:r>
              <a:rPr lang="en-US" dirty="0" smtClean="0"/>
              <a:t> in groups.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help volunteers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D60093"/>
                </a:solidFill>
              </a:rPr>
              <a:t>students</a:t>
            </a:r>
            <a:r>
              <a:rPr lang="en-US" dirty="0" smtClean="0"/>
              <a:t> when necessary.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follow up</a:t>
            </a:r>
            <a:r>
              <a:rPr lang="en-US" dirty="0" smtClean="0"/>
              <a:t> group and individual work.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assess</a:t>
            </a:r>
            <a:r>
              <a:rPr lang="en-US" dirty="0" smtClean="0"/>
              <a:t> children.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</p:txBody>
      </p:sp>
      <p:pic>
        <p:nvPicPr>
          <p:cNvPr id="4" name="Picture 2" descr="F:\COMUNIDADES DE APRENDIZAJE\Fotos grupos interactivos MOVIL\CAM02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5311" y="4554124"/>
            <a:ext cx="2595581" cy="194668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928670"/>
            <a:ext cx="8229600" cy="865187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D60093"/>
                </a:solidFill>
              </a:rPr>
              <a:t>Volunteer’s work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857365"/>
            <a:ext cx="8229600" cy="2928958"/>
          </a:xfrm>
        </p:spPr>
        <p:txBody>
          <a:bodyPr/>
          <a:lstStyle/>
          <a:p>
            <a:pPr eaLnBrk="1" hangingPunct="1"/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explain activities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help students</a:t>
            </a:r>
            <a:r>
              <a:rPr lang="en-US" dirty="0" smtClean="0"/>
              <a:t> while working.</a:t>
            </a:r>
          </a:p>
          <a:p>
            <a:pPr eaLnBrk="1" hangingPunct="1"/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help</a:t>
            </a:r>
            <a:r>
              <a:rPr lang="en-US" dirty="0" smtClean="0"/>
              <a:t> students to </a:t>
            </a:r>
            <a:r>
              <a:rPr lang="en-US" b="1" dirty="0" smtClean="0">
                <a:solidFill>
                  <a:srgbClr val="D60093"/>
                </a:solidFill>
              </a:rPr>
              <a:t>work cooperatively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To promote </a:t>
            </a:r>
            <a:r>
              <a:rPr lang="en-US" b="1" dirty="0" smtClean="0">
                <a:solidFill>
                  <a:srgbClr val="D60093"/>
                </a:solidFill>
              </a:rPr>
              <a:t>self-esteem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To </a:t>
            </a:r>
            <a:r>
              <a:rPr lang="en-US" b="1" dirty="0" smtClean="0">
                <a:solidFill>
                  <a:srgbClr val="D60093"/>
                </a:solidFill>
              </a:rPr>
              <a:t>help the teacher</a:t>
            </a:r>
            <a:r>
              <a:rPr lang="en-US" dirty="0" smtClean="0"/>
              <a:t> with the individual and group assessment.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642918"/>
            <a:ext cx="8229600" cy="865187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D60093"/>
                </a:solidFill>
              </a:rPr>
              <a:t>Our volunteers or group tutors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643050"/>
            <a:ext cx="8229600" cy="25796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English teacher. 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Parent.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Speech therapist.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Tutor teacher.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Our Native speaker volunteer.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571479"/>
            <a:ext cx="8229600" cy="64294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rgbClr val="D60093"/>
                </a:solidFill>
              </a:rPr>
              <a:t>Results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285860"/>
            <a:ext cx="8286808" cy="50720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s-ES" sz="2300" dirty="0" err="1" smtClean="0">
                <a:solidFill>
                  <a:schemeClr val="accent5">
                    <a:lumMod val="75000"/>
                  </a:schemeClr>
                </a:solidFill>
              </a:rPr>
              <a:t>Less</a:t>
            </a:r>
            <a:r>
              <a:rPr lang="es-ES" sz="23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ratio</a:t>
            </a:r>
          </a:p>
          <a:p>
            <a:pPr eaLnBrk="1" hangingPunct="1"/>
            <a:r>
              <a:rPr lang="en-US" sz="2300" dirty="0" smtClean="0"/>
              <a:t> More 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motivation</a:t>
            </a:r>
            <a:r>
              <a:rPr lang="en-US" sz="2300" dirty="0" smtClean="0"/>
              <a:t> and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 interchange</a:t>
            </a:r>
            <a:r>
              <a:rPr lang="en-US" sz="2300" dirty="0" smtClean="0"/>
              <a:t>.</a:t>
            </a:r>
          </a:p>
          <a:p>
            <a:pPr eaLnBrk="1" hangingPunct="1"/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Good</a:t>
            </a:r>
            <a:r>
              <a:rPr lang="en-US" sz="2300" dirty="0" smtClean="0"/>
              <a:t> classroom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atmosphere</a:t>
            </a:r>
          </a:p>
          <a:p>
            <a:r>
              <a:rPr lang="es-ES" sz="2300" dirty="0" smtClean="0"/>
              <a:t>More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communicative </a:t>
            </a:r>
            <a:r>
              <a:rPr lang="en-US" sz="2300" dirty="0" smtClean="0"/>
              <a:t>and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 social skills </a:t>
            </a:r>
            <a:r>
              <a:rPr lang="en-US" sz="2300" dirty="0" smtClean="0"/>
              <a:t>(team work, initiative)</a:t>
            </a:r>
          </a:p>
          <a:p>
            <a:r>
              <a:rPr lang="en-US" sz="2300" dirty="0" smtClean="0"/>
              <a:t>More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cooperation</a:t>
            </a:r>
            <a:r>
              <a:rPr lang="en-US" sz="2300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2300" dirty="0" smtClean="0"/>
              <a:t>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solidarity</a:t>
            </a:r>
            <a:r>
              <a:rPr lang="en-US" sz="2300" dirty="0" smtClean="0"/>
              <a:t> and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</a:rPr>
              <a:t>respect</a:t>
            </a:r>
            <a:r>
              <a:rPr lang="en-US" sz="2300" dirty="0" smtClean="0"/>
              <a:t> towards diversity.</a:t>
            </a:r>
          </a:p>
          <a:p>
            <a:pPr>
              <a:buClr>
                <a:schemeClr val="accent2"/>
              </a:buClr>
            </a:pPr>
            <a:r>
              <a:rPr lang="en-US" sz="2300" dirty="0" smtClean="0"/>
              <a:t> Classrooms  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more  dynamic   and interactive</a:t>
            </a:r>
            <a:r>
              <a:rPr lang="en-US" sz="2300" dirty="0" smtClean="0"/>
              <a:t>.</a:t>
            </a:r>
          </a:p>
          <a:p>
            <a:pPr>
              <a:buClr>
                <a:schemeClr val="accent2"/>
              </a:buClr>
            </a:pPr>
            <a:r>
              <a:rPr lang="en-US" sz="2300" dirty="0" smtClean="0"/>
              <a:t>  Warranty 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learning  of  all  students</a:t>
            </a:r>
            <a:r>
              <a:rPr lang="en-US" sz="2300" dirty="0" smtClean="0"/>
              <a:t>. Transformation context (real context).</a:t>
            </a:r>
          </a:p>
          <a:p>
            <a:pPr>
              <a:buClr>
                <a:schemeClr val="accent2"/>
              </a:buClr>
            </a:pPr>
            <a:r>
              <a:rPr lang="en-US" sz="2300" dirty="0" smtClean="0"/>
              <a:t>  More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personalized teaching</a:t>
            </a:r>
            <a:r>
              <a:rPr lang="en-US" sz="2300" dirty="0" smtClean="0"/>
              <a:t>.</a:t>
            </a:r>
          </a:p>
          <a:p>
            <a:pPr>
              <a:buClr>
                <a:schemeClr val="accent2"/>
              </a:buClr>
            </a:pPr>
            <a:r>
              <a:rPr lang="en-US" sz="2300" dirty="0" smtClean="0"/>
              <a:t> 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Better   use  of  time</a:t>
            </a:r>
            <a:r>
              <a:rPr lang="en-US" sz="2300" dirty="0" smtClean="0"/>
              <a:t>.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300" dirty="0" smtClean="0"/>
              <a:t>It encourages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critical</a:t>
            </a:r>
            <a:r>
              <a:rPr lang="en-US" sz="2300" b="1" dirty="0" smtClean="0">
                <a:solidFill>
                  <a:srgbClr val="D60093"/>
                </a:solidFill>
              </a:rPr>
              <a:t>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thinking</a:t>
            </a:r>
            <a:endParaRPr lang="en-US" sz="2300" dirty="0" smtClean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300" dirty="0" smtClean="0"/>
              <a:t>It  optimizes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resources</a:t>
            </a:r>
            <a:r>
              <a:rPr lang="en-US" sz="2300" dirty="0" smtClean="0"/>
              <a:t>.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2300" dirty="0" smtClean="0"/>
              <a:t>It increases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learning</a:t>
            </a:r>
            <a:r>
              <a:rPr lang="en-US" sz="2300" dirty="0" smtClean="0"/>
              <a:t> through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</a:rPr>
              <a:t>interactions</a:t>
            </a:r>
            <a:r>
              <a:rPr lang="en-US" sz="2300" dirty="0" smtClean="0"/>
              <a:t>.</a:t>
            </a:r>
          </a:p>
          <a:p>
            <a:endParaRPr lang="en-US" dirty="0" smtClean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SOURCES  AND  WEBS  USED  IN INTERACTIVE   GROUPS: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708098"/>
          </a:xfrm>
        </p:spPr>
        <p:txBody>
          <a:bodyPr>
            <a:normAutofit/>
          </a:bodyPr>
          <a:lstStyle/>
          <a:p>
            <a:r>
              <a:rPr lang="es-ES" dirty="0" smtClean="0">
                <a:hlinkClick r:id="rId2"/>
              </a:rPr>
              <a:t>http://www.foodafactoflife.org.uk/QuickLinks.aspx?contentType=2</a:t>
            </a:r>
            <a:r>
              <a:rPr lang="es-ES" dirty="0" smtClean="0"/>
              <a:t> (5-8 </a:t>
            </a:r>
            <a:r>
              <a:rPr lang="es-ES" dirty="0" err="1" smtClean="0"/>
              <a:t>years</a:t>
            </a:r>
            <a:r>
              <a:rPr lang="es-ES" dirty="0" smtClean="0"/>
              <a:t>, </a:t>
            </a:r>
            <a:r>
              <a:rPr lang="es-ES" dirty="0" err="1" smtClean="0"/>
              <a:t>healthy</a:t>
            </a:r>
            <a:r>
              <a:rPr lang="es-ES" dirty="0" smtClean="0"/>
              <a:t> </a:t>
            </a:r>
            <a:r>
              <a:rPr lang="es-ES" dirty="0" err="1" smtClean="0"/>
              <a:t>eating</a:t>
            </a:r>
            <a:r>
              <a:rPr lang="es-ES" dirty="0" smtClean="0"/>
              <a:t>, </a:t>
            </a:r>
            <a:r>
              <a:rPr lang="es-ES" dirty="0" err="1" smtClean="0"/>
              <a:t>make</a:t>
            </a:r>
            <a:r>
              <a:rPr lang="es-ES" dirty="0" smtClean="0"/>
              <a:t> a </a:t>
            </a:r>
            <a:r>
              <a:rPr lang="es-ES" dirty="0" err="1" smtClean="0"/>
              <a:t>balanced</a:t>
            </a:r>
            <a:r>
              <a:rPr lang="es-ES" dirty="0" smtClean="0"/>
              <a:t> </a:t>
            </a:r>
            <a:r>
              <a:rPr lang="es-ES" dirty="0" err="1" smtClean="0"/>
              <a:t>plate</a:t>
            </a:r>
            <a:r>
              <a:rPr lang="es-ES" dirty="0" smtClean="0"/>
              <a:t>) (</a:t>
            </a:r>
            <a:r>
              <a:rPr lang="es-ES" dirty="0" err="1" smtClean="0"/>
              <a:t>food</a:t>
            </a:r>
            <a:r>
              <a:rPr lang="es-ES" dirty="0" smtClean="0"/>
              <a:t> </a:t>
            </a:r>
            <a:r>
              <a:rPr lang="es-ES" dirty="0" err="1" smtClean="0"/>
              <a:t>wheel</a:t>
            </a:r>
            <a:r>
              <a:rPr lang="es-ES" dirty="0" smtClean="0"/>
              <a:t>, </a:t>
            </a:r>
            <a:r>
              <a:rPr lang="es-ES" dirty="0" err="1" smtClean="0"/>
              <a:t>interactive</a:t>
            </a:r>
            <a:r>
              <a:rPr lang="es-ES" dirty="0" smtClean="0"/>
              <a:t> </a:t>
            </a:r>
            <a:r>
              <a:rPr lang="es-ES" dirty="0" err="1" smtClean="0"/>
              <a:t>whiteboard</a:t>
            </a:r>
            <a:r>
              <a:rPr lang="es-ES" dirty="0" smtClean="0"/>
              <a:t>)</a:t>
            </a:r>
          </a:p>
          <a:p>
            <a:r>
              <a:rPr lang="es-ES" dirty="0" smtClean="0">
                <a:hlinkClick r:id="rId3"/>
              </a:rPr>
              <a:t>http://www.zisboombah.com/pickchow</a:t>
            </a:r>
            <a:r>
              <a:rPr lang="es-ES" dirty="0" smtClean="0"/>
              <a:t> (</a:t>
            </a:r>
            <a:r>
              <a:rPr lang="es-ES" dirty="0" err="1" smtClean="0"/>
              <a:t>food</a:t>
            </a:r>
            <a:r>
              <a:rPr lang="es-ES" dirty="0" smtClean="0"/>
              <a:t> </a:t>
            </a:r>
            <a:r>
              <a:rPr lang="es-ES" dirty="0" err="1" smtClean="0"/>
              <a:t>wheel</a:t>
            </a:r>
            <a:r>
              <a:rPr lang="es-ES" dirty="0" smtClean="0"/>
              <a:t>)</a:t>
            </a:r>
          </a:p>
          <a:p>
            <a:r>
              <a:rPr lang="es-ES" dirty="0" smtClean="0">
                <a:hlinkClick r:id="rId4"/>
              </a:rPr>
              <a:t>http://www.mes-english.com</a:t>
            </a:r>
            <a:r>
              <a:rPr lang="es-ES" dirty="0" smtClean="0"/>
              <a:t> (</a:t>
            </a:r>
            <a:r>
              <a:rPr lang="es-ES" dirty="0" err="1" smtClean="0"/>
              <a:t>crossword</a:t>
            </a:r>
            <a:r>
              <a:rPr lang="es-ES" dirty="0" smtClean="0"/>
              <a:t>)</a:t>
            </a:r>
          </a:p>
          <a:p>
            <a:r>
              <a:rPr lang="es-ES" dirty="0" smtClean="0">
                <a:hlinkClick r:id="rId5"/>
              </a:rPr>
              <a:t>http://www.123listening.com</a:t>
            </a:r>
            <a:r>
              <a:rPr lang="es-ES" dirty="0" smtClean="0"/>
              <a:t> (</a:t>
            </a:r>
            <a:r>
              <a:rPr lang="es-ES" dirty="0" err="1" smtClean="0"/>
              <a:t>what</a:t>
            </a:r>
            <a:r>
              <a:rPr lang="es-ES" dirty="0" smtClean="0"/>
              <a:t> are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eating</a:t>
            </a:r>
            <a:r>
              <a:rPr lang="es-ES" dirty="0" smtClean="0"/>
              <a:t>?)</a:t>
            </a:r>
          </a:p>
          <a:p>
            <a:r>
              <a:rPr lang="es-ES" dirty="0" smtClean="0">
                <a:hlinkClick r:id="rId6"/>
              </a:rPr>
              <a:t>http://www.sparklebox.co.uk</a:t>
            </a:r>
            <a:r>
              <a:rPr lang="es-ES" dirty="0" smtClean="0"/>
              <a:t> (role </a:t>
            </a:r>
            <a:r>
              <a:rPr lang="es-ES" dirty="0" err="1" smtClean="0"/>
              <a:t>play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r>
              <a:rPr lang="es-ES" dirty="0" smtClean="0"/>
              <a:t>)</a:t>
            </a:r>
          </a:p>
          <a:p>
            <a:r>
              <a:rPr lang="es-ES" dirty="0" err="1" smtClean="0"/>
              <a:t>Materials</a:t>
            </a:r>
            <a:r>
              <a:rPr lang="es-ES" dirty="0" smtClean="0"/>
              <a:t> </a:t>
            </a:r>
            <a:r>
              <a:rPr lang="es-ES" dirty="0" err="1" smtClean="0"/>
              <a:t>elaborated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us</a:t>
            </a: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Font typeface="Wingdings" pitchFamily="2" charset="2"/>
              <a:buChar char="Ø"/>
            </a:pPr>
            <a:endParaRPr lang="es-E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071678"/>
            <a:ext cx="3286148" cy="431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857364"/>
            <a:ext cx="3000395" cy="427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785786" y="114298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CROSSWORD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357686" y="114298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TEST  LISTENING</a:t>
            </a:r>
            <a:endParaRPr lang="es-E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20" y="2132856"/>
            <a:ext cx="3640741" cy="25346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2"/>
          <p:cNvSpPr txBox="1">
            <a:spLocks/>
          </p:cNvSpPr>
          <p:nvPr/>
        </p:nvSpPr>
        <p:spPr>
          <a:xfrm>
            <a:off x="0" y="28656"/>
            <a:ext cx="9144000" cy="927649"/>
          </a:xfrm>
          <a:prstGeom prst="rect">
            <a:avLst/>
          </a:prstGeom>
          <a:solidFill>
            <a:srgbClr val="E91D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1</a:t>
            </a:r>
            <a:r>
              <a:rPr kumimoji="0" lang="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noProof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Guided</a:t>
            </a:r>
            <a:r>
              <a:rPr kumimoji="0" lang="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 </a:t>
            </a:r>
            <a:r>
              <a:rPr kumimoji="0" lang="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Readings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39952" y="956305"/>
            <a:ext cx="51845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Parents/Volunteers  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students </a:t>
            </a:r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improve comprehension. </a:t>
            </a:r>
            <a:endParaRPr lang="en-US" sz="2400" b="1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include</a:t>
            </a:r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sking questions 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 text while </a:t>
            </a:r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main ideas.</a:t>
            </a:r>
          </a:p>
          <a:p>
            <a:endParaRPr lang="en-US" sz="2400" b="1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knowledge to make predictions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14422"/>
            <a:ext cx="33575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es-ES" sz="1400" b="1" u="sng" dirty="0" smtClean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RESTAURANT DIALOGUE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es-ES" sz="1400" b="1" u="sng" dirty="0" err="1" smtClean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Waiter</a:t>
            </a:r>
            <a:r>
              <a:rPr lang="es-ES" sz="1400" b="1" u="sng" dirty="0" smtClean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CAN I HELP YOU?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ANYTHING FOR DRINK?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WHAT IS YOUR FAVOURITE FOOD?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DO YOU WANT A SALAD?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HERE YOU ARE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es-ES" sz="14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Costumer</a:t>
            </a:r>
            <a:endParaRPr lang="es-ES" sz="1400" b="1" u="sng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es-ES" sz="1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 TABLE FOR TWO , PLEASE</a:t>
            </a:r>
            <a:endParaRPr lang="es-ES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I WANT TO DRINK WATER , PLEASE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MY FAVOURITE FOOD IS SOUP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STEAK</a:t>
            </a:r>
            <a:r>
              <a:rPr lang="es-ES" sz="1400" b="1" dirty="0" smtClean="0"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es-ES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FOR ME, PLEASE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THANK YOU</a:t>
            </a:r>
            <a:r>
              <a:rPr lang="es-E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es-ES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IT IS DELICIOUS</a:t>
            </a:r>
            <a:r>
              <a:rPr lang="es-E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F:\COMUNIDADES DE APRENDIZAJE\Fotos grupos interactivos MOVIL\CAM02193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11081" y="818218"/>
            <a:ext cx="2207986" cy="3143272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000628" y="78579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SENTENCES CARDS</a:t>
            </a:r>
            <a:endParaRPr lang="es-ES" dirty="0"/>
          </a:p>
        </p:txBody>
      </p:sp>
      <p:pic>
        <p:nvPicPr>
          <p:cNvPr id="3075" name="Picture 3" descr="F:\COMUNIDADES DE APRENDIZAJE\Fotos grupos interactivos MOVIL\CAM02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3438" y="4143380"/>
            <a:ext cx="3175126" cy="2381345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4143372" y="3571876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CARDS AND FLASH CARDS</a:t>
            </a:r>
            <a:endParaRPr lang="es-E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8286" y="1285860"/>
            <a:ext cx="5295714" cy="375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uario\Desktop\FOTOS GRUPS INTERACTIVS CON MI MOVIL\CAM02263.jpg"/>
          <p:cNvPicPr>
            <a:picLocks noChangeAspect="1" noChangeArrowheads="1"/>
          </p:cNvPicPr>
          <p:nvPr/>
        </p:nvPicPr>
        <p:blipFill>
          <a:blip r:embed="rId3" cstate="print">
            <a:lum bright="17000"/>
          </a:blip>
          <a:srcRect/>
          <a:stretch>
            <a:fillRect/>
          </a:stretch>
        </p:blipFill>
        <p:spPr bwMode="auto">
          <a:xfrm rot="10800000">
            <a:off x="928662" y="1428736"/>
            <a:ext cx="2946818" cy="392909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57224" y="1500174"/>
            <a:ext cx="7858180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s-ES" dirty="0" smtClean="0">
              <a:hlinkClick r:id="rId2"/>
            </a:endParaRPr>
          </a:p>
          <a:p>
            <a:r>
              <a:rPr lang="es-ES" b="1" dirty="0" smtClean="0">
                <a:hlinkClick r:id="rId3"/>
              </a:rPr>
              <a:t>http://cpjrodriguezcruz.juntaextremadura.net/index.php/galeria-de-fotos/category/79-roleplaying-clothes-2016</a:t>
            </a:r>
            <a:endParaRPr lang="es-ES" dirty="0" smtClean="0"/>
          </a:p>
          <a:p>
            <a:endParaRPr lang="es-ES" b="1" dirty="0" smtClean="0">
              <a:hlinkClick r:id="rId2"/>
            </a:endParaRPr>
          </a:p>
          <a:p>
            <a:endParaRPr lang="es-ES" b="1" dirty="0" smtClean="0">
              <a:hlinkClick r:id="rId2"/>
            </a:endParaRPr>
          </a:p>
          <a:p>
            <a:r>
              <a:rPr lang="es-ES" b="1" dirty="0" smtClean="0">
                <a:hlinkClick r:id="rId2"/>
              </a:rPr>
              <a:t>http://cpjrodriguezcruz.juntaextremadura.net/index.php/tablon/3-destacamos/348-grupos-interactivos-programa-de-exito-educativo</a:t>
            </a:r>
            <a:endParaRPr lang="es-ES" b="1" dirty="0" smtClean="0"/>
          </a:p>
          <a:p>
            <a:endParaRPr lang="es-ES" b="1" dirty="0" smtClean="0"/>
          </a:p>
          <a:p>
            <a:endParaRPr lang="es-ES" b="1" dirty="0" smtClean="0">
              <a:hlinkClick r:id="rId4"/>
            </a:endParaRPr>
          </a:p>
          <a:p>
            <a:r>
              <a:rPr lang="es-ES" b="1" dirty="0" smtClean="0">
                <a:hlinkClick r:id="rId4"/>
              </a:rPr>
              <a:t>http://cpjrodriguezcruz.juntaextremadura.net/index.php/galeria-de-fotos/category/82-grupos-interactivos-2016</a:t>
            </a:r>
            <a:endParaRPr lang="es-ES" b="1" dirty="0" smtClean="0"/>
          </a:p>
          <a:p>
            <a:endParaRPr lang="es-ES" b="1" dirty="0" smtClean="0"/>
          </a:p>
          <a:p>
            <a:endParaRPr lang="es-ES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357290" y="100010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YOU CAN WATCH  MORE VIDEOS AND PHOTOS  HERE: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072066" y="542926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February</a:t>
            </a:r>
            <a:r>
              <a:rPr lang="es-ES" dirty="0" smtClean="0"/>
              <a:t>  2016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14282" y="5715016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AUTHORS:    RAIMUNDO CUÉLLAR ZAMBRANO   </a:t>
            </a:r>
          </a:p>
          <a:p>
            <a:r>
              <a:rPr lang="es-ES" dirty="0" smtClean="0"/>
              <a:t>                        RAQUEL RUÍZ ALCALÁ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5"/>
          <p:cNvSpPr txBox="1"/>
          <p:nvPr/>
        </p:nvSpPr>
        <p:spPr>
          <a:xfrm>
            <a:off x="406907" y="1412776"/>
            <a:ext cx="8532440" cy="18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" sz="2400" b="1" kern="0" dirty="0">
                <a:solidFill>
                  <a:srgbClr val="000000"/>
                </a:solidFill>
                <a:latin typeface="Arial" panose="020B0604020202020204" pitchFamily="34" charset="0"/>
                <a:ea typeface="Droid Serif"/>
                <a:cs typeface="Arial" panose="020B0604020202020204" pitchFamily="34" charset="0"/>
                <a:sym typeface="Droid Serif"/>
              </a:rPr>
              <a:t>The tutor guide children´s reading practice, and encourage them to improve their reading skills.</a:t>
            </a:r>
          </a:p>
        </p:txBody>
      </p:sp>
      <p:pic>
        <p:nvPicPr>
          <p:cNvPr id="3" name="Shape 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776" y="3202347"/>
            <a:ext cx="4536504" cy="35614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68"/>
          <p:cNvSpPr txBox="1">
            <a:spLocks/>
          </p:cNvSpPr>
          <p:nvPr/>
        </p:nvSpPr>
        <p:spPr>
          <a:xfrm>
            <a:off x="15739" y="344482"/>
            <a:ext cx="8783960" cy="36003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/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endParaRPr lang="es" sz="3600" b="1" dirty="0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" name="Shape 62"/>
          <p:cNvSpPr txBox="1">
            <a:spLocks/>
          </p:cNvSpPr>
          <p:nvPr/>
        </p:nvSpPr>
        <p:spPr>
          <a:xfrm>
            <a:off x="15739" y="30583"/>
            <a:ext cx="9144000" cy="927649"/>
          </a:xfrm>
          <a:prstGeom prst="rect">
            <a:avLst/>
          </a:prstGeom>
          <a:solidFill>
            <a:srgbClr val="E91D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s" sz="4800" b="1" kern="0" noProof="0" dirty="0" smtClean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1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Guided </a:t>
            </a:r>
            <a:r>
              <a:rPr kumimoji="0" lang="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Readings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379849136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2"/>
          <p:cNvSpPr txBox="1">
            <a:spLocks/>
          </p:cNvSpPr>
          <p:nvPr/>
        </p:nvSpPr>
        <p:spPr>
          <a:xfrm>
            <a:off x="-150" y="0"/>
            <a:ext cx="9144000" cy="927649"/>
          </a:xfrm>
          <a:prstGeom prst="rect">
            <a:avLst/>
          </a:prstGeom>
          <a:solidFill>
            <a:srgbClr val="E91D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tabLst/>
              <a:defRPr/>
            </a:pPr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1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kumimoji="0" lang="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Tutored Readings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1520" y="1828509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" sz="2400" b="1" kern="0" dirty="0">
                <a:solidFill>
                  <a:srgbClr val="000000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One hour, one day a week,the mothers come into the class and pick up one, two or three pupils in other part of the school.Then the pupils read with them.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74" y="1626352"/>
            <a:ext cx="4824636" cy="36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085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8"/>
          <p:cNvSpPr txBox="1">
            <a:spLocks/>
          </p:cNvSpPr>
          <p:nvPr/>
        </p:nvSpPr>
        <p:spPr>
          <a:xfrm>
            <a:off x="33156" y="344482"/>
            <a:ext cx="8783960" cy="36003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/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endParaRPr lang="es" sz="3600" b="1" dirty="0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Shape 62"/>
          <p:cNvSpPr txBox="1">
            <a:spLocks/>
          </p:cNvSpPr>
          <p:nvPr/>
        </p:nvSpPr>
        <p:spPr>
          <a:xfrm>
            <a:off x="31532" y="60676"/>
            <a:ext cx="9144000" cy="927649"/>
          </a:xfrm>
          <a:prstGeom prst="rect">
            <a:avLst/>
          </a:prstGeom>
          <a:solidFill>
            <a:srgbClr val="E91D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1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Guided 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Readings</a:t>
            </a:r>
            <a:endParaRPr kumimoji="0" lang="e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5" name="Shape 88"/>
          <p:cNvSpPr/>
          <p:nvPr/>
        </p:nvSpPr>
        <p:spPr>
          <a:xfrm>
            <a:off x="755576" y="1484784"/>
            <a:ext cx="2520280" cy="1872208"/>
          </a:xfrm>
          <a:prstGeom prst="ellipse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  <a:buFont typeface="Comic Sans MS"/>
              <a:buChar char="★"/>
            </a:pPr>
            <a:r>
              <a:rPr lang="es" sz="2000" b="1" dirty="0"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Help to improve practice oral reading</a:t>
            </a:r>
            <a:r>
              <a:rPr lang="es" sz="2000" b="1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8" name="Shape 90"/>
          <p:cNvSpPr/>
          <p:nvPr/>
        </p:nvSpPr>
        <p:spPr>
          <a:xfrm>
            <a:off x="5940152" y="1484784"/>
            <a:ext cx="2373900" cy="20745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  <a:buFont typeface="Comic Sans MS"/>
              <a:buChar char="➢"/>
            </a:pPr>
            <a:r>
              <a:rPr lang="es" sz="2000" b="1" dirty="0">
                <a:latin typeface="Comic Sans MS"/>
                <a:ea typeface="Comic Sans MS"/>
                <a:cs typeface="Comic Sans MS"/>
                <a:sym typeface="Comic Sans MS"/>
              </a:rPr>
              <a:t>Practice reading aloud.</a:t>
            </a:r>
          </a:p>
        </p:txBody>
      </p:sp>
      <p:sp>
        <p:nvSpPr>
          <p:cNvPr id="10" name="Shape 89"/>
          <p:cNvSpPr/>
          <p:nvPr/>
        </p:nvSpPr>
        <p:spPr>
          <a:xfrm>
            <a:off x="656256" y="4221088"/>
            <a:ext cx="2619600" cy="1956900"/>
          </a:xfrm>
          <a:prstGeom prst="ellipse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9250">
              <a:spcBef>
                <a:spcPts val="0"/>
              </a:spcBef>
              <a:buSzPct val="100000"/>
              <a:buFont typeface="Comic Sans MS"/>
              <a:buChar char="❖"/>
            </a:pPr>
            <a:r>
              <a:rPr lang="es" sz="1900" b="1" dirty="0">
                <a:latin typeface="Comic Sans MS"/>
                <a:ea typeface="Comic Sans MS"/>
                <a:cs typeface="Comic Sans MS"/>
                <a:sym typeface="Comic Sans MS"/>
              </a:rPr>
              <a:t>Practice decoding specific letters and their sounds.</a:t>
            </a:r>
          </a:p>
        </p:txBody>
      </p:sp>
      <p:sp>
        <p:nvSpPr>
          <p:cNvPr id="12" name="Shape 91"/>
          <p:cNvSpPr/>
          <p:nvPr/>
        </p:nvSpPr>
        <p:spPr>
          <a:xfrm>
            <a:off x="4866413" y="4454557"/>
            <a:ext cx="3885076" cy="1956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  <a:buFont typeface="Comic Sans MS"/>
              <a:buChar char="➔"/>
            </a:pPr>
            <a:r>
              <a:rPr lang="es" sz="2000" b="1" dirty="0">
                <a:latin typeface="Comic Sans MS"/>
                <a:ea typeface="Comic Sans MS"/>
                <a:cs typeface="Comic Sans MS"/>
                <a:sym typeface="Comic Sans MS"/>
              </a:rPr>
              <a:t>Practice comprenhension readings.</a:t>
            </a:r>
          </a:p>
        </p:txBody>
      </p:sp>
      <p:sp>
        <p:nvSpPr>
          <p:cNvPr id="13" name="Shape 87"/>
          <p:cNvSpPr/>
          <p:nvPr/>
        </p:nvSpPr>
        <p:spPr>
          <a:xfrm>
            <a:off x="3698967" y="2971632"/>
            <a:ext cx="1568757" cy="1318345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 sz="2200" b="1" dirty="0">
                <a:latin typeface="Droid Serif"/>
                <a:ea typeface="Droid Serif"/>
                <a:cs typeface="Droid Serif"/>
                <a:sym typeface="Droid Serif"/>
              </a:rPr>
              <a:t>The role of tutor are</a:t>
            </a:r>
          </a:p>
        </p:txBody>
      </p:sp>
      <p:sp>
        <p:nvSpPr>
          <p:cNvPr id="14" name="Flecha derecha 13"/>
          <p:cNvSpPr/>
          <p:nvPr/>
        </p:nvSpPr>
        <p:spPr>
          <a:xfrm rot="20249474">
            <a:off x="5107849" y="2735088"/>
            <a:ext cx="931313" cy="4744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/>
          <p:cNvSpPr/>
          <p:nvPr/>
        </p:nvSpPr>
        <p:spPr>
          <a:xfrm rot="12859657">
            <a:off x="3030635" y="2805186"/>
            <a:ext cx="821747" cy="4744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 derecha 16"/>
          <p:cNvSpPr/>
          <p:nvPr/>
        </p:nvSpPr>
        <p:spPr>
          <a:xfrm rot="8380191">
            <a:off x="2995286" y="4203961"/>
            <a:ext cx="1062739" cy="4744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derecha 17"/>
          <p:cNvSpPr/>
          <p:nvPr/>
        </p:nvSpPr>
        <p:spPr>
          <a:xfrm rot="2770301">
            <a:off x="4911424" y="4139327"/>
            <a:ext cx="820257" cy="4744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236563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8"/>
          <p:cNvSpPr txBox="1">
            <a:spLocks/>
          </p:cNvSpPr>
          <p:nvPr/>
        </p:nvSpPr>
        <p:spPr>
          <a:xfrm>
            <a:off x="-25204" y="340713"/>
            <a:ext cx="8783960" cy="36003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/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endParaRPr lang="es" sz="3600" b="1" dirty="0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Shape 62"/>
          <p:cNvSpPr txBox="1">
            <a:spLocks/>
          </p:cNvSpPr>
          <p:nvPr/>
        </p:nvSpPr>
        <p:spPr>
          <a:xfrm>
            <a:off x="-25204" y="26814"/>
            <a:ext cx="9144000" cy="927649"/>
          </a:xfrm>
          <a:prstGeom prst="rect">
            <a:avLst/>
          </a:prstGeom>
          <a:solidFill>
            <a:srgbClr val="E91D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1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Guided </a:t>
            </a:r>
            <a:r>
              <a:rPr kumimoji="0" lang="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Readings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99592" y="1556792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" sz="3600" b="1" kern="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At the end: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95536" y="2636912"/>
            <a:ext cx="3636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19100">
              <a:buSzPct val="100000"/>
              <a:buFont typeface="Comic Sans MS"/>
              <a:buChar char="➢"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Children improve the reading capacities.</a:t>
            </a:r>
          </a:p>
          <a:p>
            <a:pPr lvl="0"/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Comic Sans MS"/>
              <a:cs typeface="Arial" panose="020B0604020202020204" pitchFamily="34" charset="0"/>
              <a:sym typeface="Comic Sans MS"/>
            </a:endParaRPr>
          </a:p>
          <a:p>
            <a:pPr marL="457200" lvl="0" indent="-419100">
              <a:buSzPct val="100000"/>
              <a:buFont typeface="Comic Sans MS"/>
              <a:buChar char="➢"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And it the good relations between the family-school get better a lot.</a:t>
            </a:r>
          </a:p>
        </p:txBody>
      </p:sp>
      <p:pic>
        <p:nvPicPr>
          <p:cNvPr id="7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39043" y="1666838"/>
            <a:ext cx="4762820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79193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8"/>
          <p:cNvSpPr txBox="1">
            <a:spLocks/>
          </p:cNvSpPr>
          <p:nvPr/>
        </p:nvSpPr>
        <p:spPr>
          <a:xfrm>
            <a:off x="0" y="313899"/>
            <a:ext cx="8783960" cy="36003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/>
            </a:r>
            <a:br>
              <a:rPr lang="es" sz="3600" b="1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</a:br>
            <a:endParaRPr lang="es" sz="3600" b="1" dirty="0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3" name="Shape 62"/>
          <p:cNvSpPr txBox="1">
            <a:spLocks/>
          </p:cNvSpPr>
          <p:nvPr/>
        </p:nvSpPr>
        <p:spPr>
          <a:xfrm>
            <a:off x="0" y="0"/>
            <a:ext cx="9144000" cy="927649"/>
          </a:xfrm>
          <a:prstGeom prst="rect">
            <a:avLst/>
          </a:prstGeom>
          <a:solidFill>
            <a:srgbClr val="E91D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  <a:defRPr sz="60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s" sz="48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1</a:t>
            </a:r>
            <a:r>
              <a:rPr kumimoji="0" lang="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.- </a:t>
            </a:r>
            <a:r>
              <a:rPr lang="es" sz="4000" b="1" kern="0" dirty="0">
                <a:solidFill>
                  <a:srgbClr val="FFFFFF"/>
                </a:solidFill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Guided</a:t>
            </a:r>
            <a:r>
              <a:rPr kumimoji="0" lang="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roid Serif"/>
                <a:cs typeface="Droid Serif"/>
                <a:sym typeface="Droid Serif"/>
              </a:rPr>
              <a:t> Readings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roid Serif"/>
              <a:cs typeface="Droid Serif"/>
              <a:sym typeface="Droid Serif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3" y="1124711"/>
            <a:ext cx="7372629" cy="55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73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dern-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</TotalTime>
  <Words>1192</Words>
  <Application>Microsoft Office PowerPoint</Application>
  <PresentationFormat>Presentación en pantalla (4:3)</PresentationFormat>
  <Paragraphs>316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42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Comic Sans MS</vt:lpstr>
      <vt:lpstr>Constantia</vt:lpstr>
      <vt:lpstr>Droid Serif</vt:lpstr>
      <vt:lpstr>Georgia</vt:lpstr>
      <vt:lpstr>Oswald</vt:lpstr>
      <vt:lpstr>Source Code Pro</vt:lpstr>
      <vt:lpstr>Times New Roman</vt:lpstr>
      <vt:lpstr>Trebuchet MS</vt:lpstr>
      <vt:lpstr>Wingdings</vt:lpstr>
      <vt:lpstr>Wingdings 2</vt:lpstr>
      <vt:lpstr>Wingdings 3</vt:lpstr>
      <vt:lpstr>Tema de Office</vt:lpstr>
      <vt:lpstr>Faceta</vt:lpstr>
      <vt:lpstr>modern-writer</vt:lpstr>
      <vt:lpstr>Methodologies in teaching</vt:lpstr>
      <vt:lpstr>Summary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3.-   PROJECT BASED LEARNING</vt:lpstr>
      <vt:lpstr>          3.-   PROJECT BASED LEARNING</vt:lpstr>
      <vt:lpstr>          3.-   PROJECT BASED LEARNING</vt:lpstr>
      <vt:lpstr>          3.-   PROJECT BASED LEARNING</vt:lpstr>
      <vt:lpstr>Presentation of new vocabulary</vt:lpstr>
      <vt:lpstr>  Role play “go shopping” </vt:lpstr>
      <vt:lpstr>          3.-   PROJECT BASED LEARNING</vt:lpstr>
      <vt:lpstr>                 4.-   INTERACTIVES GROUP</vt:lpstr>
      <vt:lpstr>Presentación de PowerPoint</vt:lpstr>
      <vt:lpstr> AIMS:</vt:lpstr>
      <vt:lpstr>WORKING   IN   INTERACTIVE  GROUPS</vt:lpstr>
      <vt:lpstr>Presentación de PowerPoint</vt:lpstr>
      <vt:lpstr>Classroom organization </vt:lpstr>
      <vt:lpstr>classroom organization</vt:lpstr>
      <vt:lpstr>Presentación de PowerPoint</vt:lpstr>
      <vt:lpstr>Presentación de PowerPoint</vt:lpstr>
      <vt:lpstr>Presentación de PowerPoint</vt:lpstr>
      <vt:lpstr>Presentación de PowerPoint</vt:lpstr>
      <vt:lpstr>Tutor teacher’s work</vt:lpstr>
      <vt:lpstr>Volunteer’s work</vt:lpstr>
      <vt:lpstr>Our volunteers or group tutors</vt:lpstr>
      <vt:lpstr>Results</vt:lpstr>
      <vt:lpstr>SOURCES  AND  WEBS  USED  IN INTERACTIVE   GROUPS: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methodologies in teaching</dc:title>
  <dc:creator>usuario</dc:creator>
  <cp:lastModifiedBy>MiPc</cp:lastModifiedBy>
  <cp:revision>142</cp:revision>
  <dcterms:created xsi:type="dcterms:W3CDTF">2016-01-28T15:36:44Z</dcterms:created>
  <dcterms:modified xsi:type="dcterms:W3CDTF">2016-05-29T15:54:38Z</dcterms:modified>
</cp:coreProperties>
</file>