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 id="262"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2D17180-AF0D-47EE-BA12-32C256E62F43}" type="datetimeFigureOut">
              <a:rPr lang="en-US" smtClean="0"/>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EBB97-0198-4B95-A1EB-8887373EAFC9}" type="slidenum">
              <a:rPr lang="en-US" smtClean="0"/>
              <a:t>‹#›</a:t>
            </a:fld>
            <a:endParaRPr lang="en-US"/>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17180-AF0D-47EE-BA12-32C256E62F43}" type="datetimeFigureOut">
              <a:rPr lang="en-US" smtClean="0"/>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EBB97-0198-4B95-A1EB-8887373EAFC9}" type="slidenum">
              <a:rPr lang="en-US" smtClean="0"/>
              <a:t>‹#›</a:t>
            </a:fld>
            <a:endParaRPr lang="en-US"/>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2D17180-AF0D-47EE-BA12-32C256E62F43}" type="datetimeFigureOut">
              <a:rPr lang="en-US" smtClean="0"/>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EBB97-0198-4B95-A1EB-8887373EAFC9}"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17180-AF0D-47EE-BA12-32C256E62F43}" type="datetimeFigureOut">
              <a:rPr lang="en-US" smtClean="0"/>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EBB97-0198-4B95-A1EB-8887373EAFC9}"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D17180-AF0D-47EE-BA12-32C256E62F43}" type="datetimeFigureOut">
              <a:rPr lang="en-US" smtClean="0"/>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EBB97-0198-4B95-A1EB-8887373EAFC9}" type="slidenum">
              <a:rPr lang="en-US" smtClean="0"/>
              <a:t>‹#›</a:t>
            </a:fld>
            <a:endParaRPr lang="en-US"/>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2D17180-AF0D-47EE-BA12-32C256E62F43}" type="datetimeFigureOut">
              <a:rPr lang="en-US" smtClean="0"/>
              <a:t>6/3/2016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5EBB97-0198-4B95-A1EB-8887373EAFC9}"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D17180-AF0D-47EE-BA12-32C256E62F43}" type="datetimeFigureOut">
              <a:rPr lang="en-US" smtClean="0"/>
              <a:t>6/3/2016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5EBB97-0198-4B95-A1EB-8887373EAFC9}" type="slidenum">
              <a:rPr lang="en-US" smtClean="0"/>
              <a:t>‹#›</a:t>
            </a:fld>
            <a:endParaRPr lang="en-US"/>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D17180-AF0D-47EE-BA12-32C256E62F43}" type="datetimeFigureOut">
              <a:rPr lang="en-US" smtClean="0"/>
              <a:t>6/3/2016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5EBB97-0198-4B95-A1EB-8887373EAFC9}" type="slidenum">
              <a:rPr lang="en-US" smtClean="0"/>
              <a:t>‹#›</a:t>
            </a:fld>
            <a:endParaRPr lang="en-US"/>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2D17180-AF0D-47EE-BA12-32C256E62F43}" type="datetimeFigureOut">
              <a:rPr lang="en-US" smtClean="0"/>
              <a:t>6/3/2016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5EBB97-0198-4B95-A1EB-8887373EAFC9}" type="slidenum">
              <a:rPr lang="en-US" smtClean="0"/>
              <a:t>‹#›</a:t>
            </a:fld>
            <a:endParaRPr lang="en-US"/>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2D17180-AF0D-47EE-BA12-32C256E62F43}" type="datetimeFigureOut">
              <a:rPr lang="en-US" smtClean="0"/>
              <a:t>6/3/2016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5EBB97-0198-4B95-A1EB-8887373EAFC9}"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D17180-AF0D-47EE-BA12-32C256E62F43}" type="datetimeFigureOut">
              <a:rPr lang="en-US" smtClean="0"/>
              <a:t>6/3/2016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5EBB97-0198-4B95-A1EB-8887373EAFC9}"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2D17180-AF0D-47EE-BA12-32C256E62F43}" type="datetimeFigureOut">
              <a:rPr lang="en-US" smtClean="0"/>
              <a:t>6/3/2016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55EBB97-0198-4B95-A1EB-8887373EAFC9}"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ll/>
  </p:transition>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file:///C:\Users\Constantinos\Documents\Files%20Sxoleiou\Erasmus+\KA2\Activities\Cyprus\Music.mp4" TargetMode="External"/><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Play with me and teach me</a:t>
            </a:r>
            <a:endParaRPr lang="en-US" dirty="0"/>
          </a:p>
        </p:txBody>
      </p:sp>
      <p:sp>
        <p:nvSpPr>
          <p:cNvPr id="3" name="Subtitle 2"/>
          <p:cNvSpPr>
            <a:spLocks noGrp="1"/>
          </p:cNvSpPr>
          <p:nvPr>
            <p:ph type="subTitle" idx="1"/>
          </p:nvPr>
        </p:nvSpPr>
        <p:spPr/>
        <p:txBody>
          <a:bodyPr/>
          <a:lstStyle/>
          <a:p>
            <a:r>
              <a:rPr lang="en-US" dirty="0" smtClean="0"/>
              <a:t>Activating teaching methods</a:t>
            </a:r>
            <a:endParaRPr lang="en-US" dirty="0"/>
          </a:p>
        </p:txBody>
      </p:sp>
    </p:spTree>
    <p:extLst>
      <p:ext uri="{BB962C8B-B14F-4D97-AF65-F5344CB8AC3E}">
        <p14:creationId xmlns:p14="http://schemas.microsoft.com/office/powerpoint/2010/main" val="2860609880"/>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539552" y="1412776"/>
            <a:ext cx="3352800" cy="5328592"/>
          </a:xfrm>
        </p:spPr>
        <p:txBody>
          <a:bodyPr>
            <a:normAutofit fontScale="85000" lnSpcReduction="20000"/>
          </a:bodyPr>
          <a:lstStyle/>
          <a:p>
            <a:r>
              <a:rPr lang="en-US" sz="2000" dirty="0" smtClean="0"/>
              <a:t>Pupils are divided in 6 groups. Each group wears a different </a:t>
            </a:r>
            <a:r>
              <a:rPr lang="en-US" sz="2000" dirty="0" err="1" smtClean="0"/>
              <a:t>colour</a:t>
            </a:r>
            <a:r>
              <a:rPr lang="en-US" sz="2000" dirty="0" smtClean="0"/>
              <a:t> of hat. The </a:t>
            </a:r>
            <a:r>
              <a:rPr lang="en-US" sz="2000" dirty="0" err="1" smtClean="0"/>
              <a:t>colour</a:t>
            </a:r>
            <a:r>
              <a:rPr lang="en-US" sz="2000" dirty="0" smtClean="0"/>
              <a:t> of the hat will determine the way they will work in their groups.  </a:t>
            </a:r>
          </a:p>
          <a:p>
            <a:r>
              <a:rPr lang="en-US" sz="2000" b="1" u="sng" dirty="0" smtClean="0"/>
              <a:t>White Hat</a:t>
            </a:r>
            <a:r>
              <a:rPr lang="en-US" sz="2000" dirty="0" smtClean="0"/>
              <a:t>: They examine the information they have and see what they can learn from them.</a:t>
            </a:r>
          </a:p>
          <a:p>
            <a:r>
              <a:rPr lang="en-US" sz="2000" b="1" u="sng" dirty="0" smtClean="0"/>
              <a:t>Black Hat</a:t>
            </a:r>
            <a:r>
              <a:rPr lang="en-US" sz="2000" dirty="0" smtClean="0"/>
              <a:t>: They try to find the weak points of the text and what can go wrong.</a:t>
            </a:r>
          </a:p>
          <a:p>
            <a:r>
              <a:rPr lang="en-US" sz="2000" b="1" u="sng" dirty="0" smtClean="0"/>
              <a:t>Green Hat</a:t>
            </a:r>
            <a:r>
              <a:rPr lang="en-US" sz="2000" dirty="0" smtClean="0"/>
              <a:t>: They think creative solutions to a problem and suggest ideas.</a:t>
            </a:r>
          </a:p>
          <a:p>
            <a:r>
              <a:rPr lang="en-US" sz="2000" b="1" u="sng" dirty="0" smtClean="0"/>
              <a:t>Red Hat</a:t>
            </a:r>
            <a:r>
              <a:rPr lang="en-US" sz="2000" dirty="0" smtClean="0"/>
              <a:t>: They try to identify emotions in the text.</a:t>
            </a:r>
          </a:p>
          <a:p>
            <a:r>
              <a:rPr lang="en-US" sz="2000" dirty="0" smtClean="0"/>
              <a:t>Yellow Hat: They identify the positive sides and the benefits of a decision.</a:t>
            </a:r>
          </a:p>
          <a:p>
            <a:r>
              <a:rPr lang="en-US" sz="2000" b="1" u="sng" dirty="0" smtClean="0"/>
              <a:t>Blue Hat</a:t>
            </a:r>
            <a:r>
              <a:rPr lang="en-US" sz="2000" dirty="0" smtClean="0"/>
              <a:t>: They collect and announce the results of the groups.</a:t>
            </a:r>
            <a:endParaRPr lang="en-US" sz="2000" dirty="0"/>
          </a:p>
        </p:txBody>
      </p:sp>
      <p:sp>
        <p:nvSpPr>
          <p:cNvPr id="4" name="Title 3"/>
          <p:cNvSpPr>
            <a:spLocks noGrp="1"/>
          </p:cNvSpPr>
          <p:nvPr>
            <p:ph type="title"/>
          </p:nvPr>
        </p:nvSpPr>
        <p:spPr>
          <a:xfrm>
            <a:off x="467544" y="620688"/>
            <a:ext cx="3352800" cy="792088"/>
          </a:xfrm>
        </p:spPr>
        <p:txBody>
          <a:bodyPr/>
          <a:lstStyle/>
          <a:p>
            <a:r>
              <a:rPr lang="en-US" sz="3600" dirty="0">
                <a:solidFill>
                  <a:prstClr val="black"/>
                </a:solidFill>
              </a:rPr>
              <a:t>Activities</a:t>
            </a:r>
            <a:endParaRPr lang="en-US" dirty="0"/>
          </a:p>
        </p:txBody>
      </p:sp>
      <p:sp>
        <p:nvSpPr>
          <p:cNvPr id="7" name="TextBox 6"/>
          <p:cNvSpPr txBox="1"/>
          <p:nvPr/>
        </p:nvSpPr>
        <p:spPr>
          <a:xfrm>
            <a:off x="4531746" y="5013176"/>
            <a:ext cx="4392488" cy="1538883"/>
          </a:xfrm>
          <a:prstGeom prst="rect">
            <a:avLst/>
          </a:prstGeom>
          <a:noFill/>
        </p:spPr>
        <p:txBody>
          <a:bodyPr wrap="square" rtlCol="0">
            <a:spAutoFit/>
          </a:bodyPr>
          <a:lstStyle/>
          <a:p>
            <a:r>
              <a:rPr lang="en-US" sz="1900" b="1" dirty="0">
                <a:solidFill>
                  <a:schemeClr val="tx2"/>
                </a:solidFill>
              </a:rPr>
              <a:t>Effects/Evaluation of the activity</a:t>
            </a:r>
          </a:p>
          <a:p>
            <a:endParaRPr lang="en-US" dirty="0"/>
          </a:p>
          <a:p>
            <a:r>
              <a:rPr lang="en-US" sz="1900" dirty="0">
                <a:solidFill>
                  <a:schemeClr val="tx2"/>
                </a:solidFill>
              </a:rPr>
              <a:t>Students </a:t>
            </a:r>
            <a:r>
              <a:rPr lang="en-US" sz="1900" dirty="0" smtClean="0">
                <a:solidFill>
                  <a:schemeClr val="tx2"/>
                </a:solidFill>
              </a:rPr>
              <a:t>worked with excitement. They cooperated and analyzed </a:t>
            </a:r>
            <a:r>
              <a:rPr lang="en-US" sz="1900" dirty="0">
                <a:solidFill>
                  <a:schemeClr val="tx2"/>
                </a:solidFill>
              </a:rPr>
              <a:t>the text </a:t>
            </a:r>
            <a:r>
              <a:rPr lang="en-US" sz="1900" dirty="0" smtClean="0">
                <a:solidFill>
                  <a:schemeClr val="tx2"/>
                </a:solidFill>
              </a:rPr>
              <a:t>by </a:t>
            </a:r>
            <a:r>
              <a:rPr lang="en-US" sz="1900" dirty="0">
                <a:solidFill>
                  <a:schemeClr val="tx2"/>
                </a:solidFill>
              </a:rPr>
              <a:t>examining all aspects in depth.</a:t>
            </a:r>
          </a:p>
        </p:txBody>
      </p:sp>
      <p:pic>
        <p:nvPicPr>
          <p:cNvPr id="2050" name="Picture 2" descr="C:\Users\Constantinos\Documents\Files Sxoleiou\Erasmus+\KA2\Activities\Cyprus\E\DSCN106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98988" y="188640"/>
            <a:ext cx="3336900" cy="25026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onstantinos\Documents\Files Sxoleiou\Erasmus+\KA2\Activities\Cyprus\E\DSCN107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95936" y="2608597"/>
            <a:ext cx="3206105" cy="2404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109782"/>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20000"/>
          </a:bodyPr>
          <a:lstStyle/>
          <a:p>
            <a:pPr lvl="0"/>
            <a:r>
              <a:rPr lang="en-US" dirty="0">
                <a:solidFill>
                  <a:prstClr val="black"/>
                </a:solidFill>
              </a:rPr>
              <a:t>Grade: </a:t>
            </a:r>
            <a:r>
              <a:rPr lang="en-US" dirty="0" smtClean="0">
                <a:solidFill>
                  <a:prstClr val="black"/>
                </a:solidFill>
              </a:rPr>
              <a:t>3</a:t>
            </a:r>
            <a:r>
              <a:rPr lang="en-US" baseline="30000" dirty="0" smtClean="0">
                <a:solidFill>
                  <a:prstClr val="black"/>
                </a:solidFill>
              </a:rPr>
              <a:t>rd</a:t>
            </a:r>
            <a:r>
              <a:rPr lang="en-US" dirty="0" smtClean="0">
                <a:solidFill>
                  <a:prstClr val="black"/>
                </a:solidFill>
              </a:rPr>
              <a:t>   </a:t>
            </a:r>
            <a:endParaRPr lang="en-US" dirty="0">
              <a:solidFill>
                <a:prstClr val="black"/>
              </a:solidFill>
            </a:endParaRPr>
          </a:p>
          <a:p>
            <a:pPr lvl="0"/>
            <a:r>
              <a:rPr lang="en-US" dirty="0">
                <a:solidFill>
                  <a:prstClr val="black"/>
                </a:solidFill>
              </a:rPr>
              <a:t>Time: 3</a:t>
            </a:r>
            <a:r>
              <a:rPr lang="en-US" dirty="0" smtClean="0">
                <a:solidFill>
                  <a:prstClr val="black"/>
                </a:solidFill>
              </a:rPr>
              <a:t>0</a:t>
            </a:r>
            <a:r>
              <a:rPr lang="en-US" dirty="0">
                <a:solidFill>
                  <a:prstClr val="black"/>
                </a:solidFill>
              </a:rPr>
              <a:t>’</a:t>
            </a:r>
          </a:p>
          <a:p>
            <a:pPr marL="0" lvl="0" indent="0">
              <a:buNone/>
            </a:pPr>
            <a:endParaRPr lang="en-US" dirty="0">
              <a:solidFill>
                <a:prstClr val="black"/>
              </a:solidFill>
            </a:endParaRPr>
          </a:p>
          <a:p>
            <a:pPr lvl="0"/>
            <a:r>
              <a:rPr lang="pl-PL" dirty="0" smtClean="0">
                <a:solidFill>
                  <a:prstClr val="black"/>
                </a:solidFill>
              </a:rPr>
              <a:t>Aims </a:t>
            </a:r>
            <a:r>
              <a:rPr lang="pl-PL" dirty="0">
                <a:solidFill>
                  <a:prstClr val="black"/>
                </a:solidFill>
              </a:rPr>
              <a:t>of the activity</a:t>
            </a:r>
            <a:r>
              <a:rPr lang="en-US" dirty="0">
                <a:solidFill>
                  <a:prstClr val="black"/>
                </a:solidFill>
              </a:rPr>
              <a:t>: </a:t>
            </a:r>
          </a:p>
          <a:p>
            <a:r>
              <a:rPr lang="en-US" dirty="0"/>
              <a:t>The children are expected to:</a:t>
            </a:r>
          </a:p>
          <a:p>
            <a:pPr lvl="0"/>
            <a:r>
              <a:rPr lang="en-US" dirty="0" smtClean="0"/>
              <a:t>present </a:t>
            </a:r>
            <a:r>
              <a:rPr lang="en-US" dirty="0"/>
              <a:t>a recipe</a:t>
            </a:r>
          </a:p>
          <a:p>
            <a:pPr lvl="0"/>
            <a:r>
              <a:rPr lang="en-US" dirty="0"/>
              <a:t>use proper verbs</a:t>
            </a:r>
          </a:p>
          <a:p>
            <a:pPr lvl="0"/>
            <a:r>
              <a:rPr lang="en-US" dirty="0" smtClean="0"/>
              <a:t>be </a:t>
            </a:r>
            <a:r>
              <a:rPr lang="en-US" dirty="0"/>
              <a:t>creative</a:t>
            </a:r>
          </a:p>
          <a:p>
            <a:pPr lvl="0"/>
            <a:r>
              <a:rPr lang="en-US" dirty="0"/>
              <a:t>use the imperative in their language </a:t>
            </a:r>
          </a:p>
          <a:p>
            <a:pPr lvl="0"/>
            <a:r>
              <a:rPr lang="en-US" dirty="0"/>
              <a:t>use the right verb tense</a:t>
            </a:r>
          </a:p>
          <a:p>
            <a:pPr lvl="0"/>
            <a:endParaRPr lang="en-US" dirty="0">
              <a:solidFill>
                <a:prstClr val="black"/>
              </a:solidFill>
            </a:endParaRPr>
          </a:p>
        </p:txBody>
      </p:sp>
      <p:sp>
        <p:nvSpPr>
          <p:cNvPr id="5" name="Title 4"/>
          <p:cNvSpPr>
            <a:spLocks noGrp="1"/>
          </p:cNvSpPr>
          <p:nvPr>
            <p:ph type="title"/>
          </p:nvPr>
        </p:nvSpPr>
        <p:spPr/>
        <p:txBody>
          <a:bodyPr>
            <a:normAutofit fontScale="90000"/>
          </a:bodyPr>
          <a:lstStyle/>
          <a:p>
            <a:r>
              <a:rPr lang="en-US" sz="4000" dirty="0" smtClean="0"/>
              <a:t>5. Greek language: </a:t>
            </a:r>
            <a:r>
              <a:rPr lang="en-US" sz="4000" dirty="0"/>
              <a:t>Use of the imperative</a:t>
            </a:r>
            <a:r>
              <a:rPr lang="en-US" dirty="0"/>
              <a:t/>
            </a:r>
            <a:br>
              <a:rPr lang="en-US" dirty="0"/>
            </a:br>
            <a:r>
              <a:rPr lang="en-US" sz="4000" dirty="0" smtClean="0"/>
              <a:t> (</a:t>
            </a:r>
            <a:r>
              <a:rPr lang="en-US" sz="4000" dirty="0" err="1" smtClean="0"/>
              <a:t>Panayiota</a:t>
            </a:r>
            <a:r>
              <a:rPr lang="en-US" sz="4000" dirty="0" smtClean="0"/>
              <a:t> </a:t>
            </a:r>
            <a:r>
              <a:rPr lang="en-US" sz="4000" dirty="0" err="1" smtClean="0"/>
              <a:t>Kyprianou</a:t>
            </a:r>
            <a:r>
              <a:rPr lang="en-US" sz="4000" dirty="0" smtClean="0"/>
              <a:t>)</a:t>
            </a:r>
            <a:endParaRPr lang="en-US" sz="4000" dirty="0"/>
          </a:p>
        </p:txBody>
      </p:sp>
    </p:spTree>
    <p:extLst>
      <p:ext uri="{BB962C8B-B14F-4D97-AF65-F5344CB8AC3E}">
        <p14:creationId xmlns:p14="http://schemas.microsoft.com/office/powerpoint/2010/main" val="2261326773"/>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408614" y="1556792"/>
            <a:ext cx="4235393" cy="2376264"/>
          </a:xfrm>
        </p:spPr>
        <p:txBody>
          <a:bodyPr>
            <a:normAutofit/>
          </a:bodyPr>
          <a:lstStyle/>
          <a:p>
            <a:r>
              <a:rPr lang="en-US" sz="2000" dirty="0"/>
              <a:t>We ask the children to present a recipe for a T.V. show. Each child has 2 minutes to present the recipe by  using some kitchen utensils and his/her imagination to use ordinary classroom objects  as well, for the same cause. </a:t>
            </a:r>
          </a:p>
          <a:p>
            <a:endParaRPr lang="en-US" dirty="0"/>
          </a:p>
        </p:txBody>
      </p:sp>
      <p:sp>
        <p:nvSpPr>
          <p:cNvPr id="4" name="Title 3"/>
          <p:cNvSpPr>
            <a:spLocks noGrp="1"/>
          </p:cNvSpPr>
          <p:nvPr>
            <p:ph type="title"/>
          </p:nvPr>
        </p:nvSpPr>
        <p:spPr>
          <a:xfrm>
            <a:off x="407483" y="764704"/>
            <a:ext cx="3352800" cy="792088"/>
          </a:xfrm>
        </p:spPr>
        <p:txBody>
          <a:bodyPr/>
          <a:lstStyle/>
          <a:p>
            <a:r>
              <a:rPr lang="en-US" sz="3600" dirty="0">
                <a:solidFill>
                  <a:prstClr val="black"/>
                </a:solidFill>
              </a:rPr>
              <a:t>Activities</a:t>
            </a:r>
            <a:endParaRPr lang="en-US" dirty="0"/>
          </a:p>
        </p:txBody>
      </p:sp>
      <p:pic>
        <p:nvPicPr>
          <p:cNvPr id="1026" name="Picture 2" descr="C:\Users\Constantinos\Documents\Files Sxoleiou\Erasmus+\KA2\Activities\Cyprus\Γ2\20160307_085521.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26550" r="8131"/>
          <a:stretch/>
        </p:blipFill>
        <p:spPr bwMode="auto">
          <a:xfrm>
            <a:off x="5364088" y="332656"/>
            <a:ext cx="3338946" cy="287535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onstantinos\Documents\Files Sxoleiou\Erasmus+\KA2\Activities\Cyprus\Γ2\20160307_08582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111" r="13556"/>
          <a:stretch/>
        </p:blipFill>
        <p:spPr bwMode="auto">
          <a:xfrm>
            <a:off x="5796136" y="3319882"/>
            <a:ext cx="2448271" cy="331757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08615" y="4085671"/>
            <a:ext cx="4392488" cy="2539157"/>
          </a:xfrm>
          <a:prstGeom prst="rect">
            <a:avLst/>
          </a:prstGeom>
          <a:noFill/>
        </p:spPr>
        <p:txBody>
          <a:bodyPr wrap="square" rtlCol="0">
            <a:spAutoFit/>
          </a:bodyPr>
          <a:lstStyle/>
          <a:p>
            <a:r>
              <a:rPr lang="en-US" sz="1900" b="1" dirty="0">
                <a:solidFill>
                  <a:schemeClr val="tx2"/>
                </a:solidFill>
              </a:rPr>
              <a:t>Effects/Evaluation of the activity</a:t>
            </a:r>
          </a:p>
          <a:p>
            <a:r>
              <a:rPr lang="en-US" sz="2000" dirty="0">
                <a:solidFill>
                  <a:schemeClr val="tx2"/>
                </a:solidFill>
              </a:rPr>
              <a:t>Children love the pretend play while at the same time they develop their spoken language skills. They practice the use of the imperative in different forms (singular- plural) in a playful, yet meaningful way that has excellent learning results</a:t>
            </a:r>
            <a:r>
              <a:rPr lang="en-US" sz="2000" dirty="0" smtClean="0">
                <a:solidFill>
                  <a:schemeClr val="tx2"/>
                </a:solidFill>
              </a:rPr>
              <a:t>.</a:t>
            </a:r>
            <a:endParaRPr lang="en-US" sz="2000" dirty="0">
              <a:solidFill>
                <a:schemeClr val="tx2"/>
              </a:solidFill>
            </a:endParaRPr>
          </a:p>
        </p:txBody>
      </p:sp>
    </p:spTree>
    <p:extLst>
      <p:ext uri="{BB962C8B-B14F-4D97-AF65-F5344CB8AC3E}">
        <p14:creationId xmlns:p14="http://schemas.microsoft.com/office/powerpoint/2010/main" val="508768044"/>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55576" y="1772816"/>
            <a:ext cx="7408333" cy="4752528"/>
          </a:xfrm>
        </p:spPr>
        <p:txBody>
          <a:bodyPr>
            <a:normAutofit lnSpcReduction="10000"/>
          </a:bodyPr>
          <a:lstStyle/>
          <a:p>
            <a:pPr lvl="0">
              <a:buClr>
                <a:srgbClr val="31B6FD"/>
              </a:buClr>
            </a:pPr>
            <a:r>
              <a:rPr lang="en-US" sz="2200" dirty="0">
                <a:solidFill>
                  <a:prstClr val="black"/>
                </a:solidFill>
              </a:rPr>
              <a:t>Grade: </a:t>
            </a:r>
            <a:r>
              <a:rPr lang="en-US" sz="2200" dirty="0" smtClean="0">
                <a:solidFill>
                  <a:prstClr val="black"/>
                </a:solidFill>
              </a:rPr>
              <a:t>1</a:t>
            </a:r>
            <a:r>
              <a:rPr lang="en-US" sz="2200" baseline="30000" dirty="0" smtClean="0">
                <a:solidFill>
                  <a:prstClr val="black"/>
                </a:solidFill>
              </a:rPr>
              <a:t>st</a:t>
            </a:r>
            <a:r>
              <a:rPr lang="en-US" sz="2200" dirty="0" smtClean="0">
                <a:solidFill>
                  <a:prstClr val="black"/>
                </a:solidFill>
              </a:rPr>
              <a:t>    </a:t>
            </a:r>
            <a:endParaRPr lang="en-US" sz="2200" dirty="0">
              <a:solidFill>
                <a:prstClr val="black"/>
              </a:solidFill>
            </a:endParaRPr>
          </a:p>
          <a:p>
            <a:pPr lvl="0">
              <a:buClr>
                <a:srgbClr val="31B6FD"/>
              </a:buClr>
            </a:pPr>
            <a:r>
              <a:rPr lang="en-US" sz="2200" dirty="0">
                <a:solidFill>
                  <a:prstClr val="black"/>
                </a:solidFill>
              </a:rPr>
              <a:t>Time: </a:t>
            </a:r>
            <a:r>
              <a:rPr lang="en-US" sz="2200" dirty="0" smtClean="0">
                <a:solidFill>
                  <a:prstClr val="black"/>
                </a:solidFill>
              </a:rPr>
              <a:t>80’</a:t>
            </a:r>
            <a:endParaRPr lang="en-US" sz="2200" dirty="0">
              <a:solidFill>
                <a:prstClr val="black"/>
              </a:solidFill>
            </a:endParaRPr>
          </a:p>
          <a:p>
            <a:pPr marL="0" lvl="0" indent="0">
              <a:buClr>
                <a:srgbClr val="31B6FD"/>
              </a:buClr>
              <a:buNone/>
            </a:pPr>
            <a:endParaRPr lang="en-US" sz="2200" dirty="0">
              <a:solidFill>
                <a:prstClr val="black"/>
              </a:solidFill>
            </a:endParaRPr>
          </a:p>
          <a:p>
            <a:pPr lvl="0">
              <a:buClr>
                <a:srgbClr val="31B6FD"/>
              </a:buClr>
            </a:pPr>
            <a:r>
              <a:rPr lang="pl-PL" sz="2200" dirty="0">
                <a:solidFill>
                  <a:prstClr val="black"/>
                </a:solidFill>
              </a:rPr>
              <a:t>Aims of the activity</a:t>
            </a:r>
            <a:r>
              <a:rPr lang="en-US" sz="2200" dirty="0">
                <a:solidFill>
                  <a:prstClr val="black"/>
                </a:solidFill>
              </a:rPr>
              <a:t>: </a:t>
            </a:r>
          </a:p>
          <a:p>
            <a:pPr lvl="0">
              <a:buClr>
                <a:srgbClr val="31B6FD"/>
              </a:buClr>
            </a:pPr>
            <a:r>
              <a:rPr lang="en-US" sz="2200" dirty="0">
                <a:solidFill>
                  <a:srgbClr val="073E87"/>
                </a:solidFill>
              </a:rPr>
              <a:t>The children are expected to:</a:t>
            </a:r>
          </a:p>
          <a:p>
            <a:pPr lvl="0">
              <a:buClr>
                <a:srgbClr val="31B6FD"/>
              </a:buClr>
            </a:pPr>
            <a:r>
              <a:rPr lang="en-US" sz="2200" dirty="0">
                <a:solidFill>
                  <a:srgbClr val="073E87"/>
                </a:solidFill>
              </a:rPr>
              <a:t>l</a:t>
            </a:r>
            <a:r>
              <a:rPr lang="en-US" sz="2200" dirty="0" smtClean="0">
                <a:solidFill>
                  <a:srgbClr val="073E87"/>
                </a:solidFill>
              </a:rPr>
              <a:t>earn the concept of rhythm </a:t>
            </a:r>
            <a:endParaRPr lang="en-US" sz="2200" dirty="0">
              <a:solidFill>
                <a:srgbClr val="073E87"/>
              </a:solidFill>
            </a:endParaRPr>
          </a:p>
          <a:p>
            <a:pPr lvl="0">
              <a:buClr>
                <a:srgbClr val="31B6FD"/>
              </a:buClr>
            </a:pPr>
            <a:r>
              <a:rPr lang="en-US" sz="2200" dirty="0">
                <a:solidFill>
                  <a:srgbClr val="073E87"/>
                </a:solidFill>
              </a:rPr>
              <a:t>l</a:t>
            </a:r>
            <a:r>
              <a:rPr lang="en-US" sz="2200" dirty="0" smtClean="0">
                <a:solidFill>
                  <a:srgbClr val="073E87"/>
                </a:solidFill>
              </a:rPr>
              <a:t>isten to music and play instruments to represent actions  </a:t>
            </a:r>
            <a:endParaRPr lang="en-US" sz="2200" dirty="0">
              <a:solidFill>
                <a:srgbClr val="073E87"/>
              </a:solidFill>
            </a:endParaRPr>
          </a:p>
          <a:p>
            <a:pPr lvl="0">
              <a:buClr>
                <a:srgbClr val="31B6FD"/>
              </a:buClr>
            </a:pPr>
            <a:r>
              <a:rPr lang="en-US" sz="2200" dirty="0">
                <a:solidFill>
                  <a:srgbClr val="073E87"/>
                </a:solidFill>
              </a:rPr>
              <a:t>be creative</a:t>
            </a:r>
          </a:p>
          <a:p>
            <a:pPr lvl="0">
              <a:buClr>
                <a:srgbClr val="31B6FD"/>
              </a:buClr>
            </a:pPr>
            <a:r>
              <a:rPr lang="en-US" sz="2200" dirty="0">
                <a:solidFill>
                  <a:srgbClr val="073E87"/>
                </a:solidFill>
              </a:rPr>
              <a:t>l</a:t>
            </a:r>
            <a:r>
              <a:rPr lang="en-US" sz="2200" dirty="0" smtClean="0">
                <a:solidFill>
                  <a:srgbClr val="073E87"/>
                </a:solidFill>
              </a:rPr>
              <a:t>earn how to keep a beat with the music and choose the instrument that they think best suits for the story</a:t>
            </a:r>
          </a:p>
          <a:p>
            <a:pPr lvl="0">
              <a:buClr>
                <a:srgbClr val="31B6FD"/>
              </a:buClr>
            </a:pPr>
            <a:r>
              <a:rPr lang="en-US" sz="2200" dirty="0">
                <a:solidFill>
                  <a:prstClr val="black"/>
                </a:solidFill>
              </a:rPr>
              <a:t>Instruments:</a:t>
            </a:r>
          </a:p>
          <a:p>
            <a:pPr lvl="0">
              <a:buClr>
                <a:srgbClr val="31B6FD"/>
              </a:buClr>
            </a:pPr>
            <a:r>
              <a:rPr lang="en-US" sz="2200" dirty="0" smtClean="0">
                <a:solidFill>
                  <a:srgbClr val="073E87"/>
                </a:solidFill>
              </a:rPr>
              <a:t>shakers</a:t>
            </a:r>
            <a:r>
              <a:rPr lang="en-US" sz="2200" dirty="0">
                <a:solidFill>
                  <a:srgbClr val="073E87"/>
                </a:solidFill>
              </a:rPr>
              <a:t>, maracas, </a:t>
            </a:r>
            <a:r>
              <a:rPr lang="en-US" sz="2200" dirty="0" err="1">
                <a:solidFill>
                  <a:srgbClr val="073E87"/>
                </a:solidFill>
              </a:rPr>
              <a:t>rainstick</a:t>
            </a:r>
            <a:r>
              <a:rPr lang="en-US" sz="2200" dirty="0">
                <a:solidFill>
                  <a:srgbClr val="073E87"/>
                </a:solidFill>
              </a:rPr>
              <a:t>, woods, wood block, finger cymbals, </a:t>
            </a:r>
            <a:r>
              <a:rPr lang="en-US" sz="2200" dirty="0" smtClean="0">
                <a:solidFill>
                  <a:srgbClr val="073E87"/>
                </a:solidFill>
              </a:rPr>
              <a:t>triangles</a:t>
            </a:r>
            <a:endParaRPr lang="en-US" sz="2200" dirty="0">
              <a:solidFill>
                <a:srgbClr val="073E87"/>
              </a:solidFill>
            </a:endParaRPr>
          </a:p>
        </p:txBody>
      </p:sp>
      <p:sp>
        <p:nvSpPr>
          <p:cNvPr id="5" name="Title 4"/>
          <p:cNvSpPr>
            <a:spLocks noGrp="1"/>
          </p:cNvSpPr>
          <p:nvPr>
            <p:ph type="title"/>
          </p:nvPr>
        </p:nvSpPr>
        <p:spPr/>
        <p:txBody>
          <a:bodyPr>
            <a:normAutofit/>
          </a:bodyPr>
          <a:lstStyle/>
          <a:p>
            <a:r>
              <a:rPr lang="en-US" sz="3600" dirty="0" smtClean="0"/>
              <a:t>6. Music: Tell a story by using rhythm instruments (Elena </a:t>
            </a:r>
            <a:r>
              <a:rPr lang="en-US" sz="3600" dirty="0" err="1" smtClean="0"/>
              <a:t>Agrotou</a:t>
            </a:r>
            <a:r>
              <a:rPr lang="en-US" sz="3600" dirty="0" smtClean="0"/>
              <a:t>)</a:t>
            </a:r>
            <a:endParaRPr lang="en-US" dirty="0"/>
          </a:p>
        </p:txBody>
      </p:sp>
    </p:spTree>
    <p:extLst>
      <p:ext uri="{BB962C8B-B14F-4D97-AF65-F5344CB8AC3E}">
        <p14:creationId xmlns:p14="http://schemas.microsoft.com/office/powerpoint/2010/main" val="1907552101"/>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323528" y="1412776"/>
            <a:ext cx="4104456" cy="4032448"/>
          </a:xfrm>
        </p:spPr>
        <p:txBody>
          <a:bodyPr/>
          <a:lstStyle/>
          <a:p>
            <a:r>
              <a:rPr lang="en-US" dirty="0" smtClean="0"/>
              <a:t>1. Pupils watch “The 3 Little Pigs” and talk about how each character is represented by a certain instrument.</a:t>
            </a:r>
          </a:p>
          <a:p>
            <a:r>
              <a:rPr lang="en-US" dirty="0" smtClean="0"/>
              <a:t>2. Pupils are divided in groups of 5.</a:t>
            </a:r>
          </a:p>
          <a:p>
            <a:r>
              <a:rPr lang="en-US" dirty="0" smtClean="0"/>
              <a:t>3. We play the song “</a:t>
            </a:r>
            <a:r>
              <a:rPr lang="en-US" dirty="0" err="1" smtClean="0"/>
              <a:t>Temporale</a:t>
            </a:r>
            <a:r>
              <a:rPr lang="en-US" dirty="0" smtClean="0"/>
              <a:t>” by </a:t>
            </a:r>
            <a:r>
              <a:rPr lang="en-US" dirty="0" err="1" smtClean="0"/>
              <a:t>Cioacchino</a:t>
            </a:r>
            <a:r>
              <a:rPr lang="en-US" dirty="0" smtClean="0"/>
              <a:t> Rossini. Pupils close their eyes to imagine the “weather”. </a:t>
            </a:r>
          </a:p>
          <a:p>
            <a:r>
              <a:rPr lang="en-US" dirty="0" smtClean="0"/>
              <a:t>4. We ask them to do some sounds without instruments that represent the weather (hands, feet, fingers </a:t>
            </a:r>
            <a:r>
              <a:rPr lang="en-US" dirty="0" err="1" smtClean="0"/>
              <a:t>etc</a:t>
            </a:r>
            <a:r>
              <a:rPr lang="en-US" dirty="0" smtClean="0"/>
              <a:t>).</a:t>
            </a:r>
          </a:p>
          <a:p>
            <a:r>
              <a:rPr lang="en-US" dirty="0" smtClean="0"/>
              <a:t>5. Each group practice in the instruments and choose what they think represent the sound in the story/song.</a:t>
            </a:r>
            <a:endParaRPr lang="en-US" dirty="0"/>
          </a:p>
        </p:txBody>
      </p:sp>
      <p:sp>
        <p:nvSpPr>
          <p:cNvPr id="4" name="Title 3"/>
          <p:cNvSpPr>
            <a:spLocks noGrp="1"/>
          </p:cNvSpPr>
          <p:nvPr>
            <p:ph type="title"/>
          </p:nvPr>
        </p:nvSpPr>
        <p:spPr>
          <a:xfrm>
            <a:off x="251520" y="836712"/>
            <a:ext cx="3352800" cy="648072"/>
          </a:xfrm>
        </p:spPr>
        <p:txBody>
          <a:bodyPr/>
          <a:lstStyle/>
          <a:p>
            <a:r>
              <a:rPr lang="en-US" sz="3600" dirty="0">
                <a:solidFill>
                  <a:prstClr val="black"/>
                </a:solidFill>
              </a:rPr>
              <a:t>Activities</a:t>
            </a:r>
            <a:endParaRPr lang="en-US" dirty="0"/>
          </a:p>
        </p:txBody>
      </p:sp>
      <p:sp>
        <p:nvSpPr>
          <p:cNvPr id="7" name="TextBox 6"/>
          <p:cNvSpPr txBox="1"/>
          <p:nvPr/>
        </p:nvSpPr>
        <p:spPr>
          <a:xfrm>
            <a:off x="4139952" y="5229200"/>
            <a:ext cx="4824536" cy="1492716"/>
          </a:xfrm>
          <a:prstGeom prst="rect">
            <a:avLst/>
          </a:prstGeom>
          <a:noFill/>
        </p:spPr>
        <p:txBody>
          <a:bodyPr wrap="square" rtlCol="0">
            <a:spAutoFit/>
          </a:bodyPr>
          <a:lstStyle/>
          <a:p>
            <a:r>
              <a:rPr lang="en-US" sz="1900" b="1" dirty="0">
                <a:solidFill>
                  <a:schemeClr val="tx2"/>
                </a:solidFill>
              </a:rPr>
              <a:t>Effects/Evaluation of the activity</a:t>
            </a:r>
          </a:p>
          <a:p>
            <a:r>
              <a:rPr lang="en-US" dirty="0" smtClean="0">
                <a:solidFill>
                  <a:schemeClr val="tx2"/>
                </a:solidFill>
              </a:rPr>
              <a:t>Pupils explain why they choose each instrument. Each group create its own story and put some instruments/sounds in it that represent the action that happens in their story.</a:t>
            </a:r>
            <a:endParaRPr lang="en-US" dirty="0">
              <a:solidFill>
                <a:schemeClr val="tx2"/>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16016" y="1844824"/>
            <a:ext cx="4152889" cy="3115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ction Button: Movie 7">
            <a:hlinkClick r:id="rId3" action="ppaction://hlinkfile" highlightClick="1"/>
          </p:cNvPr>
          <p:cNvSpPr/>
          <p:nvPr/>
        </p:nvSpPr>
        <p:spPr>
          <a:xfrm>
            <a:off x="539552" y="5877272"/>
            <a:ext cx="936104" cy="72008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2912734"/>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55576" y="1772816"/>
            <a:ext cx="7408333" cy="4752528"/>
          </a:xfrm>
        </p:spPr>
        <p:txBody>
          <a:bodyPr>
            <a:normAutofit/>
          </a:bodyPr>
          <a:lstStyle/>
          <a:p>
            <a:pPr lvl="0">
              <a:buClr>
                <a:srgbClr val="31B6FD"/>
              </a:buClr>
            </a:pPr>
            <a:r>
              <a:rPr lang="en-US" sz="2200" dirty="0">
                <a:solidFill>
                  <a:prstClr val="black"/>
                </a:solidFill>
              </a:rPr>
              <a:t>Grade: </a:t>
            </a:r>
            <a:r>
              <a:rPr lang="en-US" sz="2200" dirty="0" smtClean="0">
                <a:solidFill>
                  <a:prstClr val="black"/>
                </a:solidFill>
              </a:rPr>
              <a:t>1</a:t>
            </a:r>
            <a:r>
              <a:rPr lang="en-US" sz="2200" baseline="30000" dirty="0" smtClean="0">
                <a:solidFill>
                  <a:prstClr val="black"/>
                </a:solidFill>
              </a:rPr>
              <a:t>st</a:t>
            </a:r>
            <a:r>
              <a:rPr lang="en-US" sz="2200" dirty="0" smtClean="0">
                <a:solidFill>
                  <a:prstClr val="black"/>
                </a:solidFill>
              </a:rPr>
              <a:t>    </a:t>
            </a:r>
            <a:endParaRPr lang="en-US" sz="2200" dirty="0">
              <a:solidFill>
                <a:prstClr val="black"/>
              </a:solidFill>
            </a:endParaRPr>
          </a:p>
          <a:p>
            <a:pPr lvl="0">
              <a:buClr>
                <a:srgbClr val="31B6FD"/>
              </a:buClr>
            </a:pPr>
            <a:r>
              <a:rPr lang="en-US" sz="2200" dirty="0">
                <a:solidFill>
                  <a:prstClr val="black"/>
                </a:solidFill>
              </a:rPr>
              <a:t>Time: 1</a:t>
            </a:r>
            <a:r>
              <a:rPr lang="en-US" sz="2200" dirty="0" smtClean="0">
                <a:solidFill>
                  <a:prstClr val="black"/>
                </a:solidFill>
              </a:rPr>
              <a:t>0’</a:t>
            </a:r>
            <a:endParaRPr lang="en-US" sz="2200" dirty="0">
              <a:solidFill>
                <a:prstClr val="black"/>
              </a:solidFill>
            </a:endParaRPr>
          </a:p>
          <a:p>
            <a:pPr marL="0" lvl="0" indent="0">
              <a:buClr>
                <a:srgbClr val="31B6FD"/>
              </a:buClr>
              <a:buNone/>
            </a:pPr>
            <a:endParaRPr lang="en-US" sz="2200" dirty="0">
              <a:solidFill>
                <a:prstClr val="black"/>
              </a:solidFill>
            </a:endParaRPr>
          </a:p>
          <a:p>
            <a:pPr lvl="0">
              <a:buClr>
                <a:srgbClr val="31B6FD"/>
              </a:buClr>
            </a:pPr>
            <a:r>
              <a:rPr lang="pl-PL" sz="2200" dirty="0">
                <a:solidFill>
                  <a:prstClr val="black"/>
                </a:solidFill>
              </a:rPr>
              <a:t>Aims of the activity</a:t>
            </a:r>
            <a:r>
              <a:rPr lang="en-US" sz="2200" dirty="0">
                <a:solidFill>
                  <a:prstClr val="black"/>
                </a:solidFill>
              </a:rPr>
              <a:t>: </a:t>
            </a:r>
          </a:p>
          <a:p>
            <a:pPr lvl="0">
              <a:buClr>
                <a:srgbClr val="31B6FD"/>
              </a:buClr>
            </a:pPr>
            <a:r>
              <a:rPr lang="en-US" sz="2200" dirty="0">
                <a:solidFill>
                  <a:srgbClr val="073E87"/>
                </a:solidFill>
              </a:rPr>
              <a:t>The children are expected to:</a:t>
            </a:r>
          </a:p>
          <a:p>
            <a:pPr lvl="0"/>
            <a:r>
              <a:rPr lang="en-US" sz="2000" dirty="0"/>
              <a:t>To identify  the secret two digit and three digit number</a:t>
            </a:r>
          </a:p>
          <a:p>
            <a:pPr lvl="0"/>
            <a:r>
              <a:rPr lang="en-US" sz="2000" dirty="0"/>
              <a:t>To identify  if a number is odd or even</a:t>
            </a:r>
          </a:p>
          <a:p>
            <a:pPr lvl="0"/>
            <a:r>
              <a:rPr lang="en-US" sz="2000" dirty="0"/>
              <a:t>To mentally assess if a number is greater-equal-or less than another number</a:t>
            </a:r>
          </a:p>
          <a:p>
            <a:pPr lvl="0"/>
            <a:r>
              <a:rPr lang="en-US" sz="2000" dirty="0"/>
              <a:t>To identify if a number is a multiple of 5,2 or 10.</a:t>
            </a:r>
          </a:p>
        </p:txBody>
      </p:sp>
      <p:sp>
        <p:nvSpPr>
          <p:cNvPr id="5" name="Title 4"/>
          <p:cNvSpPr>
            <a:spLocks noGrp="1"/>
          </p:cNvSpPr>
          <p:nvPr>
            <p:ph type="title"/>
          </p:nvPr>
        </p:nvSpPr>
        <p:spPr/>
        <p:txBody>
          <a:bodyPr>
            <a:normAutofit/>
          </a:bodyPr>
          <a:lstStyle/>
          <a:p>
            <a:r>
              <a:rPr lang="en-US" sz="3600" dirty="0"/>
              <a:t>7</a:t>
            </a:r>
            <a:r>
              <a:rPr lang="en-US" sz="3600" dirty="0" smtClean="0"/>
              <a:t>. </a:t>
            </a:r>
            <a:r>
              <a:rPr lang="en-US" sz="3600" dirty="0" err="1" smtClean="0"/>
              <a:t>Maths</a:t>
            </a:r>
            <a:r>
              <a:rPr lang="en-US" sz="3600" dirty="0" smtClean="0"/>
              <a:t>: Guess the number “</a:t>
            </a:r>
            <a:r>
              <a:rPr lang="en-US" sz="3600" dirty="0" err="1" smtClean="0"/>
              <a:t>Ziziros</a:t>
            </a:r>
            <a:r>
              <a:rPr lang="en-US" sz="3600" dirty="0" smtClean="0"/>
              <a:t>” (Christa </a:t>
            </a:r>
            <a:r>
              <a:rPr lang="en-US" sz="3600" dirty="0" err="1" smtClean="0"/>
              <a:t>Papaevagorou</a:t>
            </a:r>
            <a:r>
              <a:rPr lang="en-US" sz="3600" dirty="0" smtClean="0"/>
              <a:t>)</a:t>
            </a:r>
            <a:endParaRPr lang="en-US" dirty="0"/>
          </a:p>
        </p:txBody>
      </p:sp>
    </p:spTree>
    <p:extLst>
      <p:ext uri="{BB962C8B-B14F-4D97-AF65-F5344CB8AC3E}">
        <p14:creationId xmlns:p14="http://schemas.microsoft.com/office/powerpoint/2010/main" val="1196159467"/>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251520" y="1268760"/>
            <a:ext cx="5040560" cy="5589240"/>
          </a:xfrm>
        </p:spPr>
        <p:txBody>
          <a:bodyPr>
            <a:noAutofit/>
          </a:bodyPr>
          <a:lstStyle/>
          <a:p>
            <a:r>
              <a:rPr lang="en-US" sz="1700" dirty="0" smtClean="0"/>
              <a:t>1. The </a:t>
            </a:r>
            <a:r>
              <a:rPr lang="en-US" sz="1700" dirty="0"/>
              <a:t>children are divided into 2 groups. One group comes in front of the classroom. They choose who will be the “</a:t>
            </a:r>
            <a:r>
              <a:rPr lang="en-US" sz="1700" dirty="0" err="1"/>
              <a:t>ziziros</a:t>
            </a:r>
            <a:r>
              <a:rPr lang="en-US" sz="1700" dirty="0"/>
              <a:t>”. </a:t>
            </a:r>
            <a:endParaRPr lang="en-US" sz="1700" dirty="0" smtClean="0"/>
          </a:p>
          <a:p>
            <a:r>
              <a:rPr lang="en-US" sz="1700" dirty="0" smtClean="0"/>
              <a:t>2. All </a:t>
            </a:r>
            <a:r>
              <a:rPr lang="en-US" sz="1700" dirty="0"/>
              <a:t>of the children, except from the </a:t>
            </a:r>
            <a:r>
              <a:rPr lang="en-US" sz="1700" dirty="0" err="1"/>
              <a:t>ziziros</a:t>
            </a:r>
            <a:r>
              <a:rPr lang="en-US" sz="1700" dirty="0"/>
              <a:t>, are given one number (from 10-150)  to hold. </a:t>
            </a:r>
            <a:endParaRPr lang="en-US" sz="1700" dirty="0" smtClean="0"/>
          </a:p>
          <a:p>
            <a:r>
              <a:rPr lang="en-US" sz="1700" dirty="0" smtClean="0"/>
              <a:t>3. The </a:t>
            </a:r>
            <a:r>
              <a:rPr lang="en-US" sz="1700" dirty="0"/>
              <a:t>students decide which of them will “hit” </a:t>
            </a:r>
            <a:r>
              <a:rPr lang="en-US" sz="1700" dirty="0" err="1"/>
              <a:t>ziziros</a:t>
            </a:r>
            <a:r>
              <a:rPr lang="en-US" sz="1700" dirty="0"/>
              <a:t> at the back. </a:t>
            </a:r>
            <a:r>
              <a:rPr lang="en-US" sz="1700" dirty="0" err="1"/>
              <a:t>Ziziros</a:t>
            </a:r>
            <a:r>
              <a:rPr lang="en-US" sz="1700" dirty="0"/>
              <a:t> turns around (his back facing the students) and one student “hits” him/her gently at the back and at the same time all of them change places as to confuse </a:t>
            </a:r>
            <a:r>
              <a:rPr lang="en-US" sz="1700" dirty="0" err="1"/>
              <a:t>ziziros</a:t>
            </a:r>
            <a:r>
              <a:rPr lang="en-US" sz="1700" dirty="0"/>
              <a:t>.  Finally, </a:t>
            </a:r>
            <a:r>
              <a:rPr lang="en-US" sz="1700" dirty="0" err="1"/>
              <a:t>ziziros</a:t>
            </a:r>
            <a:r>
              <a:rPr lang="en-US" sz="1700" dirty="0"/>
              <a:t> turns around and tries to guess who the student that hit him/her was. To make his guessing easier he/her asks one questions at a time. At the beginning, the questions could be written at the white board to make it easier for the students. Questions could be like: “Is the number/student that hit me greater than 25?” The group of students’ answers with a yes or a no, and </a:t>
            </a:r>
            <a:r>
              <a:rPr lang="en-US" sz="1700" dirty="0" err="1"/>
              <a:t>ziziros</a:t>
            </a:r>
            <a:r>
              <a:rPr lang="en-US" sz="1700" dirty="0"/>
              <a:t> eliminates the numbers/students   by turning their cards around.  </a:t>
            </a:r>
            <a:endParaRPr lang="en-US" sz="1700" dirty="0" smtClean="0"/>
          </a:p>
        </p:txBody>
      </p:sp>
      <p:sp>
        <p:nvSpPr>
          <p:cNvPr id="3" name="Title 2"/>
          <p:cNvSpPr>
            <a:spLocks noGrp="1"/>
          </p:cNvSpPr>
          <p:nvPr>
            <p:ph type="title"/>
          </p:nvPr>
        </p:nvSpPr>
        <p:spPr>
          <a:xfrm>
            <a:off x="251520" y="764704"/>
            <a:ext cx="3352800" cy="576064"/>
          </a:xfrm>
        </p:spPr>
        <p:txBody>
          <a:bodyPr/>
          <a:lstStyle/>
          <a:p>
            <a:r>
              <a:rPr lang="en-US" sz="3600" dirty="0">
                <a:solidFill>
                  <a:prstClr val="black"/>
                </a:solidFill>
              </a:rPr>
              <a:t>Activities</a:t>
            </a:r>
            <a:endParaRPr lang="en-US" dirty="0"/>
          </a:p>
        </p:txBody>
      </p:sp>
      <p:pic>
        <p:nvPicPr>
          <p:cNvPr id="6146" name="Picture 2" descr="C:\Users\Constantinos\Pictures\Γερμασόγεια\2015_2016\Erasmus KA2\image-6b7cf80856907e7c11933ee5ed950e564192b88618441c64f58acc169213b612-V.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08104" y="1196752"/>
            <a:ext cx="3404997" cy="255374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Constantinos\Pictures\Γερμασόγεια\2015_2016\Erasmus KA2\image-f56a39445603d7014cf4f4777ab528191b696134c1c82448c6103afc5bdb6eb5-V.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08104" y="4117216"/>
            <a:ext cx="3462357" cy="2596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708218"/>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299980" y="1628800"/>
            <a:ext cx="4055996" cy="4824536"/>
          </a:xfrm>
          <a:prstGeom prst="rect">
            <a:avLst/>
          </a:prstGeom>
        </p:spPr>
        <p:txBody>
          <a:bodyPr>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Bef>
                <a:spcPts val="0"/>
              </a:spcBef>
              <a:spcAft>
                <a:spcPts val="600"/>
              </a:spcAft>
              <a:buClr>
                <a:srgbClr val="31B6FD"/>
              </a:buClr>
              <a:buFont typeface="Symbol" pitchFamily="18" charset="2"/>
              <a:buNone/>
            </a:pPr>
            <a:r>
              <a:rPr lang="en-US" sz="2000" dirty="0" smtClean="0">
                <a:solidFill>
                  <a:srgbClr val="073E87"/>
                </a:solidFill>
              </a:rPr>
              <a:t>4. He once again turns his back and the assigned student “hits” him/her again. </a:t>
            </a:r>
            <a:r>
              <a:rPr lang="en-US" sz="2000" dirty="0" err="1" smtClean="0">
                <a:solidFill>
                  <a:srgbClr val="073E87"/>
                </a:solidFill>
              </a:rPr>
              <a:t>Ziziros</a:t>
            </a:r>
            <a:r>
              <a:rPr lang="en-US" sz="2000" dirty="0" smtClean="0">
                <a:solidFill>
                  <a:srgbClr val="073E87"/>
                </a:solidFill>
              </a:rPr>
              <a:t> turns around and asks: “Is the number that hit me even or odd, again eliminating the numbers/students accordingly. Some other helpful questions could be: “Is the number that hit me one digit or two digit number?” or I “Is the number a multiple of 5?”</a:t>
            </a:r>
          </a:p>
          <a:p>
            <a:pPr marL="0" indent="0">
              <a:spcBef>
                <a:spcPts val="0"/>
              </a:spcBef>
              <a:spcAft>
                <a:spcPts val="600"/>
              </a:spcAft>
              <a:buClr>
                <a:srgbClr val="31B6FD"/>
              </a:buClr>
              <a:buFont typeface="Symbol" pitchFamily="18" charset="2"/>
              <a:buNone/>
            </a:pPr>
            <a:r>
              <a:rPr lang="en-US" sz="2000" dirty="0" smtClean="0">
                <a:solidFill>
                  <a:srgbClr val="073E87"/>
                </a:solidFill>
              </a:rPr>
              <a:t>The game goes on like this until </a:t>
            </a:r>
            <a:r>
              <a:rPr lang="en-US" sz="2000" dirty="0" err="1" smtClean="0">
                <a:solidFill>
                  <a:srgbClr val="073E87"/>
                </a:solidFill>
              </a:rPr>
              <a:t>ziziros</a:t>
            </a:r>
            <a:r>
              <a:rPr lang="en-US" sz="2000" dirty="0" smtClean="0">
                <a:solidFill>
                  <a:srgbClr val="073E87"/>
                </a:solidFill>
              </a:rPr>
              <a:t> guesses correctly the assigned student that hit him/her and change place.</a:t>
            </a:r>
            <a:endParaRPr lang="en-US" sz="2000" dirty="0">
              <a:solidFill>
                <a:srgbClr val="073E87"/>
              </a:solidFill>
            </a:endParaRPr>
          </a:p>
        </p:txBody>
      </p:sp>
      <p:sp>
        <p:nvSpPr>
          <p:cNvPr id="7" name="TextBox 6"/>
          <p:cNvSpPr txBox="1"/>
          <p:nvPr/>
        </p:nvSpPr>
        <p:spPr>
          <a:xfrm>
            <a:off x="4644008" y="2852936"/>
            <a:ext cx="4247047" cy="1923604"/>
          </a:xfrm>
          <a:prstGeom prst="rect">
            <a:avLst/>
          </a:prstGeom>
          <a:noFill/>
        </p:spPr>
        <p:txBody>
          <a:bodyPr wrap="square" rtlCol="0">
            <a:spAutoFit/>
          </a:bodyPr>
          <a:lstStyle/>
          <a:p>
            <a:r>
              <a:rPr lang="en-US" sz="1900" b="1" dirty="0">
                <a:solidFill>
                  <a:schemeClr val="tx2"/>
                </a:solidFill>
              </a:rPr>
              <a:t>Effects/Evaluation of the activity</a:t>
            </a:r>
          </a:p>
          <a:p>
            <a:r>
              <a:rPr lang="en-US" sz="2000" dirty="0">
                <a:solidFill>
                  <a:srgbClr val="073E87"/>
                </a:solidFill>
              </a:rPr>
              <a:t>The students really liked the game</a:t>
            </a:r>
            <a:r>
              <a:rPr lang="el-GR" sz="2000" dirty="0">
                <a:solidFill>
                  <a:srgbClr val="073E87"/>
                </a:solidFill>
              </a:rPr>
              <a:t>. </a:t>
            </a:r>
            <a:r>
              <a:rPr lang="en-US" sz="2000" dirty="0">
                <a:solidFill>
                  <a:srgbClr val="073E87"/>
                </a:solidFill>
              </a:rPr>
              <a:t>With this game,   the students practice different mathematical concepts without realizing it. They did this by playing and having fun.</a:t>
            </a:r>
          </a:p>
        </p:txBody>
      </p:sp>
    </p:spTree>
    <p:extLst>
      <p:ext uri="{BB962C8B-B14F-4D97-AF65-F5344CB8AC3E}">
        <p14:creationId xmlns:p14="http://schemas.microsoft.com/office/powerpoint/2010/main" val="3375662661"/>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pPr lvl="0"/>
            <a:r>
              <a:rPr lang="en-US" dirty="0">
                <a:solidFill>
                  <a:prstClr val="black"/>
                </a:solidFill>
              </a:rPr>
              <a:t>Grade: </a:t>
            </a:r>
            <a:r>
              <a:rPr lang="en-US" dirty="0" smtClean="0">
                <a:solidFill>
                  <a:prstClr val="black"/>
                </a:solidFill>
              </a:rPr>
              <a:t>3</a:t>
            </a:r>
            <a:r>
              <a:rPr lang="en-US" baseline="30000" dirty="0" smtClean="0">
                <a:solidFill>
                  <a:prstClr val="black"/>
                </a:solidFill>
              </a:rPr>
              <a:t>rd</a:t>
            </a:r>
            <a:r>
              <a:rPr lang="en-US" dirty="0" smtClean="0">
                <a:solidFill>
                  <a:prstClr val="black"/>
                </a:solidFill>
              </a:rPr>
              <a:t>   </a:t>
            </a:r>
            <a:endParaRPr lang="en-US" dirty="0">
              <a:solidFill>
                <a:prstClr val="black"/>
              </a:solidFill>
            </a:endParaRPr>
          </a:p>
          <a:p>
            <a:pPr lvl="0"/>
            <a:r>
              <a:rPr lang="en-US" dirty="0">
                <a:solidFill>
                  <a:prstClr val="black"/>
                </a:solidFill>
              </a:rPr>
              <a:t>Time: </a:t>
            </a:r>
            <a:r>
              <a:rPr lang="en-US" dirty="0" smtClean="0">
                <a:solidFill>
                  <a:prstClr val="black"/>
                </a:solidFill>
              </a:rPr>
              <a:t>20</a:t>
            </a:r>
            <a:r>
              <a:rPr lang="en-US" dirty="0">
                <a:solidFill>
                  <a:prstClr val="black"/>
                </a:solidFill>
              </a:rPr>
              <a:t>’</a:t>
            </a:r>
          </a:p>
          <a:p>
            <a:pPr marL="0" lvl="0" indent="0">
              <a:buNone/>
            </a:pPr>
            <a:endParaRPr lang="en-US" dirty="0">
              <a:solidFill>
                <a:prstClr val="black"/>
              </a:solidFill>
            </a:endParaRPr>
          </a:p>
          <a:p>
            <a:pPr lvl="0"/>
            <a:r>
              <a:rPr lang="pl-PL" dirty="0" smtClean="0">
                <a:solidFill>
                  <a:prstClr val="black"/>
                </a:solidFill>
              </a:rPr>
              <a:t>Aims </a:t>
            </a:r>
            <a:r>
              <a:rPr lang="pl-PL" dirty="0">
                <a:solidFill>
                  <a:prstClr val="black"/>
                </a:solidFill>
              </a:rPr>
              <a:t>of the activity</a:t>
            </a:r>
            <a:r>
              <a:rPr lang="en-US" dirty="0">
                <a:solidFill>
                  <a:prstClr val="black"/>
                </a:solidFill>
              </a:rPr>
              <a:t>: </a:t>
            </a:r>
          </a:p>
          <a:p>
            <a:r>
              <a:rPr lang="en-US" dirty="0"/>
              <a:t>Narration of a story</a:t>
            </a:r>
          </a:p>
          <a:p>
            <a:pPr lvl="0"/>
            <a:r>
              <a:rPr lang="en-US" dirty="0"/>
              <a:t>Developing spoken language skills</a:t>
            </a:r>
          </a:p>
          <a:p>
            <a:pPr lvl="0"/>
            <a:r>
              <a:rPr lang="en-US" dirty="0"/>
              <a:t>Following the narration of a story</a:t>
            </a:r>
          </a:p>
          <a:p>
            <a:pPr lvl="0"/>
            <a:r>
              <a:rPr lang="en-US" dirty="0"/>
              <a:t>Enriching their vocabulary </a:t>
            </a:r>
          </a:p>
        </p:txBody>
      </p:sp>
      <p:sp>
        <p:nvSpPr>
          <p:cNvPr id="5" name="Title 4"/>
          <p:cNvSpPr>
            <a:spLocks noGrp="1"/>
          </p:cNvSpPr>
          <p:nvPr>
            <p:ph type="title"/>
          </p:nvPr>
        </p:nvSpPr>
        <p:spPr/>
        <p:txBody>
          <a:bodyPr>
            <a:normAutofit fontScale="90000"/>
          </a:bodyPr>
          <a:lstStyle/>
          <a:p>
            <a:r>
              <a:rPr lang="en-US" sz="4000" dirty="0"/>
              <a:t>8</a:t>
            </a:r>
            <a:r>
              <a:rPr lang="en-US" sz="4000" dirty="0" smtClean="0"/>
              <a:t>. </a:t>
            </a:r>
            <a:r>
              <a:rPr lang="en-US" sz="4000" dirty="0" smtClean="0"/>
              <a:t>Greek language: </a:t>
            </a:r>
            <a:r>
              <a:rPr lang="en-US" sz="4000" dirty="0" smtClean="0"/>
              <a:t>The web</a:t>
            </a:r>
            <a:r>
              <a:rPr lang="en-US" dirty="0"/>
              <a:t/>
            </a:r>
            <a:br>
              <a:rPr lang="en-US" dirty="0"/>
            </a:br>
            <a:r>
              <a:rPr lang="en-US" sz="4000" dirty="0" smtClean="0"/>
              <a:t> (</a:t>
            </a:r>
            <a:r>
              <a:rPr lang="en-US" sz="4000" dirty="0" err="1" smtClean="0"/>
              <a:t>Panayiota</a:t>
            </a:r>
            <a:r>
              <a:rPr lang="en-US" sz="4000" dirty="0" smtClean="0"/>
              <a:t> </a:t>
            </a:r>
            <a:r>
              <a:rPr lang="en-US" sz="4000" dirty="0" err="1" smtClean="0"/>
              <a:t>Kyprianou</a:t>
            </a:r>
            <a:r>
              <a:rPr lang="en-US" sz="4000" dirty="0" smtClean="0"/>
              <a:t>)</a:t>
            </a:r>
            <a:endParaRPr lang="en-US" sz="4000" dirty="0"/>
          </a:p>
        </p:txBody>
      </p:sp>
    </p:spTree>
    <p:extLst>
      <p:ext uri="{BB962C8B-B14F-4D97-AF65-F5344CB8AC3E}">
        <p14:creationId xmlns:p14="http://schemas.microsoft.com/office/powerpoint/2010/main" val="1552031711"/>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79512" y="1196751"/>
            <a:ext cx="4464495" cy="3122091"/>
          </a:xfrm>
        </p:spPr>
        <p:txBody>
          <a:bodyPr>
            <a:noAutofit/>
          </a:bodyPr>
          <a:lstStyle/>
          <a:p>
            <a:r>
              <a:rPr lang="en-US" dirty="0"/>
              <a:t>Children sit at a circle. The first child to speak holds a skein. While saying his/her first sentence of the narration, he passes the skein to another child. The first child still keeps hold of the beginning of the thread. The second child continues the narration holding the thread and passes the skein to the next child and so on, until all children have talked and the narration reaches the end of the story. In the end a web has been formed</a:t>
            </a:r>
            <a:r>
              <a:rPr lang="el-GR" dirty="0" smtClean="0"/>
              <a:t>.</a:t>
            </a:r>
            <a:endParaRPr lang="en-US" dirty="0"/>
          </a:p>
        </p:txBody>
      </p:sp>
      <p:sp>
        <p:nvSpPr>
          <p:cNvPr id="4" name="Title 3"/>
          <p:cNvSpPr>
            <a:spLocks noGrp="1"/>
          </p:cNvSpPr>
          <p:nvPr>
            <p:ph type="title"/>
          </p:nvPr>
        </p:nvSpPr>
        <p:spPr>
          <a:xfrm>
            <a:off x="408615" y="476672"/>
            <a:ext cx="3352800" cy="792088"/>
          </a:xfrm>
        </p:spPr>
        <p:txBody>
          <a:bodyPr/>
          <a:lstStyle/>
          <a:p>
            <a:r>
              <a:rPr lang="en-US" sz="3600" dirty="0">
                <a:solidFill>
                  <a:prstClr val="black"/>
                </a:solidFill>
              </a:rPr>
              <a:t>Activities</a:t>
            </a:r>
            <a:endParaRPr lang="en-US" dirty="0"/>
          </a:p>
        </p:txBody>
      </p:sp>
      <p:sp>
        <p:nvSpPr>
          <p:cNvPr id="7" name="TextBox 6"/>
          <p:cNvSpPr txBox="1"/>
          <p:nvPr/>
        </p:nvSpPr>
        <p:spPr>
          <a:xfrm>
            <a:off x="251520" y="4318843"/>
            <a:ext cx="4549583" cy="2539157"/>
          </a:xfrm>
          <a:prstGeom prst="rect">
            <a:avLst/>
          </a:prstGeom>
          <a:noFill/>
          <a:ln>
            <a:solidFill>
              <a:srgbClr val="FF0000"/>
            </a:solidFill>
          </a:ln>
        </p:spPr>
        <p:txBody>
          <a:bodyPr wrap="square" rtlCol="0">
            <a:spAutoFit/>
          </a:bodyPr>
          <a:lstStyle/>
          <a:p>
            <a:r>
              <a:rPr lang="en-US" sz="1900" b="1" dirty="0">
                <a:solidFill>
                  <a:schemeClr val="tx2"/>
                </a:solidFill>
              </a:rPr>
              <a:t>Effects/Evaluation of the activity</a:t>
            </a:r>
          </a:p>
          <a:p>
            <a:r>
              <a:rPr lang="en-US" sz="2000" dirty="0"/>
              <a:t>Children feel excited leaving their desks and sitting at a circle . They like the shape of the web they are creating. Most importantly though, the activity motivates them to form spoken  language that narrates a certain story, developing their language skills.</a:t>
            </a:r>
          </a:p>
        </p:txBody>
      </p:sp>
      <p:pic>
        <p:nvPicPr>
          <p:cNvPr id="3" name="Content Placeholder 2" descr="C:\Users\Constantinos\Documents\Files Sxoleiou\Erasmus+\KA2\Activities\Cyprus\Γ2\20151210_085420.jpg"/>
          <p:cNvPicPr>
            <a:picLocks noGrp="1" noChangeAspect="1" noChangeArrowheads="1"/>
          </p:cNvPicPr>
          <p:nvPr>
            <p:ph idx="1"/>
          </p:nvPr>
        </p:nvPicPr>
        <p:blipFill>
          <a:blip r:embed="rId2" cstate="print">
            <a:extLst>
              <a:ext uri="{28A0092B-C50C-407E-A947-70E740481C1C}">
                <a14:useLocalDpi xmlns:a14="http://schemas.microsoft.com/office/drawing/2010/main"/>
              </a:ext>
            </a:extLst>
          </a:blip>
          <a:srcRect/>
          <a:stretch>
            <a:fillRect/>
          </a:stretch>
        </p:blipFill>
        <p:spPr bwMode="auto">
          <a:xfrm>
            <a:off x="4771652" y="4318843"/>
            <a:ext cx="4209653" cy="23679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Constantinos\Documents\Files Sxoleiou\Erasmus+\KA2\Activities\Cyprus\Γ2\20151210_085405.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01102" y="908720"/>
            <a:ext cx="4219391" cy="2373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361249"/>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Grade: 6</a:t>
            </a:r>
            <a:r>
              <a:rPr lang="en-US" baseline="30000" dirty="0" smtClean="0"/>
              <a:t>th</a:t>
            </a:r>
            <a:endParaRPr lang="en-US" dirty="0" smtClean="0"/>
          </a:p>
          <a:p>
            <a:r>
              <a:rPr lang="en-US" dirty="0" smtClean="0"/>
              <a:t>Time: 40’</a:t>
            </a:r>
          </a:p>
          <a:p>
            <a:pPr lvl="0"/>
            <a:r>
              <a:rPr lang="pl-PL" dirty="0"/>
              <a:t>Aims of the </a:t>
            </a:r>
            <a:r>
              <a:rPr lang="pl-PL" dirty="0" smtClean="0"/>
              <a:t>activity</a:t>
            </a:r>
            <a:r>
              <a:rPr lang="en-US" dirty="0" smtClean="0"/>
              <a:t>: </a:t>
            </a:r>
          </a:p>
          <a:p>
            <a:pPr marL="514350" lvl="0" indent="-514350">
              <a:buFont typeface="+mj-lt"/>
              <a:buAutoNum type="arabicPeriod"/>
            </a:pPr>
            <a:r>
              <a:rPr lang="pl-PL" dirty="0" smtClean="0"/>
              <a:t>To </a:t>
            </a:r>
            <a:r>
              <a:rPr lang="pl-PL" dirty="0"/>
              <a:t>compare fractions, decimals and </a:t>
            </a:r>
            <a:r>
              <a:rPr lang="en-US" dirty="0"/>
              <a:t>percentages</a:t>
            </a:r>
          </a:p>
          <a:p>
            <a:pPr marL="514350" lvl="0" indent="-514350">
              <a:buFont typeface="+mj-lt"/>
              <a:buAutoNum type="arabicPeriod"/>
            </a:pPr>
            <a:r>
              <a:rPr lang="en-US" dirty="0"/>
              <a:t>To work cooperatively in pairs</a:t>
            </a:r>
          </a:p>
          <a:p>
            <a:pPr marL="514350" indent="-514350">
              <a:buFont typeface="+mj-lt"/>
              <a:buAutoNum type="arabicPeriod"/>
            </a:pPr>
            <a:r>
              <a:rPr lang="en-US" dirty="0"/>
              <a:t>To exchange knowledge and activities</a:t>
            </a:r>
          </a:p>
          <a:p>
            <a:endParaRPr lang="en-US" dirty="0" smtClean="0"/>
          </a:p>
          <a:p>
            <a:endParaRPr lang="en-US" dirty="0"/>
          </a:p>
        </p:txBody>
      </p:sp>
      <p:sp>
        <p:nvSpPr>
          <p:cNvPr id="2" name="Title 1"/>
          <p:cNvSpPr>
            <a:spLocks noGrp="1"/>
          </p:cNvSpPr>
          <p:nvPr>
            <p:ph type="title"/>
          </p:nvPr>
        </p:nvSpPr>
        <p:spPr/>
        <p:txBody>
          <a:bodyPr>
            <a:noAutofit/>
          </a:bodyPr>
          <a:lstStyle/>
          <a:p>
            <a:r>
              <a:rPr lang="en-US" sz="3600" dirty="0" smtClean="0"/>
              <a:t>1. MATHS: </a:t>
            </a:r>
            <a:r>
              <a:rPr lang="en-US" sz="3600" dirty="0"/>
              <a:t>C</a:t>
            </a:r>
            <a:r>
              <a:rPr lang="pl-PL" sz="3600" dirty="0" smtClean="0"/>
              <a:t>omparing fr</a:t>
            </a:r>
            <a:r>
              <a:rPr lang="en-US" sz="3600" dirty="0" smtClean="0"/>
              <a:t>action</a:t>
            </a:r>
            <a:r>
              <a:rPr lang="pl-PL" sz="3600" dirty="0" smtClean="0"/>
              <a:t>s, decimals, </a:t>
            </a:r>
            <a:r>
              <a:rPr lang="en-US" sz="3600" dirty="0" smtClean="0"/>
              <a:t>percentages (Maria </a:t>
            </a:r>
            <a:r>
              <a:rPr lang="en-US" sz="3600" dirty="0" err="1" smtClean="0"/>
              <a:t>Pavlidou</a:t>
            </a:r>
            <a:r>
              <a:rPr lang="en-US" sz="3600" dirty="0" smtClean="0"/>
              <a:t>)</a:t>
            </a:r>
            <a:endParaRPr 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176" y="1484784"/>
            <a:ext cx="3600624" cy="2451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296986"/>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lvl="0"/>
            <a:r>
              <a:rPr lang="en-US" dirty="0">
                <a:solidFill>
                  <a:prstClr val="black"/>
                </a:solidFill>
              </a:rPr>
              <a:t>Grade: </a:t>
            </a:r>
            <a:r>
              <a:rPr lang="en-US" dirty="0" smtClean="0">
                <a:solidFill>
                  <a:prstClr val="black"/>
                </a:solidFill>
              </a:rPr>
              <a:t>3</a:t>
            </a:r>
            <a:r>
              <a:rPr lang="en-US" baseline="30000" dirty="0" smtClean="0">
                <a:solidFill>
                  <a:prstClr val="black"/>
                </a:solidFill>
              </a:rPr>
              <a:t>rd</a:t>
            </a:r>
            <a:r>
              <a:rPr lang="en-US" dirty="0" smtClean="0">
                <a:solidFill>
                  <a:prstClr val="black"/>
                </a:solidFill>
              </a:rPr>
              <a:t>   </a:t>
            </a:r>
            <a:endParaRPr lang="en-US" dirty="0">
              <a:solidFill>
                <a:prstClr val="black"/>
              </a:solidFill>
            </a:endParaRPr>
          </a:p>
          <a:p>
            <a:pPr lvl="0"/>
            <a:r>
              <a:rPr lang="en-US" dirty="0">
                <a:solidFill>
                  <a:prstClr val="black"/>
                </a:solidFill>
              </a:rPr>
              <a:t>Time: </a:t>
            </a:r>
            <a:r>
              <a:rPr lang="en-US" dirty="0" smtClean="0">
                <a:solidFill>
                  <a:prstClr val="black"/>
                </a:solidFill>
              </a:rPr>
              <a:t>10</a:t>
            </a:r>
            <a:r>
              <a:rPr lang="en-US" dirty="0">
                <a:solidFill>
                  <a:prstClr val="black"/>
                </a:solidFill>
              </a:rPr>
              <a:t>’</a:t>
            </a:r>
          </a:p>
          <a:p>
            <a:pPr marL="0" lvl="0" indent="0">
              <a:buNone/>
            </a:pPr>
            <a:endParaRPr lang="en-US" dirty="0">
              <a:solidFill>
                <a:prstClr val="black"/>
              </a:solidFill>
            </a:endParaRPr>
          </a:p>
          <a:p>
            <a:pPr lvl="0"/>
            <a:r>
              <a:rPr lang="pl-PL" dirty="0" smtClean="0">
                <a:solidFill>
                  <a:prstClr val="black"/>
                </a:solidFill>
              </a:rPr>
              <a:t>Aim </a:t>
            </a:r>
            <a:r>
              <a:rPr lang="pl-PL" dirty="0">
                <a:solidFill>
                  <a:prstClr val="black"/>
                </a:solidFill>
              </a:rPr>
              <a:t>of the activity</a:t>
            </a:r>
            <a:r>
              <a:rPr lang="en-US" dirty="0">
                <a:solidFill>
                  <a:prstClr val="black"/>
                </a:solidFill>
              </a:rPr>
              <a:t>: </a:t>
            </a:r>
          </a:p>
          <a:p>
            <a:r>
              <a:rPr lang="en-US" dirty="0"/>
              <a:t>Working on multiplication tables</a:t>
            </a:r>
          </a:p>
        </p:txBody>
      </p:sp>
      <p:sp>
        <p:nvSpPr>
          <p:cNvPr id="5" name="Title 4"/>
          <p:cNvSpPr>
            <a:spLocks noGrp="1"/>
          </p:cNvSpPr>
          <p:nvPr>
            <p:ph type="title"/>
          </p:nvPr>
        </p:nvSpPr>
        <p:spPr/>
        <p:txBody>
          <a:bodyPr>
            <a:normAutofit fontScale="90000"/>
          </a:bodyPr>
          <a:lstStyle/>
          <a:p>
            <a:r>
              <a:rPr lang="en-US" sz="4000" dirty="0" smtClean="0"/>
              <a:t>9</a:t>
            </a:r>
            <a:r>
              <a:rPr lang="en-US" sz="4000" dirty="0" smtClean="0"/>
              <a:t>. </a:t>
            </a:r>
            <a:r>
              <a:rPr lang="en-US" sz="4000" dirty="0" err="1" smtClean="0"/>
              <a:t>Maths</a:t>
            </a:r>
            <a:r>
              <a:rPr lang="en-US" sz="4000" dirty="0" smtClean="0"/>
              <a:t>: Multiplication</a:t>
            </a:r>
            <a:r>
              <a:rPr lang="en-US" dirty="0"/>
              <a:t/>
            </a:r>
            <a:br>
              <a:rPr lang="en-US" dirty="0"/>
            </a:br>
            <a:r>
              <a:rPr lang="en-US" sz="4000" dirty="0" smtClean="0"/>
              <a:t> (</a:t>
            </a:r>
            <a:r>
              <a:rPr lang="en-US" sz="4000" dirty="0" err="1" smtClean="0"/>
              <a:t>Panayiota</a:t>
            </a:r>
            <a:r>
              <a:rPr lang="en-US" sz="4000" dirty="0" smtClean="0"/>
              <a:t> </a:t>
            </a:r>
            <a:r>
              <a:rPr lang="en-US" sz="4000" dirty="0" err="1" smtClean="0"/>
              <a:t>Kyprianou</a:t>
            </a:r>
            <a:r>
              <a:rPr lang="en-US" sz="4000" dirty="0" smtClean="0"/>
              <a:t>)</a:t>
            </a:r>
            <a:endParaRPr lang="en-US" sz="4000" dirty="0"/>
          </a:p>
        </p:txBody>
      </p:sp>
    </p:spTree>
    <p:extLst>
      <p:ext uri="{BB962C8B-B14F-4D97-AF65-F5344CB8AC3E}">
        <p14:creationId xmlns:p14="http://schemas.microsoft.com/office/powerpoint/2010/main" val="228212908"/>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219944" y="1196752"/>
            <a:ext cx="4581159" cy="3122091"/>
          </a:xfrm>
        </p:spPr>
        <p:txBody>
          <a:bodyPr>
            <a:noAutofit/>
          </a:bodyPr>
          <a:lstStyle/>
          <a:p>
            <a:r>
              <a:rPr lang="en-US" dirty="0"/>
              <a:t>Children stand at a circle. The teacher tells the students that we imagine there is a fire burning in the middle of the circle and we can’t let it cool down. The way this will happen, is by having the first child that thinks that he has the right answer to the multiplication equation announced by the teacher, running in the middle of the circle, where the imaginary fire is, and shouting the answer. The child then goes back to his/her place and another question is being raised. </a:t>
            </a:r>
          </a:p>
        </p:txBody>
      </p:sp>
      <p:sp>
        <p:nvSpPr>
          <p:cNvPr id="4" name="Title 3"/>
          <p:cNvSpPr>
            <a:spLocks noGrp="1"/>
          </p:cNvSpPr>
          <p:nvPr>
            <p:ph type="title"/>
          </p:nvPr>
        </p:nvSpPr>
        <p:spPr>
          <a:xfrm>
            <a:off x="408615" y="476672"/>
            <a:ext cx="3352800" cy="792088"/>
          </a:xfrm>
        </p:spPr>
        <p:txBody>
          <a:bodyPr/>
          <a:lstStyle/>
          <a:p>
            <a:r>
              <a:rPr lang="en-US" sz="3600" dirty="0">
                <a:solidFill>
                  <a:prstClr val="black"/>
                </a:solidFill>
              </a:rPr>
              <a:t>Activities</a:t>
            </a:r>
            <a:endParaRPr lang="en-US" dirty="0"/>
          </a:p>
        </p:txBody>
      </p:sp>
      <p:sp>
        <p:nvSpPr>
          <p:cNvPr id="7" name="TextBox 6"/>
          <p:cNvSpPr txBox="1"/>
          <p:nvPr/>
        </p:nvSpPr>
        <p:spPr>
          <a:xfrm>
            <a:off x="251520" y="4318843"/>
            <a:ext cx="4549583" cy="2539157"/>
          </a:xfrm>
          <a:prstGeom prst="rect">
            <a:avLst/>
          </a:prstGeom>
          <a:noFill/>
          <a:ln>
            <a:solidFill>
              <a:srgbClr val="FF0000"/>
            </a:solidFill>
          </a:ln>
        </p:spPr>
        <p:txBody>
          <a:bodyPr wrap="square" rtlCol="0">
            <a:spAutoFit/>
          </a:bodyPr>
          <a:lstStyle/>
          <a:p>
            <a:r>
              <a:rPr lang="en-US" sz="1900" b="1" dirty="0">
                <a:solidFill>
                  <a:schemeClr val="tx2"/>
                </a:solidFill>
              </a:rPr>
              <a:t>Effects/Evaluation of the activity</a:t>
            </a:r>
          </a:p>
          <a:p>
            <a:r>
              <a:rPr lang="en-US" sz="2000" dirty="0"/>
              <a:t>Children feel excited leaving their desks and being able to move, let alone to run in the classroom! The activity keeps them alert and motivates them to work out the multiplication answers as quickly as possible so they will be the one to run in the circle.</a:t>
            </a:r>
          </a:p>
        </p:txBody>
      </p:sp>
      <p:pic>
        <p:nvPicPr>
          <p:cNvPr id="2050" name="Picture 2" descr="C:\Users\Constantinos\Documents\Files Sxoleiou\Erasmus+\KA2\Activities\Cyprus\Γ2\20151207_111513.jpg"/>
          <p:cNvPicPr>
            <a:picLocks noGrp="1" noChangeAspect="1" noChangeArrowheads="1"/>
          </p:cNvPicPr>
          <p:nvPr>
            <p:ph idx="1"/>
          </p:nvPr>
        </p:nvPicPr>
        <p:blipFill>
          <a:blip r:embed="rId2" cstate="print">
            <a:extLst>
              <a:ext uri="{28A0092B-C50C-407E-A947-70E740481C1C}">
                <a14:useLocalDpi xmlns:a14="http://schemas.microsoft.com/office/drawing/2010/main"/>
              </a:ext>
            </a:extLst>
          </a:blip>
          <a:srcRect/>
          <a:stretch>
            <a:fillRect/>
          </a:stretch>
        </p:blipFill>
        <p:spPr bwMode="auto">
          <a:xfrm>
            <a:off x="4756836" y="188640"/>
            <a:ext cx="4224470" cy="23762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onstantinos\Documents\Files Sxoleiou\Erasmus+\KA2\Activities\Cyprus\Γ2\20151207_111354.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932040" y="4021750"/>
            <a:ext cx="4180028" cy="2351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570912"/>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323528" y="1916832"/>
            <a:ext cx="3672408" cy="4680520"/>
          </a:xfrm>
        </p:spPr>
        <p:txBody>
          <a:bodyPr>
            <a:normAutofit/>
          </a:bodyPr>
          <a:lstStyle/>
          <a:p>
            <a:pPr lvl="0"/>
            <a:r>
              <a:rPr lang="pl-PL" sz="1800" b="1" u="sng" dirty="0"/>
              <a:t>Activity 1: </a:t>
            </a:r>
            <a:r>
              <a:rPr lang="pl-PL" sz="1800" dirty="0"/>
              <a:t>The  teacher gives dices to various kids to throw and convert, from percentage to fraction, from decimal to fraction etc. </a:t>
            </a:r>
            <a:endParaRPr lang="en-US" sz="1800" dirty="0" smtClean="0"/>
          </a:p>
          <a:p>
            <a:pPr lvl="0"/>
            <a:endParaRPr lang="en-US" sz="1800" dirty="0"/>
          </a:p>
          <a:p>
            <a:pPr lvl="0"/>
            <a:r>
              <a:rPr lang="pl-PL" sz="1800" b="1" u="sng" dirty="0"/>
              <a:t>Activity 2a:</a:t>
            </a:r>
            <a:r>
              <a:rPr lang="pl-PL" sz="1800" dirty="0"/>
              <a:t> Cubes in three different colours, writing various kinds of fractions, decimals and </a:t>
            </a:r>
            <a:r>
              <a:rPr lang="en-US" sz="1800" dirty="0"/>
              <a:t>percentages. Half of the children get three cubes in each pair, throw them and write down in a table what they see. Afterwards, they compare the three shows and write down the bigger one. </a:t>
            </a:r>
          </a:p>
        </p:txBody>
      </p:sp>
      <p:sp>
        <p:nvSpPr>
          <p:cNvPr id="4" name="Title 3"/>
          <p:cNvSpPr>
            <a:spLocks noGrp="1"/>
          </p:cNvSpPr>
          <p:nvPr>
            <p:ph type="title"/>
          </p:nvPr>
        </p:nvSpPr>
        <p:spPr>
          <a:xfrm>
            <a:off x="539552" y="548680"/>
            <a:ext cx="3352800" cy="1252728"/>
          </a:xfrm>
        </p:spPr>
        <p:txBody>
          <a:bodyPr>
            <a:normAutofit/>
          </a:bodyPr>
          <a:lstStyle/>
          <a:p>
            <a:r>
              <a:rPr lang="en-US" sz="3600" dirty="0" smtClean="0"/>
              <a:t>Activities</a:t>
            </a:r>
            <a:endParaRPr lang="en-US" sz="3600" dirty="0"/>
          </a:p>
        </p:txBody>
      </p:sp>
      <p:pic>
        <p:nvPicPr>
          <p:cNvPr id="1026" name="Picture 2" descr="C:\Users\Constantinos\Documents\Files Sxoleiou\Erasmus+\KA2\Activities\Cyprus\ΠΑΙΧΝΙΔΙ ΣΤ΄1\DSC_0540 (Αντιγραφή).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350" r="9271"/>
          <a:stretch/>
        </p:blipFill>
        <p:spPr bwMode="auto">
          <a:xfrm>
            <a:off x="4986269" y="764704"/>
            <a:ext cx="2909454" cy="21711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Constantinos\Documents\Files Sxoleiou\Erasmus+\KA2\Activities\Cyprus\ΠΑΙΧΝΙΔΙ ΣΤ΄1\DSC_0539 (Αντιγραφή).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3501008"/>
            <a:ext cx="4890120" cy="2750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266297"/>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95536" y="1844824"/>
            <a:ext cx="3456384" cy="4536504"/>
          </a:xfrm>
        </p:spPr>
        <p:txBody>
          <a:bodyPr>
            <a:normAutofit fontScale="92500"/>
          </a:bodyPr>
          <a:lstStyle/>
          <a:p>
            <a:pPr lvl="0"/>
            <a:r>
              <a:rPr lang="pl-PL" sz="2400" b="1" u="sng" dirty="0"/>
              <a:t>Activity 2b:</a:t>
            </a:r>
            <a:r>
              <a:rPr lang="en-US" sz="2400" dirty="0"/>
              <a:t> The rest of the children take envelopes with cards of </a:t>
            </a:r>
            <a:r>
              <a:rPr lang="pl-PL" sz="2400" dirty="0"/>
              <a:t>fract</a:t>
            </a:r>
            <a:r>
              <a:rPr lang="en-US" sz="2400" dirty="0"/>
              <a:t>ions</a:t>
            </a:r>
            <a:r>
              <a:rPr lang="pl-PL" sz="2400" dirty="0"/>
              <a:t>, decimals and </a:t>
            </a:r>
            <a:r>
              <a:rPr lang="en-US" sz="2400" dirty="0"/>
              <a:t>percentages. The children should match three cards of each and make equalities</a:t>
            </a:r>
            <a:r>
              <a:rPr lang="en-US" sz="2400" dirty="0" smtClean="0"/>
              <a:t>.</a:t>
            </a:r>
          </a:p>
          <a:p>
            <a:pPr lvl="0"/>
            <a:endParaRPr lang="en-US" sz="2400" dirty="0"/>
          </a:p>
          <a:p>
            <a:pPr lvl="0"/>
            <a:r>
              <a:rPr lang="en-US" sz="2400" b="1" u="sng" dirty="0"/>
              <a:t>Activity 3:</a:t>
            </a:r>
            <a:r>
              <a:rPr lang="en-US" sz="2400" dirty="0"/>
              <a:t> Announcements of the results and correcting our answers</a:t>
            </a:r>
          </a:p>
          <a:p>
            <a:endParaRPr lang="en-US" dirty="0"/>
          </a:p>
        </p:txBody>
      </p:sp>
      <p:sp>
        <p:nvSpPr>
          <p:cNvPr id="2" name="Title 1"/>
          <p:cNvSpPr>
            <a:spLocks noGrp="1"/>
          </p:cNvSpPr>
          <p:nvPr>
            <p:ph type="title"/>
          </p:nvPr>
        </p:nvSpPr>
        <p:spPr>
          <a:xfrm>
            <a:off x="539552" y="548680"/>
            <a:ext cx="3352800" cy="1252728"/>
          </a:xfrm>
        </p:spPr>
        <p:txBody>
          <a:bodyPr/>
          <a:lstStyle/>
          <a:p>
            <a:r>
              <a:rPr lang="en-US" sz="3600" dirty="0">
                <a:solidFill>
                  <a:prstClr val="black"/>
                </a:solidFill>
              </a:rPr>
              <a:t>Activities</a:t>
            </a:r>
            <a:endParaRPr lang="en-US" dirty="0"/>
          </a:p>
        </p:txBody>
      </p:sp>
      <p:pic>
        <p:nvPicPr>
          <p:cNvPr id="2050" name="Picture 2" descr="C:\Users\Constantinos\Documents\Files Sxoleiou\Erasmus+\KA2\Activities\Cyprus\ΠΑΙΧΝΙΔΙ ΣΤ΄1\DSC_0537 (Αντιγραφή).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07904" y="404664"/>
            <a:ext cx="5111750" cy="2875359"/>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1"/>
          <p:cNvSpPr txBox="1">
            <a:spLocks/>
          </p:cNvSpPr>
          <p:nvPr/>
        </p:nvSpPr>
        <p:spPr>
          <a:xfrm>
            <a:off x="4139952" y="3429000"/>
            <a:ext cx="4663752" cy="3281537"/>
          </a:xfrm>
          <a:prstGeom prst="rect">
            <a:avLst/>
          </a:prstGeom>
        </p:spPr>
        <p:txBody>
          <a:bodyPr vert="horz" lIns="91440" tIns="45720" rIns="91440" bIns="45720" rtlCol="0" anchor="t">
            <a:normAutofit/>
          </a:bodyPr>
          <a:lstStyle>
            <a:lvl1pPr marL="0" indent="0" algn="l" defTabSz="914400" rtl="0" eaLnBrk="1" latinLnBrk="0" hangingPunct="1">
              <a:spcBef>
                <a:spcPts val="0"/>
              </a:spcBef>
              <a:spcAft>
                <a:spcPts val="600"/>
              </a:spcAft>
              <a:buClr>
                <a:schemeClr val="accent1"/>
              </a:buClr>
              <a:buSzPct val="100000"/>
              <a:buFont typeface="Symbol" pitchFamily="18" charset="2"/>
              <a:buNone/>
              <a:defRPr sz="1800" kern="1200">
                <a:solidFill>
                  <a:schemeClr val="tx2"/>
                </a:solidFill>
                <a:latin typeface="+mn-lt"/>
                <a:ea typeface="+mn-ea"/>
                <a:cs typeface="+mn-cs"/>
              </a:defRPr>
            </a:lvl1pPr>
            <a:lvl2pPr marL="457200" indent="0" algn="l" defTabSz="914400" rtl="0" eaLnBrk="1" latinLnBrk="0" hangingPunct="1">
              <a:spcBef>
                <a:spcPct val="20000"/>
              </a:spcBef>
              <a:buClr>
                <a:schemeClr val="accent1"/>
              </a:buClr>
              <a:buSzPct val="100000"/>
              <a:buFont typeface="Symbol" pitchFamily="18" charset="2"/>
              <a:buNone/>
              <a:defRPr sz="1200"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100000"/>
              <a:buFont typeface="Symbol" pitchFamily="18" charset="2"/>
              <a:buNone/>
              <a:defRPr sz="1000"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100000"/>
              <a:buFont typeface="Symbol" pitchFamily="18" charset="2"/>
              <a:buNone/>
              <a:defRPr sz="900"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100000"/>
              <a:buFont typeface="Symbol" pitchFamily="18" charset="2"/>
              <a:buNone/>
              <a:defRPr sz="900" kern="1200">
                <a:solidFill>
                  <a:schemeClr val="tx2"/>
                </a:solidFill>
                <a:latin typeface="+mn-lt"/>
                <a:ea typeface="+mn-ea"/>
                <a:cs typeface="+mn-cs"/>
              </a:defRPr>
            </a:lvl5pPr>
            <a:lvl6pPr marL="2286000" indent="0" algn="l" defTabSz="914400" rtl="0" eaLnBrk="1" latinLnBrk="0" hangingPunct="1">
              <a:spcBef>
                <a:spcPts val="384"/>
              </a:spcBef>
              <a:buClr>
                <a:schemeClr val="accent1"/>
              </a:buClr>
              <a:buFont typeface="Symbol" pitchFamily="18" charset="2"/>
              <a:buNone/>
              <a:defRPr sz="900" kern="1200">
                <a:solidFill>
                  <a:schemeClr val="tx2"/>
                </a:solidFill>
                <a:latin typeface="+mn-lt"/>
                <a:ea typeface="+mn-ea"/>
                <a:cs typeface="+mn-cs"/>
              </a:defRPr>
            </a:lvl6pPr>
            <a:lvl7pPr marL="2743200" indent="0" algn="l" defTabSz="914400" rtl="0" eaLnBrk="1" latinLnBrk="0" hangingPunct="1">
              <a:spcBef>
                <a:spcPts val="384"/>
              </a:spcBef>
              <a:buClr>
                <a:schemeClr val="accent1"/>
              </a:buClr>
              <a:buFont typeface="Symbol" pitchFamily="18" charset="2"/>
              <a:buNone/>
              <a:defRPr sz="900" kern="1200">
                <a:solidFill>
                  <a:schemeClr val="tx2"/>
                </a:solidFill>
                <a:latin typeface="+mn-lt"/>
                <a:ea typeface="+mn-ea"/>
                <a:cs typeface="+mn-cs"/>
              </a:defRPr>
            </a:lvl7pPr>
            <a:lvl8pPr marL="3200400" indent="0" algn="l" defTabSz="914400" rtl="0" eaLnBrk="1" latinLnBrk="0" hangingPunct="1">
              <a:spcBef>
                <a:spcPts val="384"/>
              </a:spcBef>
              <a:buClr>
                <a:schemeClr val="accent1"/>
              </a:buClr>
              <a:buFont typeface="Symbol" pitchFamily="18" charset="2"/>
              <a:buNone/>
              <a:defRPr sz="900" kern="1200">
                <a:solidFill>
                  <a:schemeClr val="tx2"/>
                </a:solidFill>
                <a:latin typeface="+mn-lt"/>
                <a:ea typeface="+mn-ea"/>
                <a:cs typeface="+mn-cs"/>
              </a:defRPr>
            </a:lvl8pPr>
            <a:lvl9pPr marL="3657600" indent="0" algn="l" defTabSz="914400" rtl="0" eaLnBrk="1" latinLnBrk="0" hangingPunct="1">
              <a:spcBef>
                <a:spcPts val="384"/>
              </a:spcBef>
              <a:buClr>
                <a:schemeClr val="accent1"/>
              </a:buClr>
              <a:buFont typeface="Symbol" pitchFamily="18" charset="2"/>
              <a:buNone/>
              <a:defRPr sz="900" kern="1200">
                <a:solidFill>
                  <a:schemeClr val="tx2"/>
                </a:solidFill>
                <a:latin typeface="+mn-lt"/>
                <a:ea typeface="+mn-ea"/>
                <a:cs typeface="+mn-cs"/>
              </a:defRPr>
            </a:lvl9pPr>
          </a:lstStyle>
          <a:p>
            <a:r>
              <a:rPr lang="pl-PL" sz="2200" b="1" dirty="0"/>
              <a:t>Effects/ evaluation of the </a:t>
            </a:r>
            <a:r>
              <a:rPr lang="pl-PL" sz="2200" b="1" dirty="0" smtClean="0"/>
              <a:t>activity</a:t>
            </a:r>
            <a:endParaRPr lang="en-US" sz="2200" b="1" dirty="0" smtClean="0"/>
          </a:p>
          <a:p>
            <a:endParaRPr lang="en-US" dirty="0"/>
          </a:p>
          <a:p>
            <a:r>
              <a:rPr lang="pl-PL" sz="2200" dirty="0" smtClean="0"/>
              <a:t>Pupils liked the activity, especially the cubes. The were devoted to the activity and work very good togerther. They had to justify their answers and revise their knowledge about this unit.</a:t>
            </a:r>
            <a:endParaRPr lang="en-US" sz="2200" dirty="0" smtClean="0"/>
          </a:p>
          <a:p>
            <a:endParaRPr lang="en-US" dirty="0"/>
          </a:p>
        </p:txBody>
      </p:sp>
    </p:spTree>
    <p:extLst>
      <p:ext uri="{BB962C8B-B14F-4D97-AF65-F5344CB8AC3E}">
        <p14:creationId xmlns:p14="http://schemas.microsoft.com/office/powerpoint/2010/main" val="1645380086"/>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99592" y="3068960"/>
            <a:ext cx="7408333" cy="3450696"/>
          </a:xfrm>
        </p:spPr>
        <p:txBody>
          <a:bodyPr>
            <a:normAutofit fontScale="92500"/>
          </a:bodyPr>
          <a:lstStyle/>
          <a:p>
            <a:r>
              <a:rPr lang="en-US" dirty="0"/>
              <a:t>Grade: </a:t>
            </a:r>
            <a:r>
              <a:rPr lang="en-US" dirty="0" smtClean="0"/>
              <a:t>2</a:t>
            </a:r>
            <a:r>
              <a:rPr lang="en-US" baseline="30000" dirty="0" smtClean="0"/>
              <a:t>nd</a:t>
            </a:r>
            <a:r>
              <a:rPr lang="en-US" dirty="0" smtClean="0"/>
              <a:t> </a:t>
            </a:r>
            <a:endParaRPr lang="en-US" dirty="0"/>
          </a:p>
          <a:p>
            <a:r>
              <a:rPr lang="en-US" dirty="0"/>
              <a:t>Time: </a:t>
            </a:r>
            <a:r>
              <a:rPr lang="en-US" dirty="0" smtClean="0"/>
              <a:t>3X40</a:t>
            </a:r>
            <a:r>
              <a:rPr lang="en-US" dirty="0"/>
              <a:t>’</a:t>
            </a:r>
          </a:p>
          <a:p>
            <a:pPr lvl="0"/>
            <a:r>
              <a:rPr lang="pl-PL" dirty="0"/>
              <a:t>Aims of the activity</a:t>
            </a:r>
            <a:r>
              <a:rPr lang="en-US" dirty="0"/>
              <a:t>: </a:t>
            </a:r>
          </a:p>
          <a:p>
            <a:pPr marL="514350" lvl="0" indent="-514350">
              <a:buFont typeface="+mj-lt"/>
              <a:buAutoNum type="arabicPeriod"/>
            </a:pPr>
            <a:r>
              <a:rPr lang="en-US" dirty="0" smtClean="0"/>
              <a:t>To learn the meaning of various adjectives.</a:t>
            </a:r>
          </a:p>
          <a:p>
            <a:pPr marL="514350" lvl="0" indent="-514350">
              <a:buFont typeface="+mj-lt"/>
              <a:buAutoNum type="arabicPeriod"/>
            </a:pPr>
            <a:r>
              <a:rPr lang="pl-PL" dirty="0" smtClean="0"/>
              <a:t>To </a:t>
            </a:r>
            <a:r>
              <a:rPr lang="en-US" dirty="0" smtClean="0"/>
              <a:t>strengthen </a:t>
            </a:r>
            <a:r>
              <a:rPr lang="en-US" dirty="0"/>
              <a:t>their self-esteem through self-knowledge</a:t>
            </a:r>
            <a:r>
              <a:rPr lang="en-US" dirty="0" smtClean="0"/>
              <a:t>. </a:t>
            </a:r>
          </a:p>
          <a:p>
            <a:pPr marL="514350" lvl="0" indent="-514350">
              <a:buFont typeface="+mj-lt"/>
              <a:buAutoNum type="arabicPeriod"/>
            </a:pPr>
            <a:r>
              <a:rPr lang="en-US" dirty="0" smtClean="0"/>
              <a:t>To report their feelings when they come in contact with their defects.</a:t>
            </a:r>
            <a:endParaRPr lang="en-US" dirty="0"/>
          </a:p>
          <a:p>
            <a:pPr marL="514350" indent="-514350">
              <a:buFont typeface="+mj-lt"/>
              <a:buAutoNum type="arabicPeriod"/>
            </a:pPr>
            <a:r>
              <a:rPr lang="en-US" dirty="0"/>
              <a:t>To </a:t>
            </a:r>
            <a:r>
              <a:rPr lang="en-US" dirty="0" smtClean="0"/>
              <a:t>distinguish </a:t>
            </a:r>
            <a:r>
              <a:rPr lang="en-US" dirty="0"/>
              <a:t>how strictly they consider themselves.</a:t>
            </a:r>
          </a:p>
        </p:txBody>
      </p:sp>
      <p:sp>
        <p:nvSpPr>
          <p:cNvPr id="5" name="Title 4"/>
          <p:cNvSpPr>
            <a:spLocks noGrp="1"/>
          </p:cNvSpPr>
          <p:nvPr>
            <p:ph type="title"/>
          </p:nvPr>
        </p:nvSpPr>
        <p:spPr/>
        <p:txBody>
          <a:bodyPr>
            <a:normAutofit fontScale="90000"/>
          </a:bodyPr>
          <a:lstStyle/>
          <a:p>
            <a:r>
              <a:rPr lang="en-US" dirty="0" smtClean="0"/>
              <a:t>2. Greek Language &amp; Life Education: Individual ties (</a:t>
            </a:r>
            <a:r>
              <a:rPr lang="en-US" dirty="0" err="1" smtClean="0"/>
              <a:t>Koula</a:t>
            </a:r>
            <a:r>
              <a:rPr lang="en-US" dirty="0" smtClean="0"/>
              <a:t> </a:t>
            </a:r>
            <a:r>
              <a:rPr lang="en-US" dirty="0" err="1" smtClean="0"/>
              <a:t>Kyriakou</a:t>
            </a:r>
            <a:r>
              <a:rPr lang="en-US" dirty="0" smtClean="0"/>
              <a:t>)</a:t>
            </a:r>
            <a:endParaRPr lang="en-US" dirty="0"/>
          </a:p>
        </p:txBody>
      </p:sp>
      <p:pic>
        <p:nvPicPr>
          <p:cNvPr id="4098" name="Picture 2" descr="C:\Users\Constantinos\Documents\Files Sxoleiou\Erasmus+\KA2\Activities\Cyprus\B2\DSCN111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6096" y="1628800"/>
            <a:ext cx="3480386" cy="2610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139233"/>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395536" y="1412776"/>
            <a:ext cx="4464496" cy="3096344"/>
          </a:xfrm>
        </p:spPr>
        <p:txBody>
          <a:bodyPr>
            <a:noAutofit/>
          </a:bodyPr>
          <a:lstStyle/>
          <a:p>
            <a:r>
              <a:rPr lang="en-US" dirty="0"/>
              <a:t>Students wear a </a:t>
            </a:r>
            <a:r>
              <a:rPr lang="en-US" dirty="0" smtClean="0"/>
              <a:t>tie made by </a:t>
            </a:r>
            <a:r>
              <a:rPr lang="en-US" dirty="0"/>
              <a:t>cardboard. </a:t>
            </a:r>
            <a:r>
              <a:rPr lang="en-US" dirty="0" smtClean="0"/>
              <a:t>The teacher gives </a:t>
            </a:r>
            <a:r>
              <a:rPr lang="en-US" dirty="0"/>
              <a:t>three adjectives written on slips of paper to everyone </a:t>
            </a:r>
            <a:r>
              <a:rPr lang="en-US" dirty="0" smtClean="0"/>
              <a:t>to </a:t>
            </a:r>
            <a:r>
              <a:rPr lang="en-US" dirty="0"/>
              <a:t>stick </a:t>
            </a:r>
            <a:r>
              <a:rPr lang="en-US" dirty="0" smtClean="0"/>
              <a:t>them to </a:t>
            </a:r>
            <a:r>
              <a:rPr lang="en-US" dirty="0"/>
              <a:t>their tie. </a:t>
            </a:r>
            <a:endParaRPr lang="en-US" dirty="0" smtClean="0"/>
          </a:p>
          <a:p>
            <a:r>
              <a:rPr lang="en-US" dirty="0" smtClean="0"/>
              <a:t>If they </a:t>
            </a:r>
            <a:r>
              <a:rPr lang="en-US" dirty="0"/>
              <a:t>believe that any of the adjectives </a:t>
            </a:r>
            <a:r>
              <a:rPr lang="en-US" dirty="0" smtClean="0"/>
              <a:t>is not </a:t>
            </a:r>
            <a:r>
              <a:rPr lang="en-US" dirty="0"/>
              <a:t>expressing them, </a:t>
            </a:r>
            <a:r>
              <a:rPr lang="en-US" dirty="0" smtClean="0"/>
              <a:t>they raised </a:t>
            </a:r>
            <a:r>
              <a:rPr lang="en-US" dirty="0"/>
              <a:t>from their position, </a:t>
            </a:r>
            <a:r>
              <a:rPr lang="en-US" dirty="0" smtClean="0"/>
              <a:t>wander </a:t>
            </a:r>
            <a:r>
              <a:rPr lang="en-US" dirty="0"/>
              <a:t>in </a:t>
            </a:r>
            <a:r>
              <a:rPr lang="en-US" dirty="0" smtClean="0"/>
              <a:t>the classroom </a:t>
            </a:r>
            <a:r>
              <a:rPr lang="en-US" dirty="0"/>
              <a:t>and </a:t>
            </a:r>
            <a:r>
              <a:rPr lang="en-US" dirty="0" smtClean="0"/>
              <a:t>exchange the adjectives </a:t>
            </a:r>
            <a:r>
              <a:rPr lang="en-US" dirty="0"/>
              <a:t>that </a:t>
            </a:r>
            <a:r>
              <a:rPr lang="en-US" dirty="0" smtClean="0"/>
              <a:t>they do </a:t>
            </a:r>
            <a:r>
              <a:rPr lang="en-US" dirty="0"/>
              <a:t>not want </a:t>
            </a:r>
            <a:r>
              <a:rPr lang="en-US" dirty="0" smtClean="0"/>
              <a:t>with other students </a:t>
            </a:r>
            <a:r>
              <a:rPr lang="en-US" dirty="0"/>
              <a:t>or </a:t>
            </a:r>
            <a:r>
              <a:rPr lang="en-US" dirty="0" smtClean="0"/>
              <a:t>with an adjective that is on the teacher’s desk.</a:t>
            </a:r>
            <a:endParaRPr lang="en-US" dirty="0"/>
          </a:p>
        </p:txBody>
      </p:sp>
      <p:sp>
        <p:nvSpPr>
          <p:cNvPr id="4" name="Title 3"/>
          <p:cNvSpPr>
            <a:spLocks noGrp="1"/>
          </p:cNvSpPr>
          <p:nvPr>
            <p:ph type="title"/>
          </p:nvPr>
        </p:nvSpPr>
        <p:spPr>
          <a:xfrm>
            <a:off x="395536" y="620688"/>
            <a:ext cx="3352800" cy="792088"/>
          </a:xfrm>
        </p:spPr>
        <p:txBody>
          <a:bodyPr/>
          <a:lstStyle/>
          <a:p>
            <a:r>
              <a:rPr lang="en-US" sz="3600" dirty="0">
                <a:solidFill>
                  <a:prstClr val="black"/>
                </a:solidFill>
              </a:rPr>
              <a:t>Activities</a:t>
            </a:r>
            <a:endParaRPr lang="en-US" dirty="0"/>
          </a:p>
        </p:txBody>
      </p:sp>
      <p:pic>
        <p:nvPicPr>
          <p:cNvPr id="3074" name="Picture 2" descr="C:\Users\Constantinos\Documents\Files Sxoleiou\Erasmus+\KA2\Activities\Cyprus\B2\DSCN110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080433">
            <a:off x="7098473" y="1394273"/>
            <a:ext cx="1620180" cy="216024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
          <p:cNvSpPr txBox="1">
            <a:spLocks/>
          </p:cNvSpPr>
          <p:nvPr/>
        </p:nvSpPr>
        <p:spPr>
          <a:xfrm>
            <a:off x="323528" y="4509120"/>
            <a:ext cx="4663752" cy="2160240"/>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spcBef>
                <a:spcPts val="0"/>
              </a:spcBef>
              <a:spcAft>
                <a:spcPts val="600"/>
              </a:spcAft>
              <a:buClr>
                <a:schemeClr val="accent1"/>
              </a:buClr>
              <a:buSzPct val="100000"/>
              <a:buFont typeface="Symbol" pitchFamily="18" charset="2"/>
              <a:buNone/>
              <a:defRPr sz="1800" kern="1200">
                <a:solidFill>
                  <a:schemeClr val="tx2"/>
                </a:solidFill>
                <a:latin typeface="+mn-lt"/>
                <a:ea typeface="+mn-ea"/>
                <a:cs typeface="+mn-cs"/>
              </a:defRPr>
            </a:lvl1pPr>
            <a:lvl2pPr marL="457200" indent="0" algn="l" defTabSz="914400" rtl="0" eaLnBrk="1" latinLnBrk="0" hangingPunct="1">
              <a:spcBef>
                <a:spcPct val="20000"/>
              </a:spcBef>
              <a:buClr>
                <a:schemeClr val="accent1"/>
              </a:buClr>
              <a:buSzPct val="100000"/>
              <a:buFont typeface="Symbol" pitchFamily="18" charset="2"/>
              <a:buNone/>
              <a:defRPr sz="1200"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100000"/>
              <a:buFont typeface="Symbol" pitchFamily="18" charset="2"/>
              <a:buNone/>
              <a:defRPr sz="1000"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100000"/>
              <a:buFont typeface="Symbol" pitchFamily="18" charset="2"/>
              <a:buNone/>
              <a:defRPr sz="900"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100000"/>
              <a:buFont typeface="Symbol" pitchFamily="18" charset="2"/>
              <a:buNone/>
              <a:defRPr sz="900" kern="1200">
                <a:solidFill>
                  <a:schemeClr val="tx2"/>
                </a:solidFill>
                <a:latin typeface="+mn-lt"/>
                <a:ea typeface="+mn-ea"/>
                <a:cs typeface="+mn-cs"/>
              </a:defRPr>
            </a:lvl5pPr>
            <a:lvl6pPr marL="2286000" indent="0" algn="l" defTabSz="914400" rtl="0" eaLnBrk="1" latinLnBrk="0" hangingPunct="1">
              <a:spcBef>
                <a:spcPts val="384"/>
              </a:spcBef>
              <a:buClr>
                <a:schemeClr val="accent1"/>
              </a:buClr>
              <a:buFont typeface="Symbol" pitchFamily="18" charset="2"/>
              <a:buNone/>
              <a:defRPr sz="900" kern="1200">
                <a:solidFill>
                  <a:schemeClr val="tx2"/>
                </a:solidFill>
                <a:latin typeface="+mn-lt"/>
                <a:ea typeface="+mn-ea"/>
                <a:cs typeface="+mn-cs"/>
              </a:defRPr>
            </a:lvl6pPr>
            <a:lvl7pPr marL="2743200" indent="0" algn="l" defTabSz="914400" rtl="0" eaLnBrk="1" latinLnBrk="0" hangingPunct="1">
              <a:spcBef>
                <a:spcPts val="384"/>
              </a:spcBef>
              <a:buClr>
                <a:schemeClr val="accent1"/>
              </a:buClr>
              <a:buFont typeface="Symbol" pitchFamily="18" charset="2"/>
              <a:buNone/>
              <a:defRPr sz="900" kern="1200">
                <a:solidFill>
                  <a:schemeClr val="tx2"/>
                </a:solidFill>
                <a:latin typeface="+mn-lt"/>
                <a:ea typeface="+mn-ea"/>
                <a:cs typeface="+mn-cs"/>
              </a:defRPr>
            </a:lvl7pPr>
            <a:lvl8pPr marL="3200400" indent="0" algn="l" defTabSz="914400" rtl="0" eaLnBrk="1" latinLnBrk="0" hangingPunct="1">
              <a:spcBef>
                <a:spcPts val="384"/>
              </a:spcBef>
              <a:buClr>
                <a:schemeClr val="accent1"/>
              </a:buClr>
              <a:buFont typeface="Symbol" pitchFamily="18" charset="2"/>
              <a:buNone/>
              <a:defRPr sz="900" kern="1200">
                <a:solidFill>
                  <a:schemeClr val="tx2"/>
                </a:solidFill>
                <a:latin typeface="+mn-lt"/>
                <a:ea typeface="+mn-ea"/>
                <a:cs typeface="+mn-cs"/>
              </a:defRPr>
            </a:lvl8pPr>
            <a:lvl9pPr marL="3657600" indent="0" algn="l" defTabSz="914400" rtl="0" eaLnBrk="1" latinLnBrk="0" hangingPunct="1">
              <a:spcBef>
                <a:spcPts val="384"/>
              </a:spcBef>
              <a:buClr>
                <a:schemeClr val="accent1"/>
              </a:buClr>
              <a:buFont typeface="Symbol" pitchFamily="18" charset="2"/>
              <a:buNone/>
              <a:defRPr sz="900" kern="1200">
                <a:solidFill>
                  <a:schemeClr val="tx2"/>
                </a:solidFill>
                <a:latin typeface="+mn-lt"/>
                <a:ea typeface="+mn-ea"/>
                <a:cs typeface="+mn-cs"/>
              </a:defRPr>
            </a:lvl9pPr>
          </a:lstStyle>
          <a:p>
            <a:r>
              <a:rPr lang="pl-PL" sz="2200" b="1" dirty="0"/>
              <a:t>Effects/ evaluation of the </a:t>
            </a:r>
            <a:r>
              <a:rPr lang="pl-PL" sz="2200" b="1" dirty="0" smtClean="0"/>
              <a:t>activity</a:t>
            </a:r>
            <a:endParaRPr lang="en-US" sz="2200" b="1" dirty="0" smtClean="0"/>
          </a:p>
          <a:p>
            <a:r>
              <a:rPr lang="en-US" dirty="0"/>
              <a:t>A prerequisite for achieving this activity is that students are well aware of the adjectives </a:t>
            </a:r>
            <a:r>
              <a:rPr lang="en-US" dirty="0" smtClean="0"/>
              <a:t>and their meaning. If they don’t know anyone, at least  they have </a:t>
            </a:r>
            <a:r>
              <a:rPr lang="en-US" dirty="0"/>
              <a:t>to understand whether </a:t>
            </a:r>
            <a:r>
              <a:rPr lang="en-US" dirty="0" smtClean="0"/>
              <a:t>it’s </a:t>
            </a:r>
            <a:r>
              <a:rPr lang="en-US" dirty="0"/>
              <a:t>positive or negative. </a:t>
            </a:r>
            <a:r>
              <a:rPr lang="en-US" dirty="0" smtClean="0"/>
              <a:t>Students are active, </a:t>
            </a:r>
            <a:r>
              <a:rPr lang="en-US" dirty="0"/>
              <a:t>there is vitality in the </a:t>
            </a:r>
            <a:r>
              <a:rPr lang="en-US" dirty="0" smtClean="0"/>
              <a:t>classroom and </a:t>
            </a:r>
            <a:r>
              <a:rPr lang="en-US" dirty="0"/>
              <a:t>everyone is trying to </a:t>
            </a:r>
            <a:r>
              <a:rPr lang="en-US" dirty="0" smtClean="0"/>
              <a:t>get rid of negative adjectives from her/his tie!</a:t>
            </a:r>
            <a:endParaRPr lang="en-US" dirty="0"/>
          </a:p>
          <a:p>
            <a:endParaRPr lang="en-US" dirty="0"/>
          </a:p>
        </p:txBody>
      </p:sp>
      <p:pic>
        <p:nvPicPr>
          <p:cNvPr id="3075" name="Picture 3" descr="C:\Users\Constantinos\Documents\Files Sxoleiou\Erasmus+\KA2\Activities\Cyprus\B2\DSCN110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0422378">
            <a:off x="4997389" y="1466282"/>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Constantinos\Documents\Files Sxoleiou\Erasmus+\KA2\Activities\Cyprus\B2\DSCN1106.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6116"/>
          <a:stretch/>
        </p:blipFill>
        <p:spPr bwMode="auto">
          <a:xfrm>
            <a:off x="6804250" y="4934959"/>
            <a:ext cx="2171114" cy="173440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Constantinos\Documents\Files Sxoleiou\Erasmus+\KA2\Activities\Cyprus\B2\DSCN1103.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8009" r="39374"/>
          <a:stretch/>
        </p:blipFill>
        <p:spPr bwMode="auto">
          <a:xfrm>
            <a:off x="4921841" y="4149080"/>
            <a:ext cx="1785935" cy="2545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762845"/>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20000"/>
          </a:bodyPr>
          <a:lstStyle/>
          <a:p>
            <a:pPr lvl="0"/>
            <a:r>
              <a:rPr lang="en-US" sz="3000" dirty="0">
                <a:solidFill>
                  <a:prstClr val="black"/>
                </a:solidFill>
              </a:rPr>
              <a:t>Grade: </a:t>
            </a:r>
            <a:r>
              <a:rPr lang="en-US" sz="3000" dirty="0" smtClean="0">
                <a:solidFill>
                  <a:prstClr val="black"/>
                </a:solidFill>
              </a:rPr>
              <a:t>5</a:t>
            </a:r>
            <a:r>
              <a:rPr lang="en-US" sz="3000" baseline="30000" dirty="0" smtClean="0">
                <a:solidFill>
                  <a:prstClr val="black"/>
                </a:solidFill>
              </a:rPr>
              <a:t>th</a:t>
            </a:r>
            <a:r>
              <a:rPr lang="en-US" sz="3000" dirty="0" smtClean="0">
                <a:solidFill>
                  <a:prstClr val="black"/>
                </a:solidFill>
              </a:rPr>
              <a:t>  </a:t>
            </a:r>
            <a:endParaRPr lang="en-US" sz="3000" dirty="0">
              <a:solidFill>
                <a:prstClr val="black"/>
              </a:solidFill>
            </a:endParaRPr>
          </a:p>
          <a:p>
            <a:pPr lvl="0"/>
            <a:r>
              <a:rPr lang="en-US" sz="3000" dirty="0">
                <a:solidFill>
                  <a:prstClr val="black"/>
                </a:solidFill>
              </a:rPr>
              <a:t>Time: 1</a:t>
            </a:r>
            <a:r>
              <a:rPr lang="en-US" sz="3000" dirty="0" smtClean="0">
                <a:solidFill>
                  <a:prstClr val="black"/>
                </a:solidFill>
              </a:rPr>
              <a:t>0</a:t>
            </a:r>
            <a:r>
              <a:rPr lang="en-US" sz="3000" dirty="0">
                <a:solidFill>
                  <a:prstClr val="black"/>
                </a:solidFill>
              </a:rPr>
              <a:t>’</a:t>
            </a:r>
          </a:p>
          <a:p>
            <a:pPr lvl="0"/>
            <a:r>
              <a:rPr lang="pl-PL" sz="3000" dirty="0">
                <a:solidFill>
                  <a:prstClr val="black"/>
                </a:solidFill>
              </a:rPr>
              <a:t>Aims of the activity</a:t>
            </a:r>
            <a:r>
              <a:rPr lang="en-US" sz="3000" dirty="0">
                <a:solidFill>
                  <a:prstClr val="black"/>
                </a:solidFill>
              </a:rPr>
              <a:t>: </a:t>
            </a:r>
            <a:endParaRPr lang="en-US" sz="3000" dirty="0" smtClean="0">
              <a:solidFill>
                <a:prstClr val="black"/>
              </a:solidFill>
            </a:endParaRPr>
          </a:p>
          <a:p>
            <a:pPr lvl="0"/>
            <a:endParaRPr lang="en-US" sz="3000" dirty="0">
              <a:solidFill>
                <a:prstClr val="black"/>
              </a:solidFill>
            </a:endParaRPr>
          </a:p>
          <a:p>
            <a:pPr marL="514350" lvl="0" indent="-514350">
              <a:buFont typeface="+mj-lt"/>
              <a:buAutoNum type="arabicPeriod"/>
            </a:pPr>
            <a:r>
              <a:rPr lang="en-US" sz="3000" dirty="0" smtClean="0">
                <a:solidFill>
                  <a:prstClr val="black"/>
                </a:solidFill>
              </a:rPr>
              <a:t>To recognize and tell the time.</a:t>
            </a:r>
            <a:endParaRPr lang="en-US" sz="3000" dirty="0">
              <a:solidFill>
                <a:prstClr val="black"/>
              </a:solidFill>
            </a:endParaRPr>
          </a:p>
          <a:p>
            <a:pPr marL="514350" lvl="0" indent="-514350">
              <a:buFont typeface="+mj-lt"/>
              <a:buAutoNum type="arabicPeriod"/>
            </a:pPr>
            <a:r>
              <a:rPr lang="pl-PL" sz="3000" dirty="0" smtClean="0">
                <a:solidFill>
                  <a:prstClr val="black"/>
                </a:solidFill>
              </a:rPr>
              <a:t>To</a:t>
            </a:r>
            <a:r>
              <a:rPr lang="en-US" sz="3000" dirty="0" smtClean="0">
                <a:solidFill>
                  <a:prstClr val="black"/>
                </a:solidFill>
              </a:rPr>
              <a:t> recognize and use properly the adverbs of frequency (never, sometimes, usually, always)</a:t>
            </a:r>
            <a:endParaRPr lang="en-US" dirty="0"/>
          </a:p>
        </p:txBody>
      </p:sp>
      <p:sp>
        <p:nvSpPr>
          <p:cNvPr id="5" name="Title 4"/>
          <p:cNvSpPr>
            <a:spLocks noGrp="1"/>
          </p:cNvSpPr>
          <p:nvPr>
            <p:ph type="title"/>
          </p:nvPr>
        </p:nvSpPr>
        <p:spPr/>
        <p:txBody>
          <a:bodyPr>
            <a:normAutofit fontScale="90000"/>
          </a:bodyPr>
          <a:lstStyle/>
          <a:p>
            <a:r>
              <a:rPr lang="en-US" dirty="0" smtClean="0"/>
              <a:t>3. English: Telling the time and using adverbs of frequency (</a:t>
            </a:r>
            <a:r>
              <a:rPr lang="en-US" dirty="0" err="1" smtClean="0"/>
              <a:t>Constantinos</a:t>
            </a:r>
            <a:r>
              <a:rPr lang="en-US" dirty="0" smtClean="0"/>
              <a: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592856"/>
            <a:ext cx="3665984" cy="275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846464"/>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457200" y="1435100"/>
            <a:ext cx="3754760" cy="4691063"/>
          </a:xfrm>
        </p:spPr>
        <p:txBody>
          <a:bodyPr>
            <a:normAutofit fontScale="92500" lnSpcReduction="10000"/>
          </a:bodyPr>
          <a:lstStyle/>
          <a:p>
            <a:pPr algn="ctr"/>
            <a:r>
              <a:rPr lang="en-US" sz="2000" b="1" dirty="0" err="1" smtClean="0"/>
              <a:t>Noughts</a:t>
            </a:r>
            <a:r>
              <a:rPr lang="en-US" sz="2000" b="1" dirty="0" smtClean="0"/>
              <a:t> and Crosses game</a:t>
            </a:r>
          </a:p>
          <a:p>
            <a:r>
              <a:rPr lang="en-US" sz="2000" dirty="0" smtClean="0"/>
              <a:t>1. The teacher draws on the board the squares and writes time in various forms and the adverbs of frequency.</a:t>
            </a:r>
          </a:p>
          <a:p>
            <a:r>
              <a:rPr lang="en-US" sz="2000" dirty="0" smtClean="0"/>
              <a:t>2.  The pupils are divided in 2 groups (X&amp;O).</a:t>
            </a:r>
          </a:p>
          <a:p>
            <a:r>
              <a:rPr lang="en-US" sz="2000" dirty="0" smtClean="0"/>
              <a:t>3. They take their turn and say sentences using the time or the adverb in a square.</a:t>
            </a:r>
          </a:p>
          <a:p>
            <a:r>
              <a:rPr lang="en-US" sz="2000" dirty="0" smtClean="0"/>
              <a:t>4. If the sentence is correct they put their sign (X or O) in the square.</a:t>
            </a:r>
          </a:p>
          <a:p>
            <a:r>
              <a:rPr lang="en-US" sz="2000" dirty="0" smtClean="0"/>
              <a:t>5. The group that completes a line (horizontally, vertical or diagonal) wins the game.</a:t>
            </a:r>
            <a:endParaRPr lang="en-US" sz="2000" dirty="0"/>
          </a:p>
        </p:txBody>
      </p:sp>
      <p:sp>
        <p:nvSpPr>
          <p:cNvPr id="4" name="Title 3"/>
          <p:cNvSpPr>
            <a:spLocks noGrp="1"/>
          </p:cNvSpPr>
          <p:nvPr>
            <p:ph type="title"/>
          </p:nvPr>
        </p:nvSpPr>
        <p:spPr>
          <a:xfrm>
            <a:off x="323528" y="260648"/>
            <a:ext cx="3352800" cy="1252728"/>
          </a:xfrm>
        </p:spPr>
        <p:txBody>
          <a:bodyPr/>
          <a:lstStyle/>
          <a:p>
            <a:r>
              <a:rPr lang="en-US" sz="3600" dirty="0">
                <a:solidFill>
                  <a:prstClr val="black"/>
                </a:solidFill>
              </a:rPr>
              <a:t>Activities</a:t>
            </a:r>
            <a:endParaRPr lang="en-US" dirty="0"/>
          </a:p>
        </p:txBody>
      </p:sp>
      <p:pic>
        <p:nvPicPr>
          <p:cNvPr id="2050" name="Picture 2" descr="C:\Users\Constantinos\Pictures\Γερμασόγεια\2015_2016\Erasmus KA2\Games\time\XO\20160201_121156.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0289" r="6775" b="6975"/>
          <a:stretch/>
        </p:blipFill>
        <p:spPr bwMode="auto">
          <a:xfrm>
            <a:off x="4945974" y="188641"/>
            <a:ext cx="3937526" cy="33123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32040" y="3933056"/>
            <a:ext cx="3960440" cy="2400657"/>
          </a:xfrm>
          <a:prstGeom prst="rect">
            <a:avLst/>
          </a:prstGeom>
          <a:noFill/>
        </p:spPr>
        <p:txBody>
          <a:bodyPr wrap="square" rtlCol="0">
            <a:spAutoFit/>
          </a:bodyPr>
          <a:lstStyle/>
          <a:p>
            <a:r>
              <a:rPr lang="en-US" sz="1900" b="1" dirty="0">
                <a:solidFill>
                  <a:schemeClr val="tx2"/>
                </a:solidFill>
              </a:rPr>
              <a:t>Effects/Evaluation of the activity</a:t>
            </a:r>
          </a:p>
          <a:p>
            <a:endParaRPr lang="en-US" dirty="0"/>
          </a:p>
          <a:p>
            <a:r>
              <a:rPr lang="en-US" sz="1900" dirty="0">
                <a:solidFill>
                  <a:schemeClr val="tx2"/>
                </a:solidFill>
              </a:rPr>
              <a:t>Students were very excited, because they had to use both the knowledge they took from the lesson and strategic. </a:t>
            </a:r>
            <a:r>
              <a:rPr lang="pl-PL" sz="1900" dirty="0">
                <a:solidFill>
                  <a:schemeClr val="tx2"/>
                </a:solidFill>
              </a:rPr>
              <a:t>It’s a good way to recapitulate the lesson in a playful way.</a:t>
            </a:r>
            <a:endParaRPr lang="en-US" sz="1900" dirty="0">
              <a:solidFill>
                <a:schemeClr val="tx2"/>
              </a:solidFill>
            </a:endParaRPr>
          </a:p>
        </p:txBody>
      </p:sp>
    </p:spTree>
    <p:extLst>
      <p:ext uri="{BB962C8B-B14F-4D97-AF65-F5344CB8AC3E}">
        <p14:creationId xmlns:p14="http://schemas.microsoft.com/office/powerpoint/2010/main" val="2755214294"/>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pPr lvl="0"/>
            <a:r>
              <a:rPr lang="en-US" sz="3000" dirty="0">
                <a:solidFill>
                  <a:prstClr val="black"/>
                </a:solidFill>
              </a:rPr>
              <a:t>Grade: </a:t>
            </a:r>
            <a:r>
              <a:rPr lang="en-US" sz="3000" dirty="0" smtClean="0">
                <a:solidFill>
                  <a:prstClr val="black"/>
                </a:solidFill>
              </a:rPr>
              <a:t>5</a:t>
            </a:r>
            <a:r>
              <a:rPr lang="en-US" sz="3000" baseline="30000" dirty="0" smtClean="0">
                <a:solidFill>
                  <a:prstClr val="black"/>
                </a:solidFill>
              </a:rPr>
              <a:t>th</a:t>
            </a:r>
            <a:r>
              <a:rPr lang="en-US" sz="3000" dirty="0" smtClean="0">
                <a:solidFill>
                  <a:prstClr val="black"/>
                </a:solidFill>
              </a:rPr>
              <a:t>  </a:t>
            </a:r>
            <a:endParaRPr lang="en-US" sz="3000" dirty="0">
              <a:solidFill>
                <a:prstClr val="black"/>
              </a:solidFill>
            </a:endParaRPr>
          </a:p>
          <a:p>
            <a:pPr lvl="0"/>
            <a:r>
              <a:rPr lang="en-US" sz="3000" dirty="0">
                <a:solidFill>
                  <a:prstClr val="black"/>
                </a:solidFill>
              </a:rPr>
              <a:t>Time: 2</a:t>
            </a:r>
            <a:r>
              <a:rPr lang="en-US" sz="3000" dirty="0" smtClean="0">
                <a:solidFill>
                  <a:prstClr val="black"/>
                </a:solidFill>
              </a:rPr>
              <a:t>X80</a:t>
            </a:r>
            <a:r>
              <a:rPr lang="en-US" sz="3000" dirty="0">
                <a:solidFill>
                  <a:prstClr val="black"/>
                </a:solidFill>
              </a:rPr>
              <a:t>’</a:t>
            </a:r>
          </a:p>
          <a:p>
            <a:pPr lvl="0"/>
            <a:r>
              <a:rPr lang="pl-PL" sz="3000" dirty="0">
                <a:solidFill>
                  <a:prstClr val="black"/>
                </a:solidFill>
              </a:rPr>
              <a:t>Aims of the activity</a:t>
            </a:r>
            <a:r>
              <a:rPr lang="en-US" sz="3000" dirty="0">
                <a:solidFill>
                  <a:prstClr val="black"/>
                </a:solidFill>
              </a:rPr>
              <a:t>: </a:t>
            </a:r>
            <a:endParaRPr lang="en-US" sz="3000" dirty="0" smtClean="0">
              <a:solidFill>
                <a:prstClr val="black"/>
              </a:solidFill>
            </a:endParaRPr>
          </a:p>
          <a:p>
            <a:pPr lvl="0"/>
            <a:endParaRPr lang="en-US" sz="3000" dirty="0">
              <a:solidFill>
                <a:prstClr val="black"/>
              </a:solidFill>
            </a:endParaRPr>
          </a:p>
          <a:p>
            <a:pPr marL="514350" lvl="0" indent="-514350">
              <a:buFont typeface="+mj-lt"/>
              <a:buAutoNum type="arabicPeriod"/>
            </a:pPr>
            <a:r>
              <a:rPr lang="en-US" sz="3000" dirty="0">
                <a:solidFill>
                  <a:prstClr val="black"/>
                </a:solidFill>
              </a:rPr>
              <a:t>To </a:t>
            </a:r>
            <a:r>
              <a:rPr lang="en-US" sz="3000" dirty="0" smtClean="0">
                <a:solidFill>
                  <a:prstClr val="black"/>
                </a:solidFill>
              </a:rPr>
              <a:t>understand and analyze a text</a:t>
            </a:r>
          </a:p>
          <a:p>
            <a:pPr marL="514350" lvl="0" indent="-514350">
              <a:buFont typeface="+mj-lt"/>
              <a:buAutoNum type="arabicPeriod"/>
            </a:pPr>
            <a:r>
              <a:rPr lang="pl-PL" sz="3000" dirty="0" smtClean="0">
                <a:solidFill>
                  <a:prstClr val="black"/>
                </a:solidFill>
              </a:rPr>
              <a:t>To </a:t>
            </a:r>
            <a:r>
              <a:rPr lang="en-US" sz="3000" dirty="0" smtClean="0">
                <a:solidFill>
                  <a:prstClr val="black"/>
                </a:solidFill>
              </a:rPr>
              <a:t>identify the impacts of a decision, while viewing it from different angles. </a:t>
            </a:r>
          </a:p>
          <a:p>
            <a:endParaRPr lang="en-US" dirty="0"/>
          </a:p>
        </p:txBody>
      </p:sp>
      <p:sp>
        <p:nvSpPr>
          <p:cNvPr id="5" name="Title 4"/>
          <p:cNvSpPr>
            <a:spLocks noGrp="1"/>
          </p:cNvSpPr>
          <p:nvPr>
            <p:ph type="title"/>
          </p:nvPr>
        </p:nvSpPr>
        <p:spPr/>
        <p:txBody>
          <a:bodyPr>
            <a:normAutofit/>
          </a:bodyPr>
          <a:lstStyle/>
          <a:p>
            <a:r>
              <a:rPr lang="en-US" sz="2800" dirty="0"/>
              <a:t>4</a:t>
            </a:r>
            <a:r>
              <a:rPr lang="en-US" sz="2800" dirty="0" smtClean="0"/>
              <a:t>. Greek </a:t>
            </a:r>
            <a:r>
              <a:rPr lang="en-US" sz="2800" dirty="0"/>
              <a:t>Language &amp; Life Education</a:t>
            </a:r>
            <a:r>
              <a:rPr lang="en-US" sz="2800" dirty="0" smtClean="0"/>
              <a:t>: The 6 hats of De Bono (</a:t>
            </a:r>
            <a:r>
              <a:rPr lang="en-US" sz="2800" dirty="0" err="1" smtClean="0"/>
              <a:t>Panayiota</a:t>
            </a:r>
            <a:r>
              <a:rPr lang="en-US" sz="2800" dirty="0" smtClean="0"/>
              <a:t> Michael &amp; </a:t>
            </a:r>
            <a:r>
              <a:rPr lang="en-US" sz="2800" dirty="0" err="1" smtClean="0"/>
              <a:t>Sotiroulla</a:t>
            </a:r>
            <a:r>
              <a:rPr lang="en-US" sz="2800" dirty="0" smtClean="0"/>
              <a:t> </a:t>
            </a:r>
            <a:r>
              <a:rPr lang="en-US" sz="2800" dirty="0" err="1" smtClean="0"/>
              <a:t>Zakou</a:t>
            </a:r>
            <a:r>
              <a:rPr lang="en-US" sz="2800" dirty="0" smtClean="0"/>
              <a:t>)</a:t>
            </a:r>
            <a:endParaRPr lang="en-US" sz="2800" dirty="0"/>
          </a:p>
        </p:txBody>
      </p:sp>
      <p:pic>
        <p:nvPicPr>
          <p:cNvPr id="1026" name="Picture 2" descr="C:\Users\Constantinos\Documents\Files Sxoleiou\Erasmus+\KA2\Activities\Cyprus\E\DSCN1058.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92080" y="2060848"/>
            <a:ext cx="3327177" cy="2495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01425"/>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626</TotalTime>
  <Words>1921</Words>
  <Application>Microsoft Office PowerPoint</Application>
  <PresentationFormat>On-screen Show (4:3)</PresentationFormat>
  <Paragraphs>144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Waveform</vt:lpstr>
      <vt:lpstr>Play with me and teach me</vt:lpstr>
      <vt:lpstr>1. MATHS: Comparing fractions, decimals, percentages (Maria Pavlidou)</vt:lpstr>
      <vt:lpstr>Activities</vt:lpstr>
      <vt:lpstr>Activities</vt:lpstr>
      <vt:lpstr>2. Greek Language &amp; Life Education: Individual ties (Koula Kyriakou)</vt:lpstr>
      <vt:lpstr>Activities</vt:lpstr>
      <vt:lpstr>3. English: Telling the time and using adverbs of frequency (Constantinos)</vt:lpstr>
      <vt:lpstr>Activities</vt:lpstr>
      <vt:lpstr>4. Greek Language &amp; Life Education: The 6 hats of De Bono (Panayiota Michael &amp; Sotiroulla Zakou)</vt:lpstr>
      <vt:lpstr>Activities</vt:lpstr>
      <vt:lpstr>5. Greek language: Use of the imperative  (Panayiota Kyprianou)</vt:lpstr>
      <vt:lpstr>Activities</vt:lpstr>
      <vt:lpstr>6. Music: Tell a story by using rhythm instruments (Elena Agrotou)</vt:lpstr>
      <vt:lpstr>Activities</vt:lpstr>
      <vt:lpstr>7. Maths: Guess the number “Ziziros” (Christa Papaevagorou)</vt:lpstr>
      <vt:lpstr>Activities</vt:lpstr>
      <vt:lpstr>PowerPoint Presentation</vt:lpstr>
      <vt:lpstr>8. Greek language: The web  (Panayiota Kyprianou)</vt:lpstr>
      <vt:lpstr>Activities</vt:lpstr>
      <vt:lpstr>9. Maths: Multiplication  (Panayiota Kyprianou)</vt:lpstr>
      <vt:lpstr>Activities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 with me and teach me</dc:title>
  <dc:creator>Constantinos</dc:creator>
  <cp:lastModifiedBy>Constantinos</cp:lastModifiedBy>
  <cp:revision>35</cp:revision>
  <dcterms:created xsi:type="dcterms:W3CDTF">2016-05-05T07:33:07Z</dcterms:created>
  <dcterms:modified xsi:type="dcterms:W3CDTF">2016-06-03T09:09:39Z</dcterms:modified>
</cp:coreProperties>
</file>