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20" d="100"/>
          <a:sy n="20" d="100"/>
        </p:scale>
        <p:origin x="-942" y="-1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3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880" y="3681360"/>
            <a:ext cx="2376720" cy="1896480"/>
          </a:xfrm>
          <a:prstGeom prst="rect">
            <a:avLst/>
          </a:prstGeom>
          <a:ln>
            <a:noFill/>
          </a:ln>
        </p:spPr>
      </p:pic>
      <p:pic>
        <p:nvPicPr>
          <p:cNvPr id="38" name="3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560" y="3681360"/>
            <a:ext cx="2376720" cy="189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7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880" y="3681360"/>
            <a:ext cx="2376720" cy="1896480"/>
          </a:xfrm>
          <a:prstGeom prst="rect">
            <a:avLst/>
          </a:prstGeom>
          <a:ln>
            <a:noFill/>
          </a:ln>
        </p:spPr>
      </p:pic>
      <p:pic>
        <p:nvPicPr>
          <p:cNvPr id="77" name="7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560" y="3681360"/>
            <a:ext cx="2376720" cy="189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1200">
                <a:solidFill>
                  <a:srgbClr val="8B8B8B"/>
                </a:solidFill>
                <a:latin typeface="Calibri"/>
              </a:rPr>
              <a:t>24/03/16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ADABFC7-FBA6-429A-9166-E3D5403A35A0}" type="slidenum">
              <a:rPr lang="es-ES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s-ES" sz="1200">
                <a:solidFill>
                  <a:srgbClr val="8B8B8B"/>
                </a:solidFill>
                <a:latin typeface="Calibri"/>
              </a:rPr>
              <a:t>24/03/16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056A4A8-A902-4164-938A-04FE234C5556}" type="slidenum">
              <a:rPr lang="es-ES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67640" y="1845000"/>
            <a:ext cx="8229240" cy="59043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1">
                <a:solidFill>
                  <a:srgbClr val="17375E"/>
                </a:solidFill>
                <a:latin typeface="Calibri"/>
              </a:rPr>
              <a:t>
</a:t>
            </a:r>
            <a:r>
              <a:rPr lang="es-ES" sz="4000" b="1">
                <a:solidFill>
                  <a:srgbClr val="17375E"/>
                </a:solidFill>
                <a:latin typeface="Calibri"/>
              </a:rPr>
              <a:t>" Play with me and teach me – tradition and modernity in active teaching” 
DIDACTIC GAMES
REPORT</a:t>
            </a:r>
            <a:r>
              <a:rPr lang="es-ES" sz="4400" b="1">
                <a:solidFill>
                  <a:srgbClr val="17375E"/>
                </a:solidFill>
                <a:latin typeface="Calibri"/>
              </a:rPr>
              <a:t>
</a:t>
            </a:r>
            <a:r>
              <a:rPr lang="es-ES" sz="4400" b="1">
                <a:solidFill>
                  <a:srgbClr val="000000"/>
                </a:solidFill>
                <a:latin typeface="Calibri"/>
              </a:rPr>
              <a:t>
</a:t>
            </a:r>
            <a:r>
              <a:rPr lang="es-ES" sz="44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pic>
        <p:nvPicPr>
          <p:cNvPr id="79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360" y="332640"/>
            <a:ext cx="2076120" cy="621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2285984" y="2357430"/>
            <a:ext cx="4914000" cy="350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  <a:latin typeface="Calibri"/>
              </a:rPr>
              <a:t>           C.E.I.P. JOSÉ RODRÍGUEZ CRUZ</a:t>
            </a: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  <a:latin typeface="Calibri"/>
              </a:rPr>
              <a:t>           VILLAFRANCA DE LOS BARROS </a:t>
            </a: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  <a:latin typeface="Calibri"/>
              </a:rPr>
              <a:t>                             SPAIN</a:t>
            </a:r>
            <a:endParaRPr sz="1600"/>
          </a:p>
          <a:p>
            <a:pPr>
              <a:lnSpc>
                <a:spcPct val="100000"/>
              </a:lnSpc>
            </a:pP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  <a:latin typeface="Calibri"/>
              </a:rPr>
              <a:t>              SCHOOL YEAR 2015/2016</a:t>
            </a:r>
            <a:endParaRPr sz="1600"/>
          </a:p>
          <a:p>
            <a:pPr>
              <a:lnSpc>
                <a:spcPct val="100000"/>
              </a:lnSpc>
            </a:pP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  <a:latin typeface="Calibri"/>
              </a:rPr>
              <a:t> 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56000" y="548640"/>
            <a:ext cx="2076120" cy="621000"/>
          </a:xfrm>
          <a:prstGeom prst="rect">
            <a:avLst/>
          </a:prstGeom>
          <a:ln w="9360">
            <a:solidFill>
              <a:srgbClr val="002060"/>
            </a:solidFill>
            <a:miter/>
          </a:ln>
        </p:spPr>
      </p:pic>
      <p:sp>
        <p:nvSpPr>
          <p:cNvPr id="81" name="CustomShape 1"/>
          <p:cNvSpPr/>
          <p:nvPr/>
        </p:nvSpPr>
        <p:spPr>
          <a:xfrm>
            <a:off x="683640" y="1556640"/>
            <a:ext cx="7200360" cy="6125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1600" b="1" dirty="0" err="1">
                <a:solidFill>
                  <a:srgbClr val="000000"/>
                </a:solidFill>
              </a:rPr>
              <a:t>Type</a:t>
            </a:r>
            <a:r>
              <a:rPr lang="es-ES" sz="1600" b="1" dirty="0">
                <a:solidFill>
                  <a:srgbClr val="000000"/>
                </a:solidFill>
              </a:rPr>
              <a:t> of </a:t>
            </a:r>
            <a:r>
              <a:rPr lang="es-ES" sz="1600" b="1" dirty="0" err="1">
                <a:solidFill>
                  <a:srgbClr val="000000"/>
                </a:solidFill>
              </a:rPr>
              <a:t>the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activity</a:t>
            </a:r>
            <a:r>
              <a:rPr lang="es-ES" sz="1600" b="1" dirty="0">
                <a:solidFill>
                  <a:srgbClr val="000000"/>
                </a:solidFill>
              </a:rPr>
              <a:t>  </a:t>
            </a:r>
            <a:r>
              <a:rPr lang="es-ES" sz="1600" dirty="0">
                <a:solidFill>
                  <a:srgbClr val="000000"/>
                </a:solidFill>
              </a:rPr>
              <a:t>:  </a:t>
            </a:r>
            <a:r>
              <a:rPr lang="es-ES" sz="1600" dirty="0" err="1">
                <a:solidFill>
                  <a:srgbClr val="000000"/>
                </a:solidFill>
              </a:rPr>
              <a:t>Didactic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game</a:t>
            </a:r>
            <a:endParaRPr sz="1600"/>
          </a:p>
          <a:p>
            <a:pPr>
              <a:lnSpc>
                <a:spcPct val="100000"/>
              </a:lnSpc>
            </a:pPr>
            <a:endParaRPr sz="1600"/>
          </a:p>
          <a:p>
            <a:pPr>
              <a:lnSpc>
                <a:spcPct val="100000"/>
              </a:lnSpc>
            </a:pPr>
            <a:r>
              <a:rPr lang="es-ES" sz="1600" b="1" dirty="0">
                <a:solidFill>
                  <a:srgbClr val="000000"/>
                </a:solidFill>
              </a:rPr>
              <a:t>        </a:t>
            </a:r>
            <a:r>
              <a:rPr lang="es-ES" sz="1600" b="1" dirty="0" err="1">
                <a:solidFill>
                  <a:srgbClr val="000000"/>
                </a:solidFill>
              </a:rPr>
              <a:t>Title</a:t>
            </a:r>
            <a:r>
              <a:rPr lang="es-ES" sz="1600" b="1" dirty="0">
                <a:solidFill>
                  <a:srgbClr val="000000"/>
                </a:solidFill>
              </a:rPr>
              <a:t>:  ABC WORD HUNTER 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endParaRPr sz="1600"/>
          </a:p>
          <a:p>
            <a:pPr>
              <a:lnSpc>
                <a:spcPct val="100000"/>
              </a:lnSpc>
            </a:pPr>
            <a:endParaRPr sz="160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1600" b="1" dirty="0" err="1">
                <a:solidFill>
                  <a:srgbClr val="000000"/>
                </a:solidFill>
              </a:rPr>
              <a:t>Aims</a:t>
            </a:r>
            <a:r>
              <a:rPr lang="es-ES" sz="1600" b="1" dirty="0">
                <a:solidFill>
                  <a:srgbClr val="000000"/>
                </a:solidFill>
              </a:rPr>
              <a:t> of </a:t>
            </a:r>
            <a:r>
              <a:rPr lang="es-ES" sz="1600" b="1" dirty="0" err="1">
                <a:solidFill>
                  <a:srgbClr val="000000"/>
                </a:solidFill>
              </a:rPr>
              <a:t>the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activity</a:t>
            </a:r>
            <a:r>
              <a:rPr lang="es-ES" sz="1600" b="1" dirty="0">
                <a:solidFill>
                  <a:srgbClr val="000000"/>
                </a:solidFill>
              </a:rPr>
              <a:t>:</a:t>
            </a:r>
            <a:r>
              <a:rPr lang="es-ES" sz="1600" dirty="0">
                <a:solidFill>
                  <a:srgbClr val="000000"/>
                </a:solidFill>
              </a:rPr>
              <a:t>  </a:t>
            </a: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</a:rPr>
              <a:t>	 </a:t>
            </a: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</a:rPr>
              <a:t>	</a:t>
            </a:r>
            <a:r>
              <a:rPr lang="es-ES" sz="1600" dirty="0" err="1">
                <a:solidFill>
                  <a:srgbClr val="000000"/>
                </a:solidFill>
              </a:rPr>
              <a:t>To</a:t>
            </a:r>
            <a:r>
              <a:rPr lang="es-ES" sz="1600" dirty="0">
                <a:solidFill>
                  <a:srgbClr val="000000"/>
                </a:solidFill>
              </a:rPr>
              <a:t>  </a:t>
            </a:r>
            <a:r>
              <a:rPr lang="es-ES" sz="1600" dirty="0" err="1">
                <a:solidFill>
                  <a:srgbClr val="000000"/>
                </a:solidFill>
              </a:rPr>
              <a:t>reinforce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English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skills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through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play</a:t>
            </a:r>
            <a:r>
              <a:rPr lang="es-ES" sz="1600" dirty="0">
                <a:solidFill>
                  <a:srgbClr val="000000"/>
                </a:solidFill>
              </a:rPr>
              <a:t>.</a:t>
            </a: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</a:rPr>
              <a:t>            </a:t>
            </a:r>
            <a:r>
              <a:rPr lang="es-ES" sz="1600" dirty="0" err="1">
                <a:solidFill>
                  <a:srgbClr val="000000"/>
                </a:solidFill>
              </a:rPr>
              <a:t>To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practice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names</a:t>
            </a:r>
            <a:r>
              <a:rPr lang="es-ES" sz="1600" dirty="0">
                <a:solidFill>
                  <a:srgbClr val="000000"/>
                </a:solidFill>
              </a:rPr>
              <a:t> of </a:t>
            </a:r>
            <a:r>
              <a:rPr lang="es-ES" sz="1600" dirty="0" err="1">
                <a:solidFill>
                  <a:srgbClr val="000000"/>
                </a:solidFill>
              </a:rPr>
              <a:t>animals</a:t>
            </a:r>
            <a:r>
              <a:rPr lang="es-ES" sz="1600" dirty="0">
                <a:solidFill>
                  <a:srgbClr val="000000"/>
                </a:solidFill>
              </a:rPr>
              <a:t>, </a:t>
            </a:r>
            <a:r>
              <a:rPr lang="es-ES" sz="1600" dirty="0" err="1">
                <a:solidFill>
                  <a:srgbClr val="000000"/>
                </a:solidFill>
              </a:rPr>
              <a:t>foods</a:t>
            </a:r>
            <a:r>
              <a:rPr lang="es-ES" sz="1600" dirty="0">
                <a:solidFill>
                  <a:srgbClr val="000000"/>
                </a:solidFill>
              </a:rPr>
              <a:t> and </a:t>
            </a:r>
            <a:r>
              <a:rPr lang="es-ES" sz="1600" dirty="0" err="1">
                <a:solidFill>
                  <a:srgbClr val="000000"/>
                </a:solidFill>
              </a:rPr>
              <a:t>drinks</a:t>
            </a:r>
            <a:r>
              <a:rPr lang="es-ES" sz="1600" dirty="0">
                <a:solidFill>
                  <a:srgbClr val="000000"/>
                </a:solidFill>
              </a:rPr>
              <a:t>,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house</a:t>
            </a:r>
            <a:r>
              <a:rPr lang="es-ES" sz="1600" dirty="0">
                <a:solidFill>
                  <a:srgbClr val="000000"/>
                </a:solidFill>
              </a:rPr>
              <a:t> ,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town</a:t>
            </a:r>
            <a:r>
              <a:rPr lang="es-ES" sz="1600" dirty="0">
                <a:solidFill>
                  <a:srgbClr val="000000"/>
                </a:solidFill>
              </a:rPr>
              <a:t> .</a:t>
            </a: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</a:rPr>
              <a:t>	</a:t>
            </a:r>
            <a:r>
              <a:rPr lang="es-ES" sz="1600" dirty="0" err="1">
                <a:solidFill>
                  <a:srgbClr val="000000"/>
                </a:solidFill>
              </a:rPr>
              <a:t>To</a:t>
            </a:r>
            <a:r>
              <a:rPr lang="es-ES" sz="1600" dirty="0">
                <a:solidFill>
                  <a:srgbClr val="000000"/>
                </a:solidFill>
              </a:rPr>
              <a:t> incentive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cooperative</a:t>
            </a:r>
            <a:r>
              <a:rPr lang="es-ES" sz="1600" dirty="0">
                <a:solidFill>
                  <a:srgbClr val="000000"/>
                </a:solidFill>
              </a:rPr>
              <a:t>  </a:t>
            </a:r>
            <a:r>
              <a:rPr lang="es-ES" sz="1600" dirty="0" err="1">
                <a:solidFill>
                  <a:srgbClr val="000000"/>
                </a:solidFill>
              </a:rPr>
              <a:t>working</a:t>
            </a:r>
            <a:r>
              <a:rPr lang="es-ES" sz="1600" dirty="0">
                <a:solidFill>
                  <a:srgbClr val="000000"/>
                </a:solidFill>
              </a:rPr>
              <a:t>.</a:t>
            </a: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</a:rPr>
              <a:t>	</a:t>
            </a:r>
            <a:r>
              <a:rPr lang="es-ES" sz="1600" dirty="0" err="1">
                <a:solidFill>
                  <a:srgbClr val="000000"/>
                </a:solidFill>
              </a:rPr>
              <a:t>To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accept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rules of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game</a:t>
            </a:r>
            <a:r>
              <a:rPr lang="es-ES" sz="1600" dirty="0">
                <a:solidFill>
                  <a:srgbClr val="000000"/>
                </a:solidFill>
              </a:rPr>
              <a:t>.</a:t>
            </a: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</a:rPr>
              <a:t>	</a:t>
            </a: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</a:rPr>
              <a:t> </a:t>
            </a:r>
            <a:endParaRPr sz="1600"/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rgbClr val="000000"/>
                </a:solidFill>
                <a:latin typeface="Calibri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56000" y="548640"/>
            <a:ext cx="2076120" cy="621000"/>
          </a:xfrm>
          <a:prstGeom prst="rect">
            <a:avLst/>
          </a:prstGeom>
          <a:ln w="936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683640" y="2061000"/>
            <a:ext cx="6768360" cy="146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791640" y="1386000"/>
            <a:ext cx="7200360" cy="496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1600" b="1" dirty="0" err="1">
                <a:solidFill>
                  <a:srgbClr val="000000"/>
                </a:solidFill>
              </a:rPr>
              <a:t>Description</a:t>
            </a:r>
            <a:r>
              <a:rPr lang="es-ES" sz="1600" b="1" dirty="0">
                <a:solidFill>
                  <a:srgbClr val="000000"/>
                </a:solidFill>
              </a:rPr>
              <a:t> of </a:t>
            </a:r>
            <a:r>
              <a:rPr lang="es-ES" sz="1600" b="1" dirty="0" err="1">
                <a:solidFill>
                  <a:srgbClr val="000000"/>
                </a:solidFill>
              </a:rPr>
              <a:t>the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activity</a:t>
            </a:r>
            <a:r>
              <a:rPr lang="es-ES" sz="1600" b="1" dirty="0">
                <a:solidFill>
                  <a:srgbClr val="000000"/>
                </a:solidFill>
              </a:rPr>
              <a:t>: </a:t>
            </a:r>
            <a:endParaRPr sz="1600"/>
          </a:p>
          <a:p>
            <a:pPr>
              <a:lnSpc>
                <a:spcPct val="100000"/>
              </a:lnSpc>
            </a:pPr>
            <a:r>
              <a:rPr lang="es-ES" sz="1600" dirty="0" err="1">
                <a:solidFill>
                  <a:srgbClr val="000000"/>
                </a:solidFill>
              </a:rPr>
              <a:t>This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is</a:t>
            </a:r>
            <a:r>
              <a:rPr lang="es-ES" sz="1600" dirty="0">
                <a:solidFill>
                  <a:srgbClr val="000000"/>
                </a:solidFill>
              </a:rPr>
              <a:t> a </a:t>
            </a:r>
            <a:r>
              <a:rPr lang="es-ES" sz="1600" dirty="0" err="1">
                <a:solidFill>
                  <a:srgbClr val="000000"/>
                </a:solidFill>
              </a:rPr>
              <a:t>spelling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game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for</a:t>
            </a:r>
            <a:r>
              <a:rPr lang="es-ES" sz="1600" dirty="0">
                <a:solidFill>
                  <a:srgbClr val="000000"/>
                </a:solidFill>
              </a:rPr>
              <a:t> 2 </a:t>
            </a:r>
            <a:r>
              <a:rPr lang="es-ES" sz="1600" dirty="0" err="1">
                <a:solidFill>
                  <a:srgbClr val="000000"/>
                </a:solidFill>
              </a:rPr>
              <a:t>or</a:t>
            </a:r>
            <a:r>
              <a:rPr lang="es-ES" sz="1600" dirty="0">
                <a:solidFill>
                  <a:srgbClr val="000000"/>
                </a:solidFill>
              </a:rPr>
              <a:t> more </a:t>
            </a:r>
            <a:r>
              <a:rPr lang="es-ES" sz="1600" dirty="0" err="1">
                <a:solidFill>
                  <a:srgbClr val="000000"/>
                </a:solidFill>
              </a:rPr>
              <a:t>players</a:t>
            </a:r>
            <a:r>
              <a:rPr lang="es-ES" sz="1600" dirty="0">
                <a:solidFill>
                  <a:srgbClr val="000000"/>
                </a:solidFill>
              </a:rPr>
              <a:t> (</a:t>
            </a:r>
            <a:r>
              <a:rPr lang="es-ES" sz="1600" dirty="0" err="1">
                <a:solidFill>
                  <a:srgbClr val="000000"/>
                </a:solidFill>
              </a:rPr>
              <a:t>or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teams</a:t>
            </a:r>
            <a:r>
              <a:rPr lang="es-ES" sz="1600" dirty="0">
                <a:solidFill>
                  <a:srgbClr val="000000"/>
                </a:solidFill>
              </a:rPr>
              <a:t>). </a:t>
            </a:r>
            <a:r>
              <a:rPr lang="es-ES" sz="1600" dirty="0" err="1">
                <a:solidFill>
                  <a:srgbClr val="000000"/>
                </a:solidFill>
              </a:rPr>
              <a:t>Shuffle</a:t>
            </a:r>
            <a:r>
              <a:rPr lang="es-ES" sz="1600" dirty="0">
                <a:solidFill>
                  <a:srgbClr val="000000"/>
                </a:solidFill>
              </a:rPr>
              <a:t>, and spread </a:t>
            </a:r>
            <a:r>
              <a:rPr lang="es-ES" sz="1600" dirty="0" err="1">
                <a:solidFill>
                  <a:srgbClr val="000000"/>
                </a:solidFill>
              </a:rPr>
              <a:t>all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ABC </a:t>
            </a:r>
            <a:r>
              <a:rPr lang="es-ES" sz="1600" dirty="0" err="1">
                <a:solidFill>
                  <a:srgbClr val="000000"/>
                </a:solidFill>
              </a:rPr>
              <a:t>cards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out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face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down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on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table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between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players</a:t>
            </a:r>
            <a:r>
              <a:rPr lang="es-ES" sz="1600" dirty="0">
                <a:solidFill>
                  <a:srgbClr val="000000"/>
                </a:solidFill>
              </a:rPr>
              <a:t>. </a:t>
            </a:r>
            <a:r>
              <a:rPr lang="es-ES" sz="1600" dirty="0" err="1">
                <a:solidFill>
                  <a:srgbClr val="000000"/>
                </a:solidFill>
              </a:rPr>
              <a:t>Select</a:t>
            </a:r>
            <a:r>
              <a:rPr lang="es-ES" sz="1600" dirty="0">
                <a:solidFill>
                  <a:srgbClr val="000000"/>
                </a:solidFill>
              </a:rPr>
              <a:t> a </a:t>
            </a:r>
            <a:r>
              <a:rPr lang="es-ES" sz="1600" dirty="0" err="1">
                <a:solidFill>
                  <a:srgbClr val="000000"/>
                </a:solidFill>
              </a:rPr>
              <a:t>card</a:t>
            </a:r>
            <a:r>
              <a:rPr lang="es-ES" sz="1600" dirty="0">
                <a:solidFill>
                  <a:srgbClr val="000000"/>
                </a:solidFill>
              </a:rPr>
              <a:t> at </a:t>
            </a:r>
            <a:r>
              <a:rPr lang="es-ES" sz="1600" dirty="0" err="1">
                <a:solidFill>
                  <a:srgbClr val="000000"/>
                </a:solidFill>
              </a:rPr>
              <a:t>random</a:t>
            </a:r>
            <a:r>
              <a:rPr lang="es-ES" sz="1600" dirty="0">
                <a:solidFill>
                  <a:srgbClr val="000000"/>
                </a:solidFill>
              </a:rPr>
              <a:t>. </a:t>
            </a:r>
            <a:r>
              <a:rPr lang="es-ES" sz="1600" dirty="0" err="1">
                <a:solidFill>
                  <a:srgbClr val="000000"/>
                </a:solidFill>
              </a:rPr>
              <a:t>Pupils</a:t>
            </a:r>
            <a:r>
              <a:rPr lang="es-ES" sz="1600" dirty="0">
                <a:solidFill>
                  <a:srgbClr val="000000"/>
                </a:solidFill>
              </a:rPr>
              <a:t>, as </a:t>
            </a:r>
            <a:r>
              <a:rPr lang="es-ES" sz="1600" dirty="0" err="1">
                <a:solidFill>
                  <a:srgbClr val="000000"/>
                </a:solidFill>
              </a:rPr>
              <a:t>fast</a:t>
            </a:r>
            <a:r>
              <a:rPr lang="es-ES" sz="1600" dirty="0">
                <a:solidFill>
                  <a:srgbClr val="000000"/>
                </a:solidFill>
              </a:rPr>
              <a:t> as </a:t>
            </a:r>
            <a:r>
              <a:rPr lang="es-ES" sz="1600" dirty="0" err="1">
                <a:solidFill>
                  <a:srgbClr val="000000"/>
                </a:solidFill>
              </a:rPr>
              <a:t>they</a:t>
            </a:r>
            <a:r>
              <a:rPr lang="es-ES" sz="1600" dirty="0">
                <a:solidFill>
                  <a:srgbClr val="000000"/>
                </a:solidFill>
              </a:rPr>
              <a:t> can, </a:t>
            </a:r>
            <a:r>
              <a:rPr lang="es-ES" sz="1600" dirty="0" err="1">
                <a:solidFill>
                  <a:srgbClr val="000000"/>
                </a:solidFill>
              </a:rPr>
              <a:t>write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down</a:t>
            </a:r>
            <a:r>
              <a:rPr lang="es-ES" sz="1600" dirty="0">
                <a:solidFill>
                  <a:srgbClr val="000000"/>
                </a:solidFill>
              </a:rPr>
              <a:t> a wild animal, </a:t>
            </a:r>
            <a:r>
              <a:rPr lang="es-ES" sz="1600" dirty="0" err="1">
                <a:solidFill>
                  <a:srgbClr val="000000"/>
                </a:solidFill>
              </a:rPr>
              <a:t>something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to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eat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or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drink</a:t>
            </a:r>
            <a:r>
              <a:rPr lang="es-ES" sz="1600" dirty="0">
                <a:solidFill>
                  <a:srgbClr val="000000"/>
                </a:solidFill>
              </a:rPr>
              <a:t>, </a:t>
            </a:r>
            <a:r>
              <a:rPr lang="es-ES" sz="1600" dirty="0" err="1">
                <a:solidFill>
                  <a:srgbClr val="000000"/>
                </a:solidFill>
              </a:rPr>
              <a:t>something</a:t>
            </a:r>
            <a:r>
              <a:rPr lang="es-ES" sz="1600" dirty="0">
                <a:solidFill>
                  <a:srgbClr val="000000"/>
                </a:solidFill>
              </a:rPr>
              <a:t> at home and </a:t>
            </a:r>
            <a:r>
              <a:rPr lang="es-ES" sz="1600" dirty="0" err="1">
                <a:solidFill>
                  <a:srgbClr val="000000"/>
                </a:solidFill>
              </a:rPr>
              <a:t>something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around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town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that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starts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with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selected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letter</a:t>
            </a:r>
            <a:r>
              <a:rPr lang="es-ES" sz="1600" dirty="0">
                <a:solidFill>
                  <a:srgbClr val="000000"/>
                </a:solidFill>
              </a:rPr>
              <a:t>.</a:t>
            </a:r>
            <a:endParaRPr sz="1600"/>
          </a:p>
          <a:p>
            <a:pPr>
              <a:lnSpc>
                <a:spcPct val="100000"/>
              </a:lnSpc>
            </a:pPr>
            <a:endParaRPr sz="1600"/>
          </a:p>
          <a:p>
            <a:pPr>
              <a:lnSpc>
                <a:spcPct val="100000"/>
              </a:lnSpc>
            </a:pPr>
            <a:r>
              <a:rPr lang="es-ES" sz="1600" b="1" dirty="0" err="1">
                <a:solidFill>
                  <a:srgbClr val="000000"/>
                </a:solidFill>
              </a:rPr>
              <a:t>You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b="1" dirty="0" err="1">
                <a:solidFill>
                  <a:srgbClr val="000000"/>
                </a:solidFill>
              </a:rPr>
              <a:t>need</a:t>
            </a:r>
            <a:r>
              <a:rPr lang="es-ES" sz="1600" b="1" dirty="0">
                <a:solidFill>
                  <a:srgbClr val="000000"/>
                </a:solidFill>
              </a:rPr>
              <a:t>:</a:t>
            </a: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</a:rPr>
              <a:t>A </a:t>
            </a:r>
            <a:r>
              <a:rPr lang="es-ES" sz="1600" dirty="0" err="1">
                <a:solidFill>
                  <a:srgbClr val="000000"/>
                </a:solidFill>
              </a:rPr>
              <a:t>game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board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for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every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player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or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team</a:t>
            </a:r>
            <a:r>
              <a:rPr lang="es-ES" sz="1600" dirty="0">
                <a:solidFill>
                  <a:srgbClr val="000000"/>
                </a:solidFill>
              </a:rPr>
              <a:t>,    a set  of </a:t>
            </a:r>
            <a:r>
              <a:rPr lang="es-ES" sz="1600" dirty="0" err="1">
                <a:solidFill>
                  <a:srgbClr val="000000"/>
                </a:solidFill>
              </a:rPr>
              <a:t>abc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cards</a:t>
            </a:r>
            <a:r>
              <a:rPr lang="es-ES" sz="1600" dirty="0">
                <a:solidFill>
                  <a:srgbClr val="000000"/>
                </a:solidFill>
              </a:rPr>
              <a:t>.</a:t>
            </a: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</a:rPr>
              <a:t>	</a:t>
            </a: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</a:rPr>
              <a:t>	</a:t>
            </a:r>
            <a:endParaRPr sz="1600"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56000" y="548640"/>
            <a:ext cx="2076120" cy="621000"/>
          </a:xfrm>
          <a:prstGeom prst="rect">
            <a:avLst/>
          </a:prstGeom>
          <a:ln w="9360"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467640" y="1700640"/>
            <a:ext cx="6768360" cy="146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683640" y="908640"/>
            <a:ext cx="7704360" cy="3114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1600" dirty="0" err="1">
                <a:solidFill>
                  <a:srgbClr val="000000"/>
                </a:solidFill>
              </a:rPr>
              <a:t>How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to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play</a:t>
            </a:r>
            <a:endParaRPr sz="160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1600" dirty="0">
                <a:solidFill>
                  <a:srgbClr val="000000"/>
                </a:solidFill>
              </a:rPr>
              <a:t> 1.- </a:t>
            </a:r>
            <a:r>
              <a:rPr lang="es-ES" sz="1600" dirty="0" err="1">
                <a:solidFill>
                  <a:srgbClr val="000000"/>
                </a:solidFill>
              </a:rPr>
              <a:t>Shuffle</a:t>
            </a:r>
            <a:r>
              <a:rPr lang="es-ES" sz="1600" dirty="0">
                <a:solidFill>
                  <a:srgbClr val="000000"/>
                </a:solidFill>
              </a:rPr>
              <a:t> and spread </a:t>
            </a:r>
            <a:r>
              <a:rPr lang="es-ES" sz="1600" dirty="0" err="1">
                <a:solidFill>
                  <a:srgbClr val="000000"/>
                </a:solidFill>
              </a:rPr>
              <a:t>all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ABC </a:t>
            </a:r>
            <a:r>
              <a:rPr lang="es-ES" sz="1600" dirty="0" err="1">
                <a:solidFill>
                  <a:srgbClr val="000000"/>
                </a:solidFill>
              </a:rPr>
              <a:t>cards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out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face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down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on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table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betwwen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players</a:t>
            </a:r>
            <a:r>
              <a:rPr lang="es-ES" sz="1600" dirty="0">
                <a:solidFill>
                  <a:srgbClr val="000000"/>
                </a:solidFill>
              </a:rPr>
              <a:t>.</a:t>
            </a:r>
            <a:endParaRPr sz="160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1600" dirty="0">
                <a:solidFill>
                  <a:srgbClr val="000000"/>
                </a:solidFill>
              </a:rPr>
              <a:t>2.- </a:t>
            </a:r>
            <a:r>
              <a:rPr lang="es-ES" sz="1600" dirty="0" err="1">
                <a:solidFill>
                  <a:srgbClr val="000000"/>
                </a:solidFill>
              </a:rPr>
              <a:t>Select</a:t>
            </a:r>
            <a:r>
              <a:rPr lang="es-ES" sz="1600" dirty="0">
                <a:solidFill>
                  <a:srgbClr val="000000"/>
                </a:solidFill>
              </a:rPr>
              <a:t> a </a:t>
            </a:r>
            <a:r>
              <a:rPr lang="es-ES" sz="1600" dirty="0" err="1">
                <a:solidFill>
                  <a:srgbClr val="000000"/>
                </a:solidFill>
              </a:rPr>
              <a:t>letter</a:t>
            </a:r>
            <a:r>
              <a:rPr lang="es-ES" sz="1600" dirty="0">
                <a:solidFill>
                  <a:srgbClr val="000000"/>
                </a:solidFill>
              </a:rPr>
              <a:t> at </a:t>
            </a:r>
            <a:r>
              <a:rPr lang="es-ES" sz="1600" dirty="0" err="1">
                <a:solidFill>
                  <a:srgbClr val="000000"/>
                </a:solidFill>
              </a:rPr>
              <a:t>ramdom</a:t>
            </a:r>
            <a:r>
              <a:rPr lang="es-ES" sz="1600" dirty="0">
                <a:solidFill>
                  <a:srgbClr val="000000"/>
                </a:solidFill>
              </a:rPr>
              <a:t>.</a:t>
            </a:r>
            <a:endParaRPr sz="160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1600" dirty="0">
                <a:solidFill>
                  <a:srgbClr val="000000"/>
                </a:solidFill>
              </a:rPr>
              <a:t>3.-Now , </a:t>
            </a:r>
            <a:r>
              <a:rPr lang="es-ES" sz="1600" dirty="0" err="1">
                <a:solidFill>
                  <a:srgbClr val="000000"/>
                </a:solidFill>
              </a:rPr>
              <a:t>you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must</a:t>
            </a:r>
            <a:r>
              <a:rPr lang="es-ES" sz="1600" dirty="0">
                <a:solidFill>
                  <a:srgbClr val="000000"/>
                </a:solidFill>
              </a:rPr>
              <a:t> , as </a:t>
            </a:r>
            <a:r>
              <a:rPr lang="es-ES" sz="1600" dirty="0" err="1">
                <a:solidFill>
                  <a:srgbClr val="000000"/>
                </a:solidFill>
              </a:rPr>
              <a:t>fast</a:t>
            </a:r>
            <a:r>
              <a:rPr lang="es-ES" sz="1600" dirty="0">
                <a:solidFill>
                  <a:srgbClr val="000000"/>
                </a:solidFill>
              </a:rPr>
              <a:t> as </a:t>
            </a:r>
            <a:r>
              <a:rPr lang="es-ES" sz="1600" dirty="0" err="1">
                <a:solidFill>
                  <a:srgbClr val="000000"/>
                </a:solidFill>
              </a:rPr>
              <a:t>you</a:t>
            </a:r>
            <a:r>
              <a:rPr lang="es-ES" sz="1600" dirty="0">
                <a:solidFill>
                  <a:srgbClr val="000000"/>
                </a:solidFill>
              </a:rPr>
              <a:t> can, </a:t>
            </a:r>
            <a:r>
              <a:rPr lang="es-ES" sz="1600" dirty="0" err="1">
                <a:solidFill>
                  <a:srgbClr val="000000"/>
                </a:solidFill>
              </a:rPr>
              <a:t>write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down</a:t>
            </a:r>
            <a:r>
              <a:rPr lang="es-ES" sz="1600" dirty="0">
                <a:solidFill>
                  <a:srgbClr val="000000"/>
                </a:solidFill>
              </a:rPr>
              <a:t> a wild animal, </a:t>
            </a:r>
            <a:r>
              <a:rPr lang="es-ES" sz="1600" dirty="0" err="1">
                <a:solidFill>
                  <a:srgbClr val="000000"/>
                </a:solidFill>
              </a:rPr>
              <a:t>something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to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eat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or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drink</a:t>
            </a:r>
            <a:r>
              <a:rPr lang="es-ES" sz="1600" dirty="0">
                <a:solidFill>
                  <a:srgbClr val="000000"/>
                </a:solidFill>
              </a:rPr>
              <a:t>, </a:t>
            </a:r>
            <a:r>
              <a:rPr lang="es-ES" sz="1600" dirty="0" err="1">
                <a:solidFill>
                  <a:srgbClr val="000000"/>
                </a:solidFill>
              </a:rPr>
              <a:t>something</a:t>
            </a:r>
            <a:r>
              <a:rPr lang="es-ES" sz="1600" dirty="0">
                <a:solidFill>
                  <a:srgbClr val="000000"/>
                </a:solidFill>
              </a:rPr>
              <a:t> at home and </a:t>
            </a:r>
            <a:r>
              <a:rPr lang="es-ES" sz="1600" dirty="0" err="1">
                <a:solidFill>
                  <a:srgbClr val="000000"/>
                </a:solidFill>
              </a:rPr>
              <a:t>something</a:t>
            </a:r>
            <a:r>
              <a:rPr lang="es-ES" sz="1600" dirty="0">
                <a:solidFill>
                  <a:srgbClr val="000000"/>
                </a:solidFill>
              </a:rPr>
              <a:t>     	</a:t>
            </a:r>
            <a:r>
              <a:rPr lang="es-ES" sz="1600" dirty="0" err="1">
                <a:solidFill>
                  <a:srgbClr val="000000"/>
                </a:solidFill>
              </a:rPr>
              <a:t>around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 </a:t>
            </a:r>
            <a:r>
              <a:rPr lang="es-ES" sz="1600" dirty="0" err="1">
                <a:solidFill>
                  <a:srgbClr val="000000"/>
                </a:solidFill>
              </a:rPr>
              <a:t>town</a:t>
            </a:r>
            <a:r>
              <a:rPr lang="es-ES" sz="1600" dirty="0">
                <a:solidFill>
                  <a:srgbClr val="000000"/>
                </a:solidFill>
              </a:rPr>
              <a:t>.</a:t>
            </a:r>
            <a:endParaRPr sz="160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1600" dirty="0">
                <a:solidFill>
                  <a:srgbClr val="000000"/>
                </a:solidFill>
              </a:rPr>
              <a:t>4,.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one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that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finish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first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counts</a:t>
            </a:r>
            <a:r>
              <a:rPr lang="es-ES" sz="1600" dirty="0">
                <a:solidFill>
                  <a:srgbClr val="000000"/>
                </a:solidFill>
              </a:rPr>
              <a:t>: 5,4,3,2,1 </a:t>
            </a:r>
            <a:r>
              <a:rPr lang="es-ES" sz="1600" dirty="0" err="1">
                <a:solidFill>
                  <a:srgbClr val="000000"/>
                </a:solidFill>
              </a:rPr>
              <a:t>then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sjhout</a:t>
            </a:r>
            <a:r>
              <a:rPr lang="es-ES" sz="1600" dirty="0">
                <a:solidFill>
                  <a:srgbClr val="000000"/>
                </a:solidFill>
              </a:rPr>
              <a:t> “Stop”.</a:t>
            </a:r>
            <a:endParaRPr sz="160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1600" dirty="0">
                <a:solidFill>
                  <a:srgbClr val="000000"/>
                </a:solidFill>
              </a:rPr>
              <a:t>5.- 10 </a:t>
            </a:r>
            <a:r>
              <a:rPr lang="es-ES" sz="1600" dirty="0" err="1">
                <a:solidFill>
                  <a:srgbClr val="000000"/>
                </a:solidFill>
              </a:rPr>
              <a:t>points</a:t>
            </a:r>
            <a:r>
              <a:rPr lang="es-ES" sz="1600" dirty="0">
                <a:solidFill>
                  <a:srgbClr val="000000"/>
                </a:solidFill>
              </a:rPr>
              <a:t> are </a:t>
            </a:r>
            <a:r>
              <a:rPr lang="es-ES" sz="1600" dirty="0" err="1">
                <a:solidFill>
                  <a:srgbClr val="000000"/>
                </a:solidFill>
              </a:rPr>
              <a:t>awarded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for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each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correctly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spelled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word</a:t>
            </a:r>
            <a:r>
              <a:rPr lang="es-ES" sz="1600" dirty="0">
                <a:solidFill>
                  <a:srgbClr val="000000"/>
                </a:solidFill>
              </a:rPr>
              <a:t>.</a:t>
            </a:r>
            <a:endParaRPr sz="160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1600" dirty="0">
                <a:solidFill>
                  <a:srgbClr val="000000"/>
                </a:solidFill>
              </a:rPr>
              <a:t>  </a:t>
            </a:r>
            <a:r>
              <a:rPr lang="es-ES" sz="1600" dirty="0" err="1">
                <a:solidFill>
                  <a:srgbClr val="000000"/>
                </a:solidFill>
              </a:rPr>
              <a:t>If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you</a:t>
            </a:r>
            <a:r>
              <a:rPr lang="es-ES" sz="1600" dirty="0">
                <a:solidFill>
                  <a:srgbClr val="000000"/>
                </a:solidFill>
              </a:rPr>
              <a:t>  </a:t>
            </a:r>
            <a:r>
              <a:rPr lang="es-ES" sz="1600" dirty="0" err="1">
                <a:solidFill>
                  <a:srgbClr val="000000"/>
                </a:solidFill>
              </a:rPr>
              <a:t>or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your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opponent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have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same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word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under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one</a:t>
            </a:r>
            <a:r>
              <a:rPr lang="es-ES" sz="1600" dirty="0">
                <a:solidFill>
                  <a:srgbClr val="000000"/>
                </a:solidFill>
              </a:rPr>
              <a:t> of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heading</a:t>
            </a:r>
            <a:r>
              <a:rPr lang="es-ES" sz="1600" dirty="0">
                <a:solidFill>
                  <a:srgbClr val="000000"/>
                </a:solidFill>
              </a:rPr>
              <a:t>, </a:t>
            </a:r>
            <a:r>
              <a:rPr lang="es-ES" sz="1600" dirty="0" err="1">
                <a:solidFill>
                  <a:srgbClr val="000000"/>
                </a:solidFill>
              </a:rPr>
              <a:t>only</a:t>
            </a:r>
            <a:r>
              <a:rPr lang="es-ES" sz="1600" dirty="0">
                <a:solidFill>
                  <a:srgbClr val="000000"/>
                </a:solidFill>
              </a:rPr>
              <a:t> 5 </a:t>
            </a:r>
            <a:r>
              <a:rPr lang="es-ES" sz="1600" dirty="0" err="1">
                <a:solidFill>
                  <a:srgbClr val="000000"/>
                </a:solidFill>
              </a:rPr>
              <a:t>points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will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be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awarded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if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the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word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was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correctly</a:t>
            </a:r>
            <a:r>
              <a:rPr lang="es-ES" sz="1600" dirty="0">
                <a:solidFill>
                  <a:srgbClr val="000000"/>
                </a:solidFill>
              </a:rPr>
              <a:t>   </a:t>
            </a:r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dirty="0" err="1">
                <a:solidFill>
                  <a:srgbClr val="000000"/>
                </a:solidFill>
              </a:rPr>
              <a:t>spelled</a:t>
            </a:r>
            <a:r>
              <a:rPr lang="es-ES" sz="1600" dirty="0">
                <a:solidFill>
                  <a:srgbClr val="000000"/>
                </a:solidFill>
              </a:rPr>
              <a:t>.</a:t>
            </a:r>
            <a:endParaRPr sz="1600"/>
          </a:p>
          <a:p>
            <a:pPr>
              <a:lnSpc>
                <a:spcPct val="100000"/>
              </a:lnSpc>
              <a:buFont typeface="Wingdings" charset="2"/>
              <a:buChar char=""/>
            </a:pPr>
            <a:endParaRPr sz="1600"/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rgbClr val="000000"/>
                </a:solidFill>
              </a:rPr>
              <a:t>                              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56000" y="548640"/>
            <a:ext cx="2076120" cy="62100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683640" y="2061000"/>
            <a:ext cx="6768360" cy="146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0" name="89 Image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000" y="198360"/>
            <a:ext cx="8208000" cy="606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90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4000" y="360000"/>
            <a:ext cx="7416000" cy="59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91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00" y="558360"/>
            <a:ext cx="7992000" cy="556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 Pc\Desktop\Trabajo pendiente\Juegos Erasmus K2\English games\Fotos\DSC00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6715140" cy="5036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i Pc\Desktop\Trabajo pendiente\Juegos Erasmus K2\English games\Fotos\DSC00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85"/>
            <a:ext cx="9091087" cy="6818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199</Words>
  <PresentationFormat>Presentación en pantalla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Usuario</cp:lastModifiedBy>
  <cp:revision>5</cp:revision>
  <dcterms:modified xsi:type="dcterms:W3CDTF">2016-03-30T15:39:53Z</dcterms:modified>
</cp:coreProperties>
</file>