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Lst>
  <p:sldIdLst>
    <p:sldId id="256" r:id="rId2"/>
    <p:sldId id="257" r:id="rId3"/>
    <p:sldId id="259" r:id="rId4"/>
    <p:sldId id="267" r:id="rId5"/>
    <p:sldId id="261" r:id="rId6"/>
    <p:sldId id="262" r:id="rId7"/>
    <p:sldId id="263" r:id="rId8"/>
    <p:sldId id="264" r:id="rId9"/>
    <p:sldId id="265" r:id="rId10"/>
    <p:sldId id="26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2DAAA1D7-17E5-4F0E-BBDC-7E3B3C0C80B0}">
          <p14:sldIdLst>
            <p14:sldId id="256"/>
            <p14:sldId id="257"/>
            <p14:sldId id="259"/>
            <p14:sldId id="267"/>
            <p14:sldId id="261"/>
            <p14:sldId id="262"/>
            <p14:sldId id="263"/>
            <p14:sldId id="264"/>
            <p14:sldId id="265"/>
          </p14:sldIdLst>
        </p14:section>
        <p14:section name="Başlıksız Bölüm" id="{B31091C2-7B95-45B0-AC9E-9419D0FC75DB}">
          <p14:sldIdLst>
            <p14:sldId id="2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tr-TR" noProof="0" smtClean="0"/>
              <a:t>Asıl başlık stili için tıklatın</a:t>
            </a:r>
            <a:endParaRPr lang="en-US" noProof="0" smtClean="0"/>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tr-TR" noProof="0" smtClean="0"/>
              <a:t>Asıl alt başlık stilini düzenlemek için tıklatın</a:t>
            </a:r>
            <a:endParaRPr lang="en-US" noProof="0" smtClean="0"/>
          </a:p>
        </p:txBody>
      </p:sp>
    </p:spTree>
    <p:extLst>
      <p:ext uri="{BB962C8B-B14F-4D97-AF65-F5344CB8AC3E}">
        <p14:creationId xmlns:p14="http://schemas.microsoft.com/office/powerpoint/2010/main" val="1356299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2322288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1349384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364470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extLst>
      <p:ext uri="{BB962C8B-B14F-4D97-AF65-F5344CB8AC3E}">
        <p14:creationId xmlns:p14="http://schemas.microsoft.com/office/powerpoint/2010/main" val="228885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943011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916845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2453293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3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2381695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2529451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Tree>
    <p:extLst>
      <p:ext uri="{BB962C8B-B14F-4D97-AF65-F5344CB8AC3E}">
        <p14:creationId xmlns:p14="http://schemas.microsoft.com/office/powerpoint/2010/main" val="366554222"/>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60" y="2204864"/>
            <a:ext cx="4500500" cy="4530503"/>
          </a:xfrm>
          <a:prstGeom prst="rect">
            <a:avLst/>
          </a:prstGeom>
        </p:spPr>
      </p:pic>
    </p:spTree>
    <p:extLst>
      <p:ext uri="{BB962C8B-B14F-4D97-AF65-F5344CB8AC3E}">
        <p14:creationId xmlns:p14="http://schemas.microsoft.com/office/powerpoint/2010/main" val="1757166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622" y="3231619"/>
            <a:ext cx="7315200" cy="715962"/>
          </a:xfrm>
        </p:spPr>
        <p:txBody>
          <a:bodyPr>
            <a:noAutofit/>
          </a:bodyPr>
          <a:lstStyle/>
          <a:p>
            <a:r>
              <a:rPr lang="tr-TR" sz="2400" dirty="0" smtClean="0">
                <a:solidFill>
                  <a:schemeClr val="tx1">
                    <a:lumMod val="50000"/>
                  </a:schemeClr>
                </a:solidFill>
              </a:rPr>
              <a:t>This activity facilitates the students’ accountability and responsabilities, mutual acceptance, discussion and exchange. </a:t>
            </a:r>
            <a:r>
              <a:rPr lang="tr-TR" sz="2400" dirty="0" err="1" smtClean="0">
                <a:solidFill>
                  <a:schemeClr val="tx1">
                    <a:lumMod val="50000"/>
                  </a:schemeClr>
                </a:solidFill>
              </a:rPr>
              <a:t>It</a:t>
            </a:r>
            <a:r>
              <a:rPr lang="tr-TR" sz="2400" dirty="0" smtClean="0">
                <a:solidFill>
                  <a:schemeClr val="tx1">
                    <a:lumMod val="50000"/>
                  </a:schemeClr>
                </a:solidFill>
              </a:rPr>
              <a:t> </a:t>
            </a:r>
            <a:r>
              <a:rPr lang="tr-TR" sz="2400" dirty="0" err="1" smtClean="0">
                <a:solidFill>
                  <a:schemeClr val="tx1">
                    <a:lumMod val="50000"/>
                  </a:schemeClr>
                </a:solidFill>
              </a:rPr>
              <a:t>encourages</a:t>
            </a:r>
            <a:r>
              <a:rPr lang="tr-TR" sz="2400" dirty="0" smtClean="0">
                <a:solidFill>
                  <a:schemeClr val="tx1">
                    <a:lumMod val="50000"/>
                  </a:schemeClr>
                </a:solidFill>
              </a:rPr>
              <a:t> </a:t>
            </a:r>
            <a:r>
              <a:rPr lang="tr-TR" sz="2400" dirty="0" err="1" smtClean="0">
                <a:solidFill>
                  <a:schemeClr val="tx1">
                    <a:lumMod val="50000"/>
                  </a:schemeClr>
                </a:solidFill>
              </a:rPr>
              <a:t>studying</a:t>
            </a:r>
            <a:r>
              <a:rPr lang="tr-TR" sz="2400" dirty="0" smtClean="0">
                <a:solidFill>
                  <a:schemeClr val="tx1">
                    <a:lumMod val="50000"/>
                  </a:schemeClr>
                </a:solidFill>
              </a:rPr>
              <a:t> </a:t>
            </a:r>
            <a:r>
              <a:rPr lang="tr-TR" sz="2400" dirty="0" err="1" smtClean="0">
                <a:solidFill>
                  <a:schemeClr val="tx1">
                    <a:lumMod val="50000"/>
                  </a:schemeClr>
                </a:solidFill>
              </a:rPr>
              <a:t>efficiently</a:t>
            </a:r>
            <a:r>
              <a:rPr lang="tr-TR" sz="2400" dirty="0" smtClean="0">
                <a:solidFill>
                  <a:schemeClr val="tx1">
                    <a:lumMod val="50000"/>
                  </a:schemeClr>
                </a:solidFill>
              </a:rPr>
              <a:t>, </a:t>
            </a:r>
            <a:r>
              <a:rPr lang="tr-TR" sz="2400" dirty="0" err="1" smtClean="0">
                <a:solidFill>
                  <a:schemeClr val="tx1">
                    <a:lumMod val="50000"/>
                  </a:schemeClr>
                </a:solidFill>
              </a:rPr>
              <a:t>listening</a:t>
            </a:r>
            <a:r>
              <a:rPr lang="tr-TR" sz="2400" dirty="0" smtClean="0">
                <a:solidFill>
                  <a:schemeClr val="tx1">
                    <a:lumMod val="50000"/>
                  </a:schemeClr>
                </a:solidFill>
              </a:rPr>
              <a:t> </a:t>
            </a:r>
            <a:r>
              <a:rPr lang="tr-TR" sz="2400" dirty="0" err="1" smtClean="0">
                <a:solidFill>
                  <a:schemeClr val="tx1">
                    <a:lumMod val="50000"/>
                  </a:schemeClr>
                </a:solidFill>
              </a:rPr>
              <a:t>to</a:t>
            </a:r>
            <a:r>
              <a:rPr lang="tr-TR" sz="2400" dirty="0" smtClean="0">
                <a:solidFill>
                  <a:schemeClr val="tx1">
                    <a:lumMod val="50000"/>
                  </a:schemeClr>
                </a:solidFill>
              </a:rPr>
              <a:t> </a:t>
            </a:r>
            <a:r>
              <a:rPr lang="tr-TR" sz="2400" dirty="0" err="1" smtClean="0">
                <a:solidFill>
                  <a:schemeClr val="tx1">
                    <a:lumMod val="50000"/>
                  </a:schemeClr>
                </a:solidFill>
              </a:rPr>
              <a:t>eachother</a:t>
            </a:r>
            <a:r>
              <a:rPr lang="tr-TR" sz="2400" dirty="0" smtClean="0">
                <a:solidFill>
                  <a:schemeClr val="tx1">
                    <a:lumMod val="50000"/>
                  </a:schemeClr>
                </a:solidFill>
              </a:rPr>
              <a:t> </a:t>
            </a:r>
            <a:r>
              <a:rPr lang="tr-TR" sz="2400" dirty="0" err="1" smtClean="0">
                <a:solidFill>
                  <a:schemeClr val="tx1">
                    <a:lumMod val="50000"/>
                  </a:schemeClr>
                </a:solidFill>
              </a:rPr>
              <a:t>and</a:t>
            </a:r>
            <a:r>
              <a:rPr lang="tr-TR" sz="2400" dirty="0" smtClean="0">
                <a:solidFill>
                  <a:schemeClr val="tx1">
                    <a:lumMod val="50000"/>
                  </a:schemeClr>
                </a:solidFill>
              </a:rPr>
              <a:t> </a:t>
            </a:r>
            <a:r>
              <a:rPr lang="tr-TR" sz="2400" dirty="0" err="1" smtClean="0">
                <a:solidFill>
                  <a:schemeClr val="tx1">
                    <a:lumMod val="50000"/>
                  </a:schemeClr>
                </a:solidFill>
              </a:rPr>
              <a:t>facilitates</a:t>
            </a:r>
            <a:r>
              <a:rPr lang="tr-TR" sz="2400" dirty="0" smtClean="0">
                <a:solidFill>
                  <a:schemeClr val="tx1">
                    <a:lumMod val="50000"/>
                  </a:schemeClr>
                </a:solidFill>
              </a:rPr>
              <a:t> </a:t>
            </a:r>
            <a:r>
              <a:rPr lang="tr-TR" sz="2400" dirty="0" err="1" smtClean="0">
                <a:solidFill>
                  <a:schemeClr val="tx1">
                    <a:lumMod val="50000"/>
                  </a:schemeClr>
                </a:solidFill>
              </a:rPr>
              <a:t>interaction</a:t>
            </a:r>
            <a:r>
              <a:rPr lang="tr-TR" sz="2400" dirty="0" smtClean="0">
                <a:solidFill>
                  <a:schemeClr val="tx1">
                    <a:lumMod val="50000"/>
                  </a:schemeClr>
                </a:solidFill>
              </a:rPr>
              <a:t> of </a:t>
            </a:r>
            <a:r>
              <a:rPr lang="tr-TR" sz="2400" dirty="0" err="1" smtClean="0">
                <a:solidFill>
                  <a:schemeClr val="tx1">
                    <a:lumMod val="50000"/>
                  </a:schemeClr>
                </a:solidFill>
              </a:rPr>
              <a:t>all</a:t>
            </a:r>
            <a:r>
              <a:rPr lang="tr-TR" sz="2400" dirty="0" smtClean="0">
                <a:solidFill>
                  <a:schemeClr val="tx1">
                    <a:lumMod val="50000"/>
                  </a:schemeClr>
                </a:solidFill>
              </a:rPr>
              <a:t> </a:t>
            </a:r>
            <a:r>
              <a:rPr lang="tr-TR" sz="2400" dirty="0" err="1" smtClean="0">
                <a:solidFill>
                  <a:schemeClr val="tx1">
                    <a:lumMod val="50000"/>
                  </a:schemeClr>
                </a:solidFill>
              </a:rPr>
              <a:t>the</a:t>
            </a:r>
            <a:r>
              <a:rPr lang="tr-TR" sz="2400" dirty="0" smtClean="0">
                <a:solidFill>
                  <a:schemeClr val="tx1">
                    <a:lumMod val="50000"/>
                  </a:schemeClr>
                </a:solidFill>
              </a:rPr>
              <a:t> </a:t>
            </a:r>
            <a:r>
              <a:rPr lang="tr-TR" sz="2400" dirty="0" err="1" smtClean="0">
                <a:solidFill>
                  <a:schemeClr val="tx1">
                    <a:lumMod val="50000"/>
                  </a:schemeClr>
                </a:solidFill>
              </a:rPr>
              <a:t>students</a:t>
            </a:r>
            <a:r>
              <a:rPr lang="tr-TR" sz="2400" dirty="0" smtClean="0">
                <a:solidFill>
                  <a:schemeClr val="tx1">
                    <a:lumMod val="50000"/>
                  </a:schemeClr>
                </a:solidFill>
              </a:rPr>
              <a:t> in </a:t>
            </a:r>
            <a:r>
              <a:rPr lang="tr-TR" sz="2400" dirty="0" err="1" smtClean="0">
                <a:solidFill>
                  <a:schemeClr val="tx1">
                    <a:lumMod val="50000"/>
                  </a:schemeClr>
                </a:solidFill>
              </a:rPr>
              <a:t>class</a:t>
            </a:r>
            <a:r>
              <a:rPr lang="tr-TR" sz="2400" dirty="0" smtClean="0">
                <a:solidFill>
                  <a:schemeClr val="tx1">
                    <a:lumMod val="50000"/>
                  </a:schemeClr>
                </a:solidFill>
              </a:rPr>
              <a:t>.</a:t>
            </a:r>
            <a:endParaRPr lang="tr-TR" sz="2400" dirty="0">
              <a:solidFill>
                <a:schemeClr val="tx1">
                  <a:lumMod val="50000"/>
                </a:schemeClr>
              </a:solidFill>
            </a:endParaRPr>
          </a:p>
        </p:txBody>
      </p:sp>
      <p:pic>
        <p:nvPicPr>
          <p:cNvPr id="6" name="İçerik Yer Tutucusu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66705" y="604257"/>
            <a:ext cx="3581400" cy="20145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çerik Yer Tutucusu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70422" y="548090"/>
            <a:ext cx="3581400" cy="20145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8716" y="4833999"/>
            <a:ext cx="3581400" cy="20145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835190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PROJECT BASED LEARNING</a:t>
            </a:r>
            <a:endParaRPr lang="tr-T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34083" y="2438400"/>
            <a:ext cx="3875834"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661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6178698"/>
          </a:xfrm>
        </p:spPr>
        <p:txBody>
          <a:bodyPr>
            <a:noAutofit/>
          </a:bodyPr>
          <a:lstStyle/>
          <a:p>
            <a:r>
              <a:rPr lang="tr-TR" sz="2400" b="1" dirty="0" smtClean="0"/>
              <a:t/>
            </a:r>
            <a:br>
              <a:rPr lang="tr-TR" sz="2400" b="1" dirty="0" smtClean="0"/>
            </a:br>
            <a:r>
              <a:rPr lang="tr-TR" sz="2400" b="1" dirty="0"/>
              <a:t/>
            </a:r>
            <a:br>
              <a:rPr lang="tr-TR" sz="2400" b="1" dirty="0"/>
            </a:br>
            <a:r>
              <a:rPr lang="tr-TR" sz="2400" b="1" dirty="0" smtClean="0"/>
              <a:t/>
            </a:r>
            <a:br>
              <a:rPr lang="tr-TR" sz="2400" b="1" dirty="0" smtClean="0"/>
            </a:br>
            <a:r>
              <a:rPr lang="tr-TR" sz="2400" b="1" dirty="0"/>
              <a:t/>
            </a:r>
            <a:br>
              <a:rPr lang="tr-TR" sz="2400" b="1" dirty="0"/>
            </a:br>
            <a:r>
              <a:rPr lang="tr-TR" sz="2400" b="1" dirty="0" smtClean="0"/>
              <a:t/>
            </a:r>
            <a:br>
              <a:rPr lang="tr-TR" sz="2400" b="1" dirty="0" smtClean="0"/>
            </a:br>
            <a:r>
              <a:rPr lang="tr-TR" sz="2400" b="1" dirty="0"/>
              <a:t/>
            </a:r>
            <a:br>
              <a:rPr lang="tr-TR" sz="2400" b="1" dirty="0"/>
            </a:br>
            <a:r>
              <a:rPr lang="tr-TR" sz="2400" b="1" dirty="0" smtClean="0"/>
              <a:t>Project based learning is a cooperative learning method where students explore and work in collaborative groups which have a vision of the </a:t>
            </a:r>
            <a:r>
              <a:rPr lang="tr-TR" sz="2400" b="1" dirty="0" err="1" smtClean="0"/>
              <a:t>result</a:t>
            </a:r>
            <a:r>
              <a:rPr lang="tr-TR" sz="2400" b="1" dirty="0" smtClean="0"/>
              <a:t>.</a:t>
            </a:r>
            <a:br>
              <a:rPr lang="tr-TR" sz="2400" b="1" dirty="0" smtClean="0"/>
            </a:br>
            <a:r>
              <a:rPr lang="tr-TR" sz="2400" b="1" dirty="0" smtClean="0"/>
              <a:t> </a:t>
            </a:r>
            <a:r>
              <a:rPr lang="tr-TR" sz="2400" b="1" dirty="0" smtClean="0"/>
              <a:t>It is student centered, self directed and gives importance to communication, based on yhe responsability of the working group. </a:t>
            </a:r>
            <a:r>
              <a:rPr lang="tr-TR" sz="2400" b="1" dirty="0" smtClean="0"/>
              <a:t/>
            </a:r>
            <a:br>
              <a:rPr lang="tr-TR" sz="2400" b="1" dirty="0" smtClean="0"/>
            </a:br>
            <a:r>
              <a:rPr lang="tr-TR" sz="2400" b="1" dirty="0" err="1" smtClean="0"/>
              <a:t>It</a:t>
            </a:r>
            <a:r>
              <a:rPr lang="tr-TR" sz="2400" b="1" dirty="0" smtClean="0"/>
              <a:t> </a:t>
            </a:r>
            <a:r>
              <a:rPr lang="tr-TR" sz="2400" b="1" dirty="0" smtClean="0"/>
              <a:t>develops the student’s organizational and research skills and emphasizes the ability to work together in addition problem solving, decision making, investigative skills.</a:t>
            </a:r>
            <a:br>
              <a:rPr lang="tr-TR" sz="2400" b="1" dirty="0" smtClean="0"/>
            </a:br>
            <a:endParaRPr lang="tr-TR" sz="2400" b="1" dirty="0"/>
          </a:p>
        </p:txBody>
      </p:sp>
    </p:spTree>
    <p:extLst>
      <p:ext uri="{BB962C8B-B14F-4D97-AF65-F5344CB8AC3E}">
        <p14:creationId xmlns:p14="http://schemas.microsoft.com/office/powerpoint/2010/main" val="2524563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7584" y="980728"/>
            <a:ext cx="7272808" cy="5472608"/>
          </a:xfrm>
        </p:spPr>
        <p:txBody>
          <a:bodyPr/>
          <a:lstStyle/>
          <a:p>
            <a:r>
              <a:rPr lang="tr-TR" sz="2400" b="1" dirty="0" smtClean="0"/>
              <a:t>Project-</a:t>
            </a:r>
            <a:r>
              <a:rPr lang="tr-TR" sz="2400" b="1" dirty="0" err="1" smtClean="0"/>
              <a:t>based</a:t>
            </a:r>
            <a:r>
              <a:rPr lang="tr-TR" sz="2400" b="1" dirty="0" smtClean="0"/>
              <a:t> </a:t>
            </a:r>
            <a:r>
              <a:rPr lang="tr-TR" sz="2400" b="1" dirty="0" err="1" smtClean="0"/>
              <a:t>learning</a:t>
            </a:r>
            <a:r>
              <a:rPr lang="tr-TR" sz="2400" b="1" dirty="0" smtClean="0"/>
              <a:t>  is </a:t>
            </a:r>
            <a:r>
              <a:rPr lang="tr-TR" sz="2400" b="1" dirty="0" err="1" smtClean="0"/>
              <a:t>very</a:t>
            </a:r>
            <a:r>
              <a:rPr lang="tr-TR" sz="2400" b="1" dirty="0" smtClean="0"/>
              <a:t> </a:t>
            </a:r>
            <a:r>
              <a:rPr lang="tr-TR" sz="2400" b="1" dirty="0" err="1" smtClean="0"/>
              <a:t>closed</a:t>
            </a:r>
            <a:r>
              <a:rPr lang="tr-TR" sz="2400" b="1" dirty="0" smtClean="0"/>
              <a:t> </a:t>
            </a:r>
            <a:r>
              <a:rPr lang="tr-TR" sz="2400" b="1" dirty="0" err="1" smtClean="0"/>
              <a:t>to</a:t>
            </a:r>
            <a:r>
              <a:rPr lang="tr-TR" sz="2400" b="1" dirty="0" smtClean="0"/>
              <a:t> problem-</a:t>
            </a:r>
            <a:r>
              <a:rPr lang="tr-TR" sz="2400" b="1" dirty="0" err="1" smtClean="0"/>
              <a:t>based</a:t>
            </a:r>
            <a:r>
              <a:rPr lang="tr-TR" sz="2400" b="1" dirty="0" smtClean="0"/>
              <a:t> </a:t>
            </a:r>
            <a:r>
              <a:rPr lang="tr-TR" sz="2400" b="1" dirty="0" err="1" smtClean="0"/>
              <a:t>learning</a:t>
            </a:r>
            <a:r>
              <a:rPr lang="tr-TR" sz="2400" b="1" dirty="0" smtClean="0"/>
              <a:t>. </a:t>
            </a:r>
            <a:r>
              <a:rPr lang="tr-TR" sz="2400" b="1" dirty="0" smtClean="0"/>
              <a:t/>
            </a:r>
            <a:br>
              <a:rPr lang="tr-TR" sz="2400" b="1" dirty="0" smtClean="0"/>
            </a:br>
            <a:r>
              <a:rPr lang="tr-TR" sz="2400" b="1" dirty="0" err="1" smtClean="0"/>
              <a:t>It</a:t>
            </a:r>
            <a:r>
              <a:rPr lang="tr-TR" sz="2400" b="1" dirty="0" smtClean="0"/>
              <a:t> </a:t>
            </a:r>
            <a:r>
              <a:rPr lang="tr-TR" sz="2400" b="1" dirty="0" smtClean="0"/>
              <a:t>is </a:t>
            </a:r>
            <a:r>
              <a:rPr lang="tr-TR" sz="2400" b="1" dirty="0" err="1" smtClean="0"/>
              <a:t>student</a:t>
            </a:r>
            <a:r>
              <a:rPr lang="tr-TR" sz="2400" b="1" dirty="0" smtClean="0"/>
              <a:t> </a:t>
            </a:r>
            <a:r>
              <a:rPr lang="tr-TR" sz="2400" b="1" dirty="0" err="1" smtClean="0"/>
              <a:t>centered</a:t>
            </a:r>
            <a:r>
              <a:rPr lang="tr-TR" sz="2400" b="1" dirty="0" smtClean="0"/>
              <a:t>, </a:t>
            </a:r>
            <a:r>
              <a:rPr lang="tr-TR" sz="2400" b="1" dirty="0" err="1" smtClean="0"/>
              <a:t>encouraging</a:t>
            </a:r>
            <a:r>
              <a:rPr lang="tr-TR" sz="2400" b="1" dirty="0" smtClean="0"/>
              <a:t> </a:t>
            </a:r>
            <a:r>
              <a:rPr lang="tr-TR" sz="2400" b="1" dirty="0" err="1" smtClean="0"/>
              <a:t>them</a:t>
            </a:r>
            <a:r>
              <a:rPr lang="tr-TR" sz="2400" b="1" dirty="0" smtClean="0"/>
              <a:t> </a:t>
            </a:r>
            <a:r>
              <a:rPr lang="tr-TR" sz="2400" b="1" dirty="0" err="1" smtClean="0"/>
              <a:t>to</a:t>
            </a:r>
            <a:r>
              <a:rPr lang="tr-TR" sz="2400" b="1" dirty="0" smtClean="0"/>
              <a:t> </a:t>
            </a:r>
            <a:r>
              <a:rPr lang="tr-TR" sz="2400" b="1" dirty="0" err="1" smtClean="0"/>
              <a:t>search</a:t>
            </a:r>
            <a:r>
              <a:rPr lang="tr-TR" sz="2400" b="1" dirty="0" smtClean="0"/>
              <a:t> </a:t>
            </a:r>
            <a:r>
              <a:rPr lang="tr-TR" sz="2400" b="1" dirty="0" err="1" smtClean="0"/>
              <a:t>information</a:t>
            </a:r>
            <a:r>
              <a:rPr lang="tr-TR" sz="2400" b="1" dirty="0" smtClean="0"/>
              <a:t> </a:t>
            </a:r>
            <a:r>
              <a:rPr lang="tr-TR" sz="2400" b="1" dirty="0" err="1" smtClean="0"/>
              <a:t>and</a:t>
            </a:r>
            <a:r>
              <a:rPr lang="tr-TR" sz="2400" b="1" dirty="0" smtClean="0"/>
              <a:t> </a:t>
            </a:r>
            <a:r>
              <a:rPr lang="tr-TR" sz="2400" b="1" dirty="0" err="1" smtClean="0"/>
              <a:t>proceeed</a:t>
            </a:r>
            <a:r>
              <a:rPr lang="tr-TR" sz="2400" b="1" dirty="0" smtClean="0"/>
              <a:t> in </a:t>
            </a:r>
            <a:r>
              <a:rPr lang="tr-TR" sz="2400" b="1" dirty="0" err="1" smtClean="0"/>
              <a:t>different</a:t>
            </a:r>
            <a:r>
              <a:rPr lang="tr-TR" sz="2400" b="1" dirty="0" smtClean="0"/>
              <a:t> </a:t>
            </a:r>
            <a:r>
              <a:rPr lang="tr-TR" sz="2400" b="1" dirty="0" err="1" smtClean="0"/>
              <a:t>ways</a:t>
            </a:r>
            <a:r>
              <a:rPr lang="tr-TR" sz="2400" b="1" dirty="0" smtClean="0"/>
              <a:t> in </a:t>
            </a:r>
            <a:r>
              <a:rPr lang="tr-TR" sz="2400" b="1" dirty="0" err="1" smtClean="0"/>
              <a:t>groups</a:t>
            </a:r>
            <a:r>
              <a:rPr lang="tr-TR" sz="2400" b="1" dirty="0" smtClean="0"/>
              <a:t>. </a:t>
            </a:r>
            <a:r>
              <a:rPr lang="tr-TR" sz="2400" b="1" dirty="0" err="1" smtClean="0"/>
              <a:t>It</a:t>
            </a:r>
            <a:r>
              <a:rPr lang="tr-TR" sz="2400" b="1" dirty="0" smtClean="0"/>
              <a:t> is </a:t>
            </a:r>
            <a:r>
              <a:rPr lang="tr-TR" sz="2400" b="1" dirty="0" err="1" smtClean="0"/>
              <a:t>more</a:t>
            </a:r>
            <a:r>
              <a:rPr lang="tr-TR" sz="2400" b="1" dirty="0" smtClean="0"/>
              <a:t> time </a:t>
            </a:r>
            <a:r>
              <a:rPr lang="tr-TR" sz="2400" b="1" dirty="0" err="1" smtClean="0"/>
              <a:t>consuming</a:t>
            </a:r>
            <a:r>
              <a:rPr lang="tr-TR" sz="2400" b="1" dirty="0" smtClean="0"/>
              <a:t> </a:t>
            </a:r>
            <a:r>
              <a:rPr lang="tr-TR" sz="2400" b="1" dirty="0" err="1" smtClean="0"/>
              <a:t>and</a:t>
            </a:r>
            <a:r>
              <a:rPr lang="tr-TR" sz="2400" b="1" dirty="0" smtClean="0"/>
              <a:t> </a:t>
            </a:r>
            <a:r>
              <a:rPr lang="tr-TR" sz="2400" b="1" dirty="0" err="1" smtClean="0"/>
              <a:t>comprehensive</a:t>
            </a:r>
            <a:r>
              <a:rPr lang="tr-TR" sz="2400" b="1" dirty="0" smtClean="0"/>
              <a:t>. </a:t>
            </a:r>
            <a:r>
              <a:rPr lang="tr-TR" sz="2400" b="1" dirty="0" smtClean="0"/>
              <a:t/>
            </a:r>
            <a:br>
              <a:rPr lang="tr-TR" sz="2400" b="1" dirty="0" smtClean="0"/>
            </a:br>
            <a:r>
              <a:rPr lang="tr-TR" sz="2400" b="1" dirty="0" err="1" smtClean="0"/>
              <a:t>It</a:t>
            </a:r>
            <a:r>
              <a:rPr lang="tr-TR" sz="2400" b="1" dirty="0" smtClean="0"/>
              <a:t> </a:t>
            </a:r>
            <a:r>
              <a:rPr lang="tr-TR" sz="2400" b="1" dirty="0" smtClean="0"/>
              <a:t>is a </a:t>
            </a:r>
            <a:r>
              <a:rPr lang="tr-TR" sz="2400" b="1" dirty="0" err="1" smtClean="0"/>
              <a:t>move</a:t>
            </a:r>
            <a:r>
              <a:rPr lang="tr-TR" sz="2400" b="1" dirty="0" smtClean="0"/>
              <a:t> </a:t>
            </a:r>
            <a:r>
              <a:rPr lang="tr-TR" sz="2400" b="1" dirty="0" err="1" smtClean="0"/>
              <a:t>from</a:t>
            </a:r>
            <a:r>
              <a:rPr lang="tr-TR" sz="2400" b="1" dirty="0" smtClean="0"/>
              <a:t> </a:t>
            </a:r>
            <a:r>
              <a:rPr lang="tr-TR" sz="2400" b="1" dirty="0" err="1" smtClean="0"/>
              <a:t>classical</a:t>
            </a:r>
            <a:r>
              <a:rPr lang="tr-TR" sz="2400" b="1" dirty="0" smtClean="0"/>
              <a:t> </a:t>
            </a:r>
            <a:r>
              <a:rPr lang="tr-TR" sz="2400" b="1" dirty="0" err="1" smtClean="0"/>
              <a:t>class</a:t>
            </a:r>
            <a:r>
              <a:rPr lang="tr-TR" sz="2400" b="1" dirty="0" smtClean="0"/>
              <a:t> </a:t>
            </a:r>
            <a:r>
              <a:rPr lang="tr-TR" sz="2400" b="1" dirty="0" err="1" smtClean="0"/>
              <a:t>teaching</a:t>
            </a:r>
            <a:r>
              <a:rPr lang="tr-TR" sz="2400" b="1" dirty="0" smtClean="0"/>
              <a:t> </a:t>
            </a:r>
            <a:r>
              <a:rPr lang="tr-TR" sz="2400" b="1" dirty="0" err="1" smtClean="0"/>
              <a:t>method</a:t>
            </a:r>
            <a:r>
              <a:rPr lang="tr-TR" sz="2400" b="1" dirty="0" smtClean="0"/>
              <a:t> </a:t>
            </a:r>
            <a:r>
              <a:rPr lang="tr-TR" sz="2400" b="1" dirty="0" err="1" smtClean="0"/>
              <a:t>to</a:t>
            </a:r>
            <a:r>
              <a:rPr lang="tr-TR" sz="2400" b="1" dirty="0" smtClean="0"/>
              <a:t> </a:t>
            </a:r>
            <a:r>
              <a:rPr lang="tr-TR" sz="2400" b="1" dirty="0" err="1" smtClean="0"/>
              <a:t>group</a:t>
            </a:r>
            <a:r>
              <a:rPr lang="tr-TR" sz="2400" b="1" dirty="0" smtClean="0"/>
              <a:t> </a:t>
            </a:r>
            <a:r>
              <a:rPr lang="tr-TR" sz="2400" b="1" dirty="0" err="1" smtClean="0"/>
              <a:t>work</a:t>
            </a:r>
            <a:r>
              <a:rPr lang="tr-TR" sz="2400" b="1" dirty="0" smtClean="0"/>
              <a:t>.  </a:t>
            </a:r>
            <a:r>
              <a:rPr lang="tr-TR" sz="2400" b="1" dirty="0" err="1" smtClean="0"/>
              <a:t>Teacher</a:t>
            </a:r>
            <a:r>
              <a:rPr lang="tr-TR" sz="2400" b="1" dirty="0" smtClean="0"/>
              <a:t> </a:t>
            </a:r>
            <a:r>
              <a:rPr lang="tr-TR" sz="2400" b="1" dirty="0" err="1" smtClean="0"/>
              <a:t>isn’t</a:t>
            </a:r>
            <a:r>
              <a:rPr lang="tr-TR" sz="2400" b="1" dirty="0" smtClean="0"/>
              <a:t> an </a:t>
            </a:r>
            <a:r>
              <a:rPr lang="tr-TR" sz="2400" b="1" dirty="0" err="1" smtClean="0"/>
              <a:t>expert</a:t>
            </a:r>
            <a:r>
              <a:rPr lang="tr-TR" sz="2400" b="1" dirty="0" smtClean="0"/>
              <a:t> but a </a:t>
            </a:r>
            <a:r>
              <a:rPr lang="tr-TR" sz="2400" b="1" dirty="0" err="1" smtClean="0"/>
              <a:t>coach</a:t>
            </a:r>
            <a:r>
              <a:rPr lang="tr-TR" sz="2400" b="1" dirty="0" smtClean="0"/>
              <a:t>. As a </a:t>
            </a:r>
            <a:r>
              <a:rPr lang="tr-TR" sz="2400" b="1" dirty="0" err="1" smtClean="0"/>
              <a:t>result</a:t>
            </a:r>
            <a:r>
              <a:rPr lang="tr-TR" sz="2400" b="1" dirty="0" smtClean="0"/>
              <a:t> </a:t>
            </a:r>
            <a:r>
              <a:rPr lang="tr-TR" sz="2400" b="1" dirty="0" err="1" smtClean="0"/>
              <a:t>standardization</a:t>
            </a:r>
            <a:r>
              <a:rPr lang="tr-TR" sz="2400" b="1" dirty="0" smtClean="0"/>
              <a:t> </a:t>
            </a:r>
            <a:r>
              <a:rPr lang="tr-TR" sz="2400" b="1" dirty="0" err="1"/>
              <a:t>i</a:t>
            </a:r>
            <a:r>
              <a:rPr lang="tr-TR" sz="2400" b="1" dirty="0" err="1" smtClean="0"/>
              <a:t>sn’t</a:t>
            </a:r>
            <a:r>
              <a:rPr lang="tr-TR" sz="2400" b="1" dirty="0" smtClean="0"/>
              <a:t> </a:t>
            </a:r>
            <a:r>
              <a:rPr lang="tr-TR" sz="2400" b="1" dirty="0" smtClean="0"/>
              <a:t>a </a:t>
            </a:r>
            <a:r>
              <a:rPr lang="tr-TR" sz="2400" b="1" dirty="0" err="1" smtClean="0"/>
              <a:t>goal</a:t>
            </a:r>
            <a:r>
              <a:rPr lang="tr-TR" sz="2400" b="1" dirty="0" smtClean="0"/>
              <a:t> but </a:t>
            </a:r>
            <a:r>
              <a:rPr lang="tr-TR" sz="2400" b="1" dirty="0" err="1" smtClean="0"/>
              <a:t>the</a:t>
            </a:r>
            <a:r>
              <a:rPr lang="tr-TR" sz="2400" b="1" dirty="0" smtClean="0"/>
              <a:t> </a:t>
            </a:r>
            <a:r>
              <a:rPr lang="tr-TR" sz="2400" b="1" dirty="0" err="1" smtClean="0"/>
              <a:t>differentation</a:t>
            </a:r>
            <a:r>
              <a:rPr lang="tr-TR" sz="2400" b="1" dirty="0" smtClean="0"/>
              <a:t>. </a:t>
            </a:r>
            <a:endParaRPr lang="tr-TR" sz="2400" dirty="0"/>
          </a:p>
        </p:txBody>
      </p:sp>
    </p:spTree>
    <p:extLst>
      <p:ext uri="{BB962C8B-B14F-4D97-AF65-F5344CB8AC3E}">
        <p14:creationId xmlns:p14="http://schemas.microsoft.com/office/powerpoint/2010/main" val="85850167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272" y="2348880"/>
            <a:ext cx="3702492" cy="4270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778944" y="260648"/>
            <a:ext cx="6341923"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JIGSAW SUBJECTS</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4816903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35896" y="2060848"/>
            <a:ext cx="5111750" cy="28753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p:cNvSpPr>
            <a:spLocks noGrp="1"/>
          </p:cNvSpPr>
          <p:nvPr>
            <p:ph type="body" sz="half" idx="2"/>
          </p:nvPr>
        </p:nvSpPr>
        <p:spPr/>
        <p:txBody>
          <a:bodyPr>
            <a:normAutofit/>
          </a:bodyPr>
          <a:lstStyle/>
          <a:p>
            <a:endParaRPr lang="tr-TR" sz="2400" dirty="0" smtClean="0"/>
          </a:p>
          <a:p>
            <a:endParaRPr lang="tr-TR" sz="2400" dirty="0"/>
          </a:p>
          <a:p>
            <a:endParaRPr lang="tr-TR" sz="2400" dirty="0" smtClean="0"/>
          </a:p>
          <a:p>
            <a:r>
              <a:rPr lang="tr-TR" sz="2400" dirty="0" err="1" smtClean="0"/>
              <a:t>The</a:t>
            </a:r>
            <a:r>
              <a:rPr lang="tr-TR" sz="2400" dirty="0" smtClean="0"/>
              <a:t> students are diveded into 5 or six persons jigsaw group One of them is the group leader.</a:t>
            </a:r>
          </a:p>
        </p:txBody>
      </p:sp>
    </p:spTree>
    <p:extLst>
      <p:ext uri="{BB962C8B-B14F-4D97-AF65-F5344CB8AC3E}">
        <p14:creationId xmlns:p14="http://schemas.microsoft.com/office/powerpoint/2010/main" val="1769183965"/>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761927"/>
            <a:ext cx="5111750" cy="28753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p:cNvSpPr>
            <a:spLocks noGrp="1"/>
          </p:cNvSpPr>
          <p:nvPr>
            <p:ph type="body" sz="half" idx="2"/>
          </p:nvPr>
        </p:nvSpPr>
        <p:spPr/>
        <p:txBody>
          <a:bodyPr>
            <a:normAutofit/>
          </a:bodyPr>
          <a:lstStyle/>
          <a:p>
            <a:endParaRPr lang="tr-TR" sz="2400" dirty="0" smtClean="0"/>
          </a:p>
          <a:p>
            <a:endParaRPr lang="tr-TR" sz="2400" dirty="0"/>
          </a:p>
          <a:p>
            <a:endParaRPr lang="tr-TR" sz="2400" dirty="0" smtClean="0"/>
          </a:p>
          <a:p>
            <a:r>
              <a:rPr lang="tr-TR" sz="2400" dirty="0" err="1" smtClean="0"/>
              <a:t>The</a:t>
            </a:r>
            <a:r>
              <a:rPr lang="tr-TR" sz="2400" dirty="0" smtClean="0"/>
              <a:t> subject is divided into 5 or 6 segments. one to each</a:t>
            </a:r>
            <a:endParaRPr lang="tr-TR" sz="2400" dirty="0"/>
          </a:p>
        </p:txBody>
      </p:sp>
    </p:spTree>
    <p:extLst>
      <p:ext uri="{BB962C8B-B14F-4D97-AF65-F5344CB8AC3E}">
        <p14:creationId xmlns:p14="http://schemas.microsoft.com/office/powerpoint/2010/main" val="36283383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a:t>
            </a:r>
            <a:endParaRPr lang="tr-TR" dirty="0"/>
          </a:p>
        </p:txBody>
      </p:sp>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761927"/>
            <a:ext cx="5111750" cy="28753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p:cNvSpPr>
            <a:spLocks noGrp="1"/>
          </p:cNvSpPr>
          <p:nvPr>
            <p:ph type="body" sz="half" idx="2"/>
          </p:nvPr>
        </p:nvSpPr>
        <p:spPr/>
        <p:txBody>
          <a:bodyPr>
            <a:normAutofit/>
          </a:bodyPr>
          <a:lstStyle/>
          <a:p>
            <a:endParaRPr lang="tr-TR" sz="2400" dirty="0" smtClean="0"/>
          </a:p>
          <a:p>
            <a:endParaRPr lang="tr-TR" sz="2400" dirty="0"/>
          </a:p>
          <a:p>
            <a:endParaRPr lang="tr-TR" sz="2400" dirty="0" smtClean="0"/>
          </a:p>
          <a:p>
            <a:r>
              <a:rPr lang="tr-TR" sz="2400" dirty="0" err="1" smtClean="0"/>
              <a:t>Each</a:t>
            </a:r>
            <a:r>
              <a:rPr lang="tr-TR" sz="2400" dirty="0" smtClean="0"/>
              <a:t> student has the access for his/her own segment  They do not memorize.</a:t>
            </a:r>
            <a:endParaRPr lang="tr-TR" sz="2400" dirty="0"/>
          </a:p>
        </p:txBody>
      </p:sp>
    </p:spTree>
    <p:extLst>
      <p:ext uri="{BB962C8B-B14F-4D97-AF65-F5344CB8AC3E}">
        <p14:creationId xmlns:p14="http://schemas.microsoft.com/office/powerpoint/2010/main" val="269901073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096979"/>
            <a:ext cx="3008313" cy="1162050"/>
          </a:xfrm>
        </p:spPr>
        <p:txBody>
          <a:bodyPr>
            <a:normAutofit fontScale="90000"/>
          </a:bodyPr>
          <a:lstStyle/>
          <a:p>
            <a:r>
              <a:rPr lang="tr-TR" sz="2400" dirty="0" smtClean="0"/>
              <a:t/>
            </a:r>
            <a:br>
              <a:rPr lang="tr-TR" sz="2400" dirty="0" smtClean="0"/>
            </a:br>
            <a:r>
              <a:rPr lang="tr-TR" sz="2400" dirty="0"/>
              <a:t/>
            </a:r>
            <a:br>
              <a:rPr lang="tr-TR" sz="2400" dirty="0"/>
            </a:br>
            <a:r>
              <a:rPr lang="tr-TR" sz="2400" dirty="0" err="1" smtClean="0"/>
              <a:t>The</a:t>
            </a:r>
            <a:r>
              <a:rPr lang="tr-TR" sz="2400" dirty="0" smtClean="0"/>
              <a:t> group leader is in charge to lead the group.</a:t>
            </a:r>
            <a:endParaRPr lang="tr-TR" sz="2400" dirty="0"/>
          </a:p>
        </p:txBody>
      </p:sp>
      <p:pic>
        <p:nvPicPr>
          <p:cNvPr id="5" name="Resim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35896" y="2094282"/>
            <a:ext cx="5111750" cy="28753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p:cNvSpPr>
            <a:spLocks noGrp="1"/>
          </p:cNvSpPr>
          <p:nvPr>
            <p:ph type="body" sz="half" idx="2"/>
          </p:nvPr>
        </p:nvSpPr>
        <p:spPr>
          <a:xfrm>
            <a:off x="323527" y="3259029"/>
            <a:ext cx="3008313" cy="4691063"/>
          </a:xfrm>
        </p:spPr>
        <p:txBody>
          <a:bodyPr>
            <a:normAutofit/>
          </a:bodyPr>
          <a:lstStyle/>
          <a:p>
            <a:r>
              <a:rPr lang="tr-TR" sz="2400" dirty="0" smtClean="0"/>
              <a:t>Each member evplain his/her own segment while others ask questions for clarification.</a:t>
            </a:r>
            <a:endParaRPr lang="tr-TR" sz="2400" dirty="0"/>
          </a:p>
        </p:txBody>
      </p:sp>
    </p:spTree>
    <p:extLst>
      <p:ext uri="{BB962C8B-B14F-4D97-AF65-F5344CB8AC3E}">
        <p14:creationId xmlns:p14="http://schemas.microsoft.com/office/powerpoint/2010/main" val="169964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owerpoint-template-24">
  <a:themeElements>
    <a:clrScheme name="">
      <a:dk1>
        <a:srgbClr val="808080"/>
      </a:dk1>
      <a:lt1>
        <a:srgbClr val="FFFFFF"/>
      </a:lt1>
      <a:dk2>
        <a:srgbClr val="FFFFFF"/>
      </a:dk2>
      <a:lt2>
        <a:srgbClr val="0120BD"/>
      </a:lt2>
      <a:accent1>
        <a:srgbClr val="C300E6"/>
      </a:accent1>
      <a:accent2>
        <a:srgbClr val="F96F1C"/>
      </a:accent2>
      <a:accent3>
        <a:srgbClr val="FFFFFF"/>
      </a:accent3>
      <a:accent4>
        <a:srgbClr val="6C6C6C"/>
      </a:accent4>
      <a:accent5>
        <a:srgbClr val="DEAAF0"/>
      </a:accent5>
      <a:accent6>
        <a:srgbClr val="E26418"/>
      </a:accent6>
      <a:hlink>
        <a:srgbClr val="FFBF07"/>
      </a:hlink>
      <a:folHlink>
        <a:srgbClr val="5F5F5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powerpoint-template</Template>
  <TotalTime>202</TotalTime>
  <Words>109</Words>
  <Application>Microsoft Office PowerPoint</Application>
  <PresentationFormat>Ekran Gösterisi (4:3)</PresentationFormat>
  <Paragraphs>20</Paragraphs>
  <Slides>10</Slides>
  <Notes>0</Notes>
  <HiddenSlides>0</HiddenSlides>
  <MMClips>0</MMClips>
  <ScaleCrop>false</ScaleCrop>
  <HeadingPairs>
    <vt:vector size="6" baseType="variant">
      <vt:variant>
        <vt:lpstr>Kullanılan Yazı Tipleri</vt:lpstr>
      </vt:variant>
      <vt:variant>
        <vt:i4>1</vt:i4>
      </vt:variant>
      <vt:variant>
        <vt:lpstr>Tema</vt:lpstr>
      </vt:variant>
      <vt:variant>
        <vt:i4>1</vt:i4>
      </vt:variant>
      <vt:variant>
        <vt:lpstr>Slayt Başlıkları</vt:lpstr>
      </vt:variant>
      <vt:variant>
        <vt:i4>10</vt:i4>
      </vt:variant>
    </vt:vector>
  </HeadingPairs>
  <TitlesOfParts>
    <vt:vector size="12" baseType="lpstr">
      <vt:lpstr>Microsoft Sans Serif</vt:lpstr>
      <vt:lpstr>powerpoint-template-24</vt:lpstr>
      <vt:lpstr>PowerPoint Sunusu</vt:lpstr>
      <vt:lpstr>PROJECT BASED LEARNING</vt:lpstr>
      <vt:lpstr>      Project based learning is a cooperative learning method where students explore and work in collaborative groups which have a vision of the result.  It is student centered, self directed and gives importance to communication, based on yhe responsability of the working group.  It develops the student’s organizational and research skills and emphasizes the ability to work together in addition problem solving, decision making, investigative skills. </vt:lpstr>
      <vt:lpstr>Project-based learning  is very closed to problem-based learning.  It is student centered, encouraging them to search information and proceeed in different ways in groups. It is more time consuming and comprehensive.  It is a move from classical class teaching method to group work.  Teacher isn’t an expert but a coach. As a result standardization isn’t a goal but the differentation. </vt:lpstr>
      <vt:lpstr>PowerPoint Sunusu</vt:lpstr>
      <vt:lpstr>PowerPoint Sunusu</vt:lpstr>
      <vt:lpstr>PowerPoint Sunusu</vt:lpstr>
      <vt:lpstr> </vt:lpstr>
      <vt:lpstr>  The group leader is in charge to lead the group.</vt:lpstr>
      <vt:lpstr>This activity facilitates the students’ accountability and responsabilities, mutual acceptance, discussion and exchange. It encourages studying efficiently, listening to eachother and facilitates interaction of all the students in class.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Arzu</dc:creator>
  <cp:lastModifiedBy>User1</cp:lastModifiedBy>
  <cp:revision>17</cp:revision>
  <dcterms:created xsi:type="dcterms:W3CDTF">2016-06-01T16:43:10Z</dcterms:created>
  <dcterms:modified xsi:type="dcterms:W3CDTF">2016-06-07T11:44:26Z</dcterms:modified>
</cp:coreProperties>
</file>