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1" r:id="rId9"/>
    <p:sldId id="263" r:id="rId10"/>
    <p:sldId id="266" r:id="rId11"/>
    <p:sldId id="270" r:id="rId12"/>
    <p:sldId id="267" r:id="rId13"/>
    <p:sldId id="269" r:id="rId14"/>
    <p:sldId id="271" r:id="rId15"/>
    <p:sldId id="272" r:id="rId16"/>
    <p:sldId id="26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5D43A51-8F6D-41E9-97A4-0EBA96A8B447}" type="datetimeFigureOut">
              <a:rPr lang="es-ES" smtClean="0"/>
              <a:pPr/>
              <a:t>13/03/2016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8B635B-F744-4AB5-A32A-D3008BEDD4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" Play with me and teach me – tradition and modernity in active teaching” 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DIDACTIC GAMES</a:t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pl-PL" b="1" dirty="0" smtClean="0"/>
              <a:t>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dirty="0"/>
              <a:t/>
            </a:r>
            <a:br>
              <a:rPr lang="es-ES" dirty="0"/>
            </a:br>
            <a:r>
              <a:rPr lang="pl-PL" dirty="0" smtClean="0"/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F:\English games\Fotos\P1017099.JPG"/>
          <p:cNvPicPr>
            <a:picLocks noChangeAspect="1" noChangeArrowheads="1"/>
          </p:cNvPicPr>
          <p:nvPr/>
        </p:nvPicPr>
        <p:blipFill>
          <a:blip r:embed="rId3" cstate="print"/>
          <a:srcRect l="10636" t="23635" r="17572" b="23186"/>
          <a:stretch>
            <a:fillRect/>
          </a:stretch>
        </p:blipFill>
        <p:spPr bwMode="auto">
          <a:xfrm>
            <a:off x="539551" y="980728"/>
            <a:ext cx="7885385" cy="4680520"/>
          </a:xfrm>
          <a:prstGeom prst="rect">
            <a:avLst/>
          </a:prstGeom>
          <a:noFill/>
        </p:spPr>
      </p:pic>
      <p:pic>
        <p:nvPicPr>
          <p:cNvPr id="8" name="Picture 2" descr="F:\English games\Fotos\P1017099.JPG"/>
          <p:cNvPicPr>
            <a:picLocks noChangeAspect="1" noChangeArrowheads="1"/>
          </p:cNvPicPr>
          <p:nvPr/>
        </p:nvPicPr>
        <p:blipFill>
          <a:blip r:embed="rId3" cstate="print"/>
          <a:srcRect l="10636" t="23635" r="17572" b="23186"/>
          <a:stretch>
            <a:fillRect/>
          </a:stretch>
        </p:blipFill>
        <p:spPr bwMode="auto">
          <a:xfrm>
            <a:off x="539552" y="980728"/>
            <a:ext cx="788538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170" name="Picture 2" descr="F:\English games\Fotos\P1017100 (640x48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6093788" cy="457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8195" name="Picture 3" descr="F:\English games\Fotos\P1017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6913299" cy="518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9218" name="Picture 2" descr="F:\English games\Fotos\P1017104.JPG"/>
          <p:cNvPicPr>
            <a:picLocks noChangeAspect="1" noChangeArrowheads="1"/>
          </p:cNvPicPr>
          <p:nvPr/>
        </p:nvPicPr>
        <p:blipFill>
          <a:blip r:embed="rId3" cstate="print"/>
          <a:srcRect r="17143"/>
          <a:stretch>
            <a:fillRect/>
          </a:stretch>
        </p:blipFill>
        <p:spPr bwMode="auto">
          <a:xfrm>
            <a:off x="1187624" y="796292"/>
            <a:ext cx="6696744" cy="606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 descr="G:\DCIM\100OLYMP\P1017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872546" cy="590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DCIM\100OLYMP\P1017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479581" cy="5609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           C.E.I.P. JOSÉ RODRÍGUEZ CRUZ</a:t>
            </a:r>
          </a:p>
          <a:p>
            <a:r>
              <a:rPr lang="es-ES" dirty="0" smtClean="0"/>
              <a:t>           VILLAFRANCA DE LOS BARROS </a:t>
            </a:r>
          </a:p>
          <a:p>
            <a:r>
              <a:rPr lang="es-ES" dirty="0" smtClean="0"/>
              <a:t>                                SPAIN</a:t>
            </a:r>
          </a:p>
          <a:p>
            <a:endParaRPr lang="es-ES" dirty="0" smtClean="0"/>
          </a:p>
          <a:p>
            <a:r>
              <a:rPr lang="es-ES" dirty="0" smtClean="0"/>
              <a:t>                   SCHOOL YEAR 2015/2016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83568" y="1556792"/>
            <a:ext cx="756084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latin typeface="Calibri" pitchFamily="34" charset="0"/>
              </a:rPr>
              <a:t>Type of the activity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:  Didactic game</a:t>
            </a:r>
          </a:p>
          <a:p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b="1" dirty="0" err="1" smtClean="0">
                <a:latin typeface="Calibri" pitchFamily="34" charset="0"/>
              </a:rPr>
              <a:t>Title</a:t>
            </a:r>
            <a:r>
              <a:rPr lang="es-ES" sz="2400" b="1" dirty="0" smtClean="0">
                <a:latin typeface="Calibri" pitchFamily="34" charset="0"/>
              </a:rPr>
              <a:t>:  </a:t>
            </a:r>
            <a:r>
              <a:rPr lang="es-ES" sz="2400" dirty="0" err="1" smtClean="0">
                <a:latin typeface="Calibri" pitchFamily="34" charset="0"/>
              </a:rPr>
              <a:t>Story</a:t>
            </a:r>
            <a:r>
              <a:rPr lang="es-ES" sz="2400" dirty="0" smtClean="0">
                <a:latin typeface="Calibri" pitchFamily="34" charset="0"/>
              </a:rPr>
              <a:t> Cubes</a:t>
            </a:r>
            <a:endParaRPr lang="es-ES" sz="2400" dirty="0" smtClean="0">
              <a:latin typeface="Calibri" pitchFamily="34" charset="0"/>
            </a:endParaRPr>
          </a:p>
          <a:p>
            <a:endParaRPr lang="es-ES" sz="2400" b="1" dirty="0" smtClean="0">
              <a:latin typeface="Calibri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>
                <a:latin typeface="Calibri" pitchFamily="34" charset="0"/>
              </a:rPr>
              <a:t>Aims </a:t>
            </a:r>
            <a:r>
              <a:rPr lang="pl-PL" sz="2400" b="1" dirty="0">
                <a:latin typeface="Calibri" pitchFamily="34" charset="0"/>
              </a:rPr>
              <a:t>of the </a:t>
            </a:r>
            <a:r>
              <a:rPr lang="pl-PL" sz="2400" b="1" dirty="0" smtClean="0">
                <a:latin typeface="Calibri" pitchFamily="34" charset="0"/>
              </a:rPr>
              <a:t>activity</a:t>
            </a:r>
            <a:r>
              <a:rPr lang="es-ES" sz="2400" b="1" dirty="0" smtClean="0">
                <a:latin typeface="Calibri" pitchFamily="34" charset="0"/>
              </a:rPr>
              <a:t>:</a:t>
            </a:r>
            <a:r>
              <a:rPr lang="es-ES" sz="2400" dirty="0" smtClean="0">
                <a:latin typeface="Calibri" pitchFamily="34" charset="0"/>
              </a:rPr>
              <a:t>  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	To  </a:t>
            </a:r>
            <a:r>
              <a:rPr lang="en-US" sz="2400" dirty="0">
                <a:latin typeface="Calibri" pitchFamily="34" charset="0"/>
              </a:rPr>
              <a:t>reinforce </a:t>
            </a:r>
            <a:r>
              <a:rPr lang="en-US" sz="2400" dirty="0" smtClean="0">
                <a:latin typeface="Calibri" pitchFamily="34" charset="0"/>
              </a:rPr>
              <a:t>English </a:t>
            </a:r>
            <a:r>
              <a:rPr lang="en-US" sz="2400" dirty="0" smtClean="0">
                <a:latin typeface="Calibri" pitchFamily="34" charset="0"/>
              </a:rPr>
              <a:t>skills </a:t>
            </a:r>
            <a:r>
              <a:rPr lang="en-US" sz="2400" dirty="0">
                <a:latin typeface="Calibri" pitchFamily="34" charset="0"/>
              </a:rPr>
              <a:t>through play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 	To practice </a:t>
            </a:r>
            <a:r>
              <a:rPr lang="en-US" sz="2400" dirty="0" smtClean="0">
                <a:latin typeface="Calibri" pitchFamily="34" charset="0"/>
              </a:rPr>
              <a:t>new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vocabulary .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</a:rPr>
              <a:t>To de</a:t>
            </a:r>
            <a:endParaRPr lang="es-E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	To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develop the child’s imagination and creativity  .                  	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To improve  the speaking and  writing skills.</a:t>
            </a:r>
          </a:p>
          <a:p>
            <a:pPr lvl="0"/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           To i</a:t>
            </a:r>
            <a:r>
              <a:rPr lang="en-US" sz="2400" dirty="0" smtClean="0">
                <a:latin typeface="Calibri" pitchFamily="34" charset="0"/>
              </a:rPr>
              <a:t>ncentive </a:t>
            </a:r>
            <a:r>
              <a:rPr lang="en-US" sz="2400" dirty="0">
                <a:latin typeface="Calibri" pitchFamily="34" charset="0"/>
              </a:rPr>
              <a:t>the cooperative  working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lvl="0"/>
            <a:r>
              <a:rPr lang="en-US" sz="2400" dirty="0">
                <a:latin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</a:rPr>
              <a:t>To accept </a:t>
            </a:r>
            <a:r>
              <a:rPr lang="en-US" sz="2400" dirty="0">
                <a:latin typeface="Calibri" pitchFamily="34" charset="0"/>
              </a:rPr>
              <a:t>the rules of the game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lvl="0"/>
            <a:r>
              <a:rPr lang="en-US" sz="2400" dirty="0">
                <a:latin typeface="Calibri" pitchFamily="34" charset="0"/>
              </a:rPr>
              <a:t>	</a:t>
            </a:r>
            <a:endParaRPr lang="es-ES" sz="2400" dirty="0">
              <a:latin typeface="Calibri" pitchFamily="34" charset="0"/>
            </a:endParaRPr>
          </a:p>
          <a:p>
            <a:r>
              <a:rPr lang="en-US" sz="2400" dirty="0"/>
              <a:t> </a:t>
            </a:r>
            <a:endParaRPr lang="es-ES" sz="2400" dirty="0"/>
          </a:p>
          <a:p>
            <a:r>
              <a:rPr lang="en-US" dirty="0"/>
              <a:t> </a:t>
            </a:r>
            <a:endParaRPr lang="es-ES" dirty="0"/>
          </a:p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1412776"/>
            <a:ext cx="7200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b="1" dirty="0" err="1" smtClean="0">
                <a:latin typeface="Calibri" pitchFamily="34" charset="0"/>
              </a:rPr>
              <a:t>Number</a:t>
            </a:r>
            <a:r>
              <a:rPr lang="es-ES" sz="2400" b="1" dirty="0" smtClean="0">
                <a:latin typeface="Calibri" pitchFamily="34" charset="0"/>
              </a:rPr>
              <a:t> of </a:t>
            </a:r>
            <a:r>
              <a:rPr lang="es-ES" sz="2400" b="1" dirty="0" err="1" smtClean="0">
                <a:latin typeface="Calibri" pitchFamily="34" charset="0"/>
              </a:rPr>
              <a:t>participants</a:t>
            </a:r>
            <a:r>
              <a:rPr lang="es-ES" sz="2400" b="1" dirty="0" smtClean="0">
                <a:latin typeface="Calibri" pitchFamily="34" charset="0"/>
              </a:rPr>
              <a:t>: 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dirty="0">
                <a:latin typeface="Calibri" pitchFamily="34" charset="0"/>
              </a:rPr>
              <a:t>	</a:t>
            </a:r>
            <a:r>
              <a:rPr lang="es-ES" sz="2400" dirty="0" err="1" smtClean="0">
                <a:latin typeface="Calibri" pitchFamily="34" charset="0"/>
              </a:rPr>
              <a:t>This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game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for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any</a:t>
            </a:r>
            <a:r>
              <a:rPr lang="es-ES" sz="2400" dirty="0" smtClean="0">
                <a:latin typeface="Calibri" pitchFamily="34" charset="0"/>
              </a:rPr>
              <a:t>  </a:t>
            </a:r>
            <a:r>
              <a:rPr lang="es-ES" sz="2400" dirty="0" err="1" smtClean="0">
                <a:latin typeface="Calibri" pitchFamily="34" charset="0"/>
              </a:rPr>
              <a:t>number</a:t>
            </a:r>
            <a:r>
              <a:rPr lang="es-ES" sz="2400" dirty="0" smtClean="0">
                <a:latin typeface="Calibri" pitchFamily="34" charset="0"/>
              </a:rPr>
              <a:t> of  </a:t>
            </a:r>
            <a:r>
              <a:rPr lang="es-ES" sz="2400" dirty="0" err="1" smtClean="0">
                <a:latin typeface="Calibri" pitchFamily="34" charset="0"/>
              </a:rPr>
              <a:t>players</a:t>
            </a:r>
            <a:r>
              <a:rPr lang="es-ES" sz="2400" dirty="0" smtClean="0">
                <a:latin typeface="Calibri" pitchFamily="34" charset="0"/>
              </a:rPr>
              <a:t> </a:t>
            </a:r>
            <a:endParaRPr lang="es-ES" sz="2400" dirty="0" smtClean="0">
              <a:latin typeface="Calibri" pitchFamily="34" charset="0"/>
            </a:endParaRPr>
          </a:p>
          <a:p>
            <a:endParaRPr lang="es-ES" sz="2400" dirty="0" smtClean="0">
              <a:latin typeface="Calibri" pitchFamily="34" charset="0"/>
            </a:endParaRP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b="1" dirty="0" err="1" smtClean="0">
                <a:latin typeface="Calibri" pitchFamily="34" charset="0"/>
              </a:rPr>
              <a:t>You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latin typeface="Calibri" pitchFamily="34" charset="0"/>
              </a:rPr>
              <a:t>need</a:t>
            </a:r>
            <a:r>
              <a:rPr lang="es-ES" sz="2400" b="1" dirty="0" smtClean="0">
                <a:latin typeface="Calibri" pitchFamily="34" charset="0"/>
              </a:rPr>
              <a:t>:</a:t>
            </a:r>
          </a:p>
          <a:p>
            <a:r>
              <a:rPr lang="es-ES" sz="2400" b="1" dirty="0" smtClean="0">
                <a:latin typeface="Calibri" pitchFamily="34" charset="0"/>
              </a:rPr>
              <a:t>	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 A set of </a:t>
            </a:r>
            <a:r>
              <a:rPr lang="en-US" sz="2400" dirty="0" smtClean="0">
                <a:latin typeface="Calibri" pitchFamily="34" charset="0"/>
              </a:rPr>
              <a:t> story </a:t>
            </a:r>
            <a:r>
              <a:rPr lang="en-US" sz="2400" dirty="0" err="1" smtClean="0">
                <a:latin typeface="Calibri" pitchFamily="34" charset="0"/>
              </a:rPr>
              <a:t>dices</a:t>
            </a:r>
            <a:r>
              <a:rPr lang="en-US" sz="2400" dirty="0" err="1" smtClean="0">
                <a:latin typeface="Calibri" pitchFamily="34" charset="0"/>
              </a:rPr>
              <a:t>,</a:t>
            </a:r>
            <a:r>
              <a:rPr lang="en-US" sz="2400" dirty="0" err="1" smtClean="0">
                <a:latin typeface="Calibri" pitchFamily="34" charset="0"/>
              </a:rPr>
              <a:t>paper</a:t>
            </a:r>
            <a:r>
              <a:rPr lang="en-US" sz="2400" dirty="0" smtClean="0">
                <a:latin typeface="Calibri" pitchFamily="34" charset="0"/>
              </a:rPr>
              <a:t> and pens</a:t>
            </a:r>
            <a:endParaRPr lang="es-E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b="1" dirty="0" smtClean="0"/>
          </a:p>
          <a:p>
            <a:endParaRPr lang="es-ES" b="1" dirty="0" smtClean="0"/>
          </a:p>
          <a:p>
            <a:r>
              <a:rPr lang="en-US" dirty="0" smtClean="0"/>
              <a:t>	</a:t>
            </a:r>
            <a:endParaRPr lang="es-ES" dirty="0" smtClean="0"/>
          </a:p>
          <a:p>
            <a:r>
              <a:rPr lang="en-US" dirty="0" smtClean="0"/>
              <a:t>	</a:t>
            </a:r>
            <a:endParaRPr lang="es-ES" b="1" dirty="0" smtClean="0"/>
          </a:p>
          <a:p>
            <a:pPr>
              <a:buFont typeface="Wingdings" pitchFamily="2" charset="2"/>
              <a:buChar char="Ø"/>
            </a:pPr>
            <a:endParaRPr lang="es-ES" b="1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11560" y="141277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Description of the activity: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The first player rolls all 9 cubes.</a:t>
            </a:r>
            <a:r>
              <a:rPr lang="en-US" sz="2000" dirty="0" smtClean="0">
                <a:latin typeface="Calibri" pitchFamily="34" charset="0"/>
              </a:rPr>
              <a:t> . Start with the first image to grab  </a:t>
            </a:r>
            <a:r>
              <a:rPr lang="en-US" sz="2000" dirty="0" smtClean="0">
                <a:latin typeface="Calibri" pitchFamily="34" charset="0"/>
              </a:rPr>
              <a:t>his/her attention. Begin a story with “Once upon a time”.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Taking turns, each consecutive player adds a chapter to </a:t>
            </a:r>
            <a:r>
              <a:rPr lang="en-US" sz="2000" dirty="0" smtClean="0">
                <a:latin typeface="Calibri" pitchFamily="34" charset="0"/>
              </a:rPr>
              <a:t>t</a:t>
            </a:r>
            <a:r>
              <a:rPr lang="en-US" sz="2000" dirty="0" smtClean="0">
                <a:latin typeface="Calibri" pitchFamily="34" charset="0"/>
              </a:rPr>
              <a:t>he story.</a:t>
            </a:r>
          </a:p>
          <a:p>
            <a:r>
              <a:rPr lang="en-US" sz="2000" dirty="0" smtClean="0">
                <a:latin typeface="Calibri" pitchFamily="34" charset="0"/>
              </a:rPr>
              <a:t>The last player must tie up all the loose ends and bring the story  to the conclusion.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There is one rule: there are no wrong answers.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F:\English games\Fotos\P1017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560840" cy="5670630"/>
          </a:xfrm>
          <a:prstGeom prst="rect">
            <a:avLst/>
          </a:prstGeom>
          <a:noFill/>
        </p:spPr>
      </p:pic>
      <p:pic>
        <p:nvPicPr>
          <p:cNvPr id="5" name="Obraz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F:\English games\Fotos\P1017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473494" cy="5605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F:\English games\Fotos\P1017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836712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F:\English games\Fotos\P1017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076450" cy="6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83568" y="206084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F:\English games\Fotos\P1017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5088565" cy="3816424"/>
          </a:xfrm>
          <a:prstGeom prst="rect">
            <a:avLst/>
          </a:prstGeom>
          <a:noFill/>
        </p:spPr>
      </p:pic>
      <p:pic>
        <p:nvPicPr>
          <p:cNvPr id="3075" name="Picture 3" descr="F:\English games\Fotos\P1017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5354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137</Words>
  <Application>Microsoft Office PowerPoint</Application>
  <PresentationFormat>Presentación en pantalla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Urbano</vt:lpstr>
      <vt:lpstr>    " Play with me and teach me – tradition and modernity in active teaching”    DIDACTIC GAMES  REPORT 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MARIANGELES</dc:creator>
  <cp:lastModifiedBy>MARIANGELES</cp:lastModifiedBy>
  <cp:revision>45</cp:revision>
  <dcterms:created xsi:type="dcterms:W3CDTF">2016-01-31T15:44:52Z</dcterms:created>
  <dcterms:modified xsi:type="dcterms:W3CDTF">2016-03-13T18:43:57Z</dcterms:modified>
</cp:coreProperties>
</file>