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23.xml.rels" ContentType="application/vnd.openxmlformats-package.relationships+xml"/>
  <Override PartName="/ppt/notesSlides/notesSlide23.xml" ContentType="application/vnd.openxmlformats-officedocument.presentationml.notesSlide+xml"/>
  <Override PartName="/ppt/media/image1.jpeg" ContentType="image/jpeg"/>
  <Override PartName="/ppt/media/image54.jpeg" ContentType="image/jpeg"/>
  <Override PartName="/ppt/media/image2.jpeg" ContentType="image/jpeg"/>
  <Override PartName="/ppt/media/image55.jpeg" ContentType="image/jpeg"/>
  <Override PartName="/ppt/media/image3.jpeg" ContentType="image/jpeg"/>
  <Override PartName="/ppt/media/image48.png" ContentType="image/png"/>
  <Override PartName="/ppt/media/image4.jpeg" ContentType="image/jpeg"/>
  <Override PartName="/ppt/media/image56.jpeg" ContentType="image/jpeg"/>
  <Override PartName="/ppt/media/image58.png" ContentType="image/png"/>
  <Override PartName="/ppt/media/image7.png" ContentType="image/png"/>
  <Override PartName="/ppt/media/image62.jpeg" ContentType="image/jpeg"/>
  <Override PartName="/ppt/media/image5.jpeg" ContentType="image/jpeg"/>
  <Override PartName="/ppt/media/image57.jpeg" ContentType="image/jpeg"/>
  <Override PartName="/ppt/media/image8.jpeg" ContentType="image/jpeg"/>
  <Override PartName="/ppt/media/image41.png" ContentType="image/png"/>
  <Override PartName="/ppt/media/image6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46.jpeg" ContentType="image/jpeg"/>
  <Override PartName="/ppt/media/image14.png" ContentType="image/png"/>
  <Override PartName="/ppt/media/image15.jpeg" ContentType="image/jpeg"/>
  <Override PartName="/ppt/media/image16.png" ContentType="image/png"/>
  <Override PartName="/ppt/media/image17.jpeg" ContentType="image/jpeg"/>
  <Override PartName="/ppt/media/image59.png" ContentType="image/png"/>
  <Override PartName="/ppt/media/image18.jpeg" ContentType="image/jpeg"/>
  <Override PartName="/ppt/media/image19.jpeg" ContentType="image/jpeg"/>
  <Override PartName="/ppt/media/image22.png" ContentType="image/png"/>
  <Override PartName="/ppt/media/image20.png" ContentType="image/png"/>
  <Override PartName="/ppt/media/image40.jpeg" ContentType="image/jpeg"/>
  <Override PartName="/ppt/media/image21.png" ContentType="image/png"/>
  <Override PartName="/ppt/media/image23.jpeg" ContentType="image/jpeg"/>
  <Override PartName="/ppt/media/image24.png" ContentType="image/png"/>
  <Override PartName="/ppt/media/image25.jpeg" ContentType="image/jpeg"/>
  <Override PartName="/ppt/media/image26.png" ContentType="image/png"/>
  <Override PartName="/ppt/media/image27.jpeg" ContentType="image/jpeg"/>
  <Override PartName="/ppt/media/image28.jpeg" ContentType="image/jpeg"/>
  <Override PartName="/ppt/media/image29.jpeg" ContentType="image/jpeg"/>
  <Override PartName="/ppt/media/image30.png" ContentType="image/png"/>
  <Override PartName="/ppt/media/image31.png" ContentType="image/png"/>
  <Override PartName="/ppt/media/image32.jpeg" ContentType="image/jpeg"/>
  <Override PartName="/ppt/media/image33.jpeg" ContentType="image/jpeg"/>
  <Override PartName="/ppt/media/image34.png" ContentType="image/pn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7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png" ContentType="image/png"/>
  <Override PartName="/ppt/media/image60.jpeg" ContentType="image/jpeg"/>
  <Override PartName="/ppt/media/image61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jpeg" ContentType="image/jpeg"/>
  <Override PartName="/ppt/media/image67.png" ContentType="image/png"/>
  <Override PartName="/ppt/media/image68.jpeg" ContentType="image/jpeg"/>
  <Override PartName="/ppt/media/image69.jpeg" ContentType="image/jpeg"/>
  <Override PartName="/ppt/media/image7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Feu clic per a moure la diapositiva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2000" spc="-1" strike="noStrike">
                <a:latin typeface="Arial"/>
              </a:rPr>
              <a:t>Feu clic per a editar el format de les notes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1400" spc="-1" strike="noStrike">
                <a:latin typeface="Times New Roman"/>
              </a:rPr>
              <a:t>&lt;capçalera&gt;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a-ES" sz="1400" spc="-1" strike="noStrike">
                <a:latin typeface="Times New Roman"/>
              </a:rPr>
              <a:t>&lt;data/hora&gt;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a-ES" sz="1400" spc="-1" strike="noStrike">
                <a:latin typeface="Times New Roman"/>
              </a:rPr>
              <a:t>&lt;peu de pàgina&gt;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E40CFD1-A976-4E34-AB86-4B7658E8823B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3D34E2A-2FA4-424A-B7EA-0C6E8690247D}" type="slidenum">
              <a:rPr b="0" lang="cs-CZ" sz="1200" spc="-1" strike="noStrike">
                <a:latin typeface="Times New Roman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6" descr=""/>
          <p:cNvPicPr/>
          <p:nvPr/>
        </p:nvPicPr>
        <p:blipFill>
          <a:blip r:embed="rId2"/>
          <a:srcRect l="0" t="0" r="0" b="-1575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sp>
        <p:nvSpPr>
          <p:cNvPr id="2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2417760" y="802440"/>
            <a:ext cx="8636760" cy="2541240"/>
          </a:xfrm>
          <a:prstGeom prst="rect">
            <a:avLst/>
          </a:prstGeom>
        </p:spPr>
        <p:txBody>
          <a:bodyPr bIns="0" anchor="b">
            <a:normAutofit/>
          </a:bodyPr>
          <a:p>
            <a:pPr>
              <a:lnSpc>
                <a:spcPct val="90000"/>
              </a:lnSpc>
            </a:pPr>
            <a:r>
              <a:rPr b="0" lang="cs-CZ" sz="6600" spc="-1" strike="noStrike" cap="all">
                <a:solidFill>
                  <a:srgbClr val="000000"/>
                </a:solidFill>
                <a:latin typeface="Gill Sans MT"/>
              </a:rPr>
              <a:t>Kliknutím lze upravit styl.</a:t>
            </a:r>
            <a:endParaRPr b="0" lang="en-US" sz="6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4D204FA-5286-499F-9583-2ADCFF3AF0C7}" type="datetime">
              <a:rPr b="0" lang="cs-CZ" sz="1000" spc="-1" strike="noStrike">
                <a:solidFill>
                  <a:srgbClr val="8b8b8b"/>
                </a:solidFill>
                <a:latin typeface="Gill Sans MT"/>
              </a:rPr>
              <a:t>7. 6. 2021</a:t>
            </a:fld>
            <a:endParaRPr b="0" lang="ca-ES" sz="10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2416680" y="329400"/>
            <a:ext cx="4973400" cy="3088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14378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54D8C427-D84D-4E40-AB5C-FA112521B53F}" type="slidenum">
              <a:rPr b="0" lang="cs-CZ" sz="2800" spc="-1" strike="noStrike">
                <a:solidFill>
                  <a:srgbClr val="b71e42"/>
                </a:solidFill>
                <a:latin typeface="Gill Sans MT"/>
              </a:rPr>
              <a:t>&lt;número&gt;</a:t>
            </a:fld>
            <a:endParaRPr b="0" lang="ca-ES" sz="2800" spc="-1" strike="noStrike">
              <a:latin typeface="Times New Roman"/>
            </a:endParaRPr>
          </a:p>
        </p:txBody>
      </p:sp>
      <p:sp>
        <p:nvSpPr>
          <p:cNvPr id="7" name="Line 7"/>
          <p:cNvSpPr/>
          <p:nvPr/>
        </p:nvSpPr>
        <p:spPr>
          <a:xfrm>
            <a:off x="2417760" y="3528360"/>
            <a:ext cx="8636760" cy="0"/>
          </a:xfrm>
          <a:prstGeom prst="line">
            <a:avLst/>
          </a:prstGeom>
          <a:ln w="31750">
            <a:solidFill>
              <a:srgbClr val="b71e42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Feu clic per a editar el format del text de l'esquema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</a:rPr>
              <a:t>Segon nivell d'esquema</a:t>
            </a:r>
            <a:endParaRPr b="0" lang="en-US" sz="16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Gill Sans MT"/>
              </a:rPr>
              <a:t>Tercer nivell d'esquema</a:t>
            </a:r>
            <a:endParaRPr b="0" lang="en-US" sz="14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000000"/>
                </a:solidFill>
                <a:latin typeface="Gill Sans MT"/>
              </a:rPr>
              <a:t>Quart nivell d'esquema</a:t>
            </a:r>
            <a:endParaRPr b="0" lang="en-US" sz="12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Cinquè nivell d'esquema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Sisè nivell d'esquema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Setè nivell d'esquema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Picture 6" descr=""/>
          <p:cNvPicPr/>
          <p:nvPr/>
        </p:nvPicPr>
        <p:blipFill>
          <a:blip r:embed="rId2"/>
          <a:srcRect l="0" t="0" r="0" b="-1575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sp>
        <p:nvSpPr>
          <p:cNvPr id="47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0" lang="cs-CZ" sz="3200" spc="-1" strike="noStrike" cap="all">
                <a:solidFill>
                  <a:srgbClr val="000000"/>
                </a:solidFill>
                <a:latin typeface="Gill Sans MT"/>
              </a:rPr>
              <a:t>Kliknutím lze upravit styl.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Po kliknutí můžete upravovat styly textu v předloze.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Druhá úroveň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Gill Sans MT"/>
              </a:rPr>
              <a:t>Třetí úroveň</a:t>
            </a:r>
            <a:endParaRPr b="0" lang="en-US" sz="1600" spc="-1" strike="noStrike">
              <a:solidFill>
                <a:srgbClr val="000000"/>
              </a:solidFill>
              <a:latin typeface="Gill Sans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400" spc="-1" strike="noStrike">
                <a:solidFill>
                  <a:srgbClr val="000000"/>
                </a:solidFill>
                <a:latin typeface="Gill Sans MT"/>
              </a:rPr>
              <a:t>Čtvrtá úroveň</a:t>
            </a:r>
            <a:endParaRPr b="0" lang="en-US" sz="1400" spc="-1" strike="noStrike">
              <a:solidFill>
                <a:srgbClr val="000000"/>
              </a:solidFill>
              <a:latin typeface="Gill Sans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200" spc="-1" strike="noStrike">
                <a:solidFill>
                  <a:srgbClr val="000000"/>
                </a:solidFill>
                <a:latin typeface="Gill Sans MT"/>
              </a:rPr>
              <a:t>Pátá úroveň</a:t>
            </a:r>
            <a:endParaRPr b="0" lang="en-US" sz="1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86740F4-ECA4-4008-823B-0F279DF83978}" type="datetime">
              <a:rPr b="0" lang="cs-CZ" sz="1000" spc="-1" strike="noStrike">
                <a:solidFill>
                  <a:srgbClr val="8b8b8b"/>
                </a:solidFill>
                <a:latin typeface="Gill Sans MT"/>
              </a:rPr>
              <a:t>7. 6. 2021</a:t>
            </a:fld>
            <a:endParaRPr b="0" lang="ca-ES" sz="100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1451520" y="329400"/>
            <a:ext cx="5938560" cy="3088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08161D02-E2A6-462B-8D61-6EF8709C4847}" type="slidenum">
              <a:rPr b="0" lang="cs-CZ" sz="2800" spc="-1" strike="noStrike">
                <a:solidFill>
                  <a:srgbClr val="b71e42"/>
                </a:solidFill>
                <a:latin typeface="Gill Sans MT"/>
              </a:rPr>
              <a:t>&lt;número&gt;</a:t>
            </a:fld>
            <a:endParaRPr b="0" lang="ca-ES" sz="2800" spc="-1" strike="noStrike">
              <a:latin typeface="Times New Roman"/>
            </a:endParaRPr>
          </a:p>
        </p:txBody>
      </p:sp>
      <p:sp>
        <p:nvSpPr>
          <p:cNvPr id="53" name="Line 8"/>
          <p:cNvSpPr/>
          <p:nvPr/>
        </p:nvSpPr>
        <p:spPr>
          <a:xfrm>
            <a:off x="1453680" y="1846800"/>
            <a:ext cx="9607680" cy="0"/>
          </a:xfrm>
          <a:prstGeom prst="line">
            <a:avLst/>
          </a:prstGeom>
          <a:ln w="31750">
            <a:solidFill>
              <a:srgbClr val="b71e42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Picture 6" descr=""/>
          <p:cNvPicPr/>
          <p:nvPr/>
        </p:nvPicPr>
        <p:blipFill>
          <a:blip r:embed="rId2"/>
          <a:srcRect l="0" t="0" r="0" b="-1575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sp>
        <p:nvSpPr>
          <p:cNvPr id="92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PlaceHolder 3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F5BA1CF-9573-41B6-B1B5-01C9A2B5FBEA}" type="datetime">
              <a:rPr b="0" lang="cs-CZ" sz="1000" spc="-1" strike="noStrike">
                <a:solidFill>
                  <a:srgbClr val="8b8b8b"/>
                </a:solidFill>
                <a:latin typeface="Gill Sans MT"/>
              </a:rPr>
              <a:t>7. 6. 2021</a:t>
            </a:fld>
            <a:endParaRPr b="0" lang="ca-ES" sz="1000" spc="-1" strike="noStrike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/>
          </p:nvPr>
        </p:nvSpPr>
        <p:spPr>
          <a:xfrm>
            <a:off x="1451520" y="329400"/>
            <a:ext cx="5938560" cy="3088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5278DABE-3540-40F2-9AC2-0F5A5ABB2D7E}" type="slidenum">
              <a:rPr b="0" lang="cs-CZ" sz="2800" spc="-1" strike="noStrike">
                <a:solidFill>
                  <a:srgbClr val="b71e42"/>
                </a:solidFill>
                <a:latin typeface="Gill Sans MT"/>
              </a:rPr>
              <a:t>&lt;número&gt;</a:t>
            </a:fld>
            <a:endParaRPr b="0" lang="ca-ES" sz="2800" spc="-1" strike="noStrike">
              <a:latin typeface="Times New Roman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Feu clic per a editar el format del text del títol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Feu clic per a editar el format del text de l'esquema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</a:rPr>
              <a:t>Segon nivell d'esquema</a:t>
            </a:r>
            <a:endParaRPr b="0" lang="en-US" sz="16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Gill Sans MT"/>
              </a:rPr>
              <a:t>Tercer nivell d'esquema</a:t>
            </a:r>
            <a:endParaRPr b="0" lang="en-US" sz="14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000000"/>
                </a:solidFill>
                <a:latin typeface="Gill Sans MT"/>
              </a:rPr>
              <a:t>Quart nivell d'esquema</a:t>
            </a:r>
            <a:endParaRPr b="0" lang="en-US" sz="12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Cinquè nivell d'esquema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Sisè nivell d'esquema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Setè nivell d'esquema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png"/><Relationship Id="rId3" Type="http://schemas.openxmlformats.org/officeDocument/2006/relationships/image" Target="../media/image54.jpeg"/><Relationship Id="rId4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png"/><Relationship Id="rId3" Type="http://schemas.openxmlformats.org/officeDocument/2006/relationships/image" Target="../media/image68.jpeg"/><Relationship Id="rId4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image" Target="../media/image70.jpe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10720" y="3531240"/>
            <a:ext cx="10243800" cy="977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s-CZ" sz="3800" spc="-1" strike="noStrike" cap="all">
                <a:solidFill>
                  <a:srgbClr val="000000"/>
                </a:solidFill>
                <a:latin typeface="Gill Sans MT"/>
              </a:rPr>
              <a:t>ArcHitectural styles in Czechia</a:t>
            </a:r>
            <a:endParaRPr b="0" lang="ca-ES" sz="38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-115920" y="1199160"/>
            <a:ext cx="6768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 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142" name="Picture 4" descr=""/>
          <p:cNvPicPr/>
          <p:nvPr/>
        </p:nvPicPr>
        <p:blipFill>
          <a:blip r:embed="rId1"/>
          <a:stretch/>
        </p:blipFill>
        <p:spPr>
          <a:xfrm>
            <a:off x="324360" y="964800"/>
            <a:ext cx="7366320" cy="158004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6" descr=""/>
          <p:cNvPicPr/>
          <p:nvPr/>
        </p:nvPicPr>
        <p:blipFill>
          <a:blip r:embed="rId2"/>
          <a:stretch/>
        </p:blipFill>
        <p:spPr>
          <a:xfrm>
            <a:off x="7938000" y="780120"/>
            <a:ext cx="3854160" cy="197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717840" y="2765160"/>
            <a:ext cx="3234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St. Nicholas Church in Pragu</a:t>
            </a: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7548480" y="5374440"/>
            <a:ext cx="33739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Holy Trinity Column in Olomouc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1163160" y="5492880"/>
            <a:ext cx="6257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Church of Visitation of Virgin Mary – Olomouc</a:t>
            </a: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- Sv. Kopeček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07" name="Obrázek 7" descr=""/>
          <p:cNvPicPr/>
          <p:nvPr/>
        </p:nvPicPr>
        <p:blipFill>
          <a:blip r:embed="rId1"/>
          <a:stretch/>
        </p:blipFill>
        <p:spPr>
          <a:xfrm>
            <a:off x="621360" y="437400"/>
            <a:ext cx="3427200" cy="2283480"/>
          </a:xfrm>
          <a:prstGeom prst="rect">
            <a:avLst/>
          </a:prstGeom>
          <a:ln w="0">
            <a:noFill/>
          </a:ln>
        </p:spPr>
      </p:pic>
      <p:pic>
        <p:nvPicPr>
          <p:cNvPr id="208" name="Obrázek 8" descr=""/>
          <p:cNvPicPr/>
          <p:nvPr/>
        </p:nvPicPr>
        <p:blipFill>
          <a:blip r:embed="rId2"/>
          <a:stretch/>
        </p:blipFill>
        <p:spPr>
          <a:xfrm>
            <a:off x="7969680" y="1483560"/>
            <a:ext cx="2531520" cy="3812040"/>
          </a:xfrm>
          <a:prstGeom prst="rect">
            <a:avLst/>
          </a:prstGeom>
          <a:ln w="0">
            <a:noFill/>
          </a:ln>
        </p:spPr>
      </p:pic>
      <p:pic>
        <p:nvPicPr>
          <p:cNvPr id="209" name="Obrázek 9" descr=""/>
          <p:cNvPicPr/>
          <p:nvPr/>
        </p:nvPicPr>
        <p:blipFill>
          <a:blip r:embed="rId3"/>
          <a:stretch/>
        </p:blipFill>
        <p:spPr>
          <a:xfrm>
            <a:off x="2589480" y="3254760"/>
            <a:ext cx="3815280" cy="2193480"/>
          </a:xfrm>
          <a:prstGeom prst="rect">
            <a:avLst/>
          </a:prstGeom>
          <a:ln w="0">
            <a:noFill/>
          </a:ln>
        </p:spPr>
      </p:pic>
      <p:sp>
        <p:nvSpPr>
          <p:cNvPr id="210" name="CustomShape 4"/>
          <p:cNvSpPr/>
          <p:nvPr/>
        </p:nvSpPr>
        <p:spPr>
          <a:xfrm>
            <a:off x="4140000" y="346680"/>
            <a:ext cx="61365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Gill Sans MT"/>
              </a:rPr>
              <a:t>Examples of Baroque buildings in Czechia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10739520" y="43740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92480" y="435960"/>
            <a:ext cx="10789560" cy="20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Gill Sans MT"/>
              </a:rPr>
              <a:t>Neo-clacissicism and Romantism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Period: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end of 18 century – end of 19 century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F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eatures: triangular pediments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,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columns and pilasters with clacissist ornaments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,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inspi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ration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 by ancient Greek and Roman architecture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,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 emphas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is on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 symetry and regularity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2306880" y="4997880"/>
            <a:ext cx="2244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triangular pediments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6604920" y="4997880"/>
            <a:ext cx="4972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columns and pilasters with clacissist ornaments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15" name="Obrázek 4" descr=""/>
          <p:cNvPicPr/>
          <p:nvPr/>
        </p:nvPicPr>
        <p:blipFill>
          <a:blip r:embed="rId1"/>
          <a:stretch/>
        </p:blipFill>
        <p:spPr>
          <a:xfrm>
            <a:off x="1256040" y="2405880"/>
            <a:ext cx="4524120" cy="2525040"/>
          </a:xfrm>
          <a:prstGeom prst="rect">
            <a:avLst/>
          </a:prstGeom>
          <a:ln w="0">
            <a:noFill/>
          </a:ln>
        </p:spPr>
      </p:pic>
      <p:pic>
        <p:nvPicPr>
          <p:cNvPr id="216" name="Obrázek 7" descr=""/>
          <p:cNvPicPr/>
          <p:nvPr/>
        </p:nvPicPr>
        <p:blipFill>
          <a:blip r:embed="rId2"/>
          <a:stretch/>
        </p:blipFill>
        <p:spPr>
          <a:xfrm>
            <a:off x="6906240" y="2329560"/>
            <a:ext cx="3880080" cy="2525040"/>
          </a:xfrm>
          <a:prstGeom prst="rect">
            <a:avLst/>
          </a:prstGeom>
          <a:ln w="0">
            <a:noFill/>
          </a:ln>
        </p:spPr>
      </p:pic>
      <p:sp>
        <p:nvSpPr>
          <p:cNvPr id="217" name="CustomShape 4"/>
          <p:cNvSpPr/>
          <p:nvPr/>
        </p:nvSpPr>
        <p:spPr>
          <a:xfrm>
            <a:off x="10895400" y="43596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302400" y="2823480"/>
            <a:ext cx="5208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Karlova Koruna Chateau in Chlumec nad Cidlinou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2820600" y="5542560"/>
            <a:ext cx="1991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Duchcov Chateau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7552440" y="5173200"/>
            <a:ext cx="3117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Stavovské Theatre in Prague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21" name="Obrázek 7" descr=""/>
          <p:cNvPicPr/>
          <p:nvPr/>
        </p:nvPicPr>
        <p:blipFill>
          <a:blip r:embed="rId1"/>
          <a:stretch/>
        </p:blipFill>
        <p:spPr>
          <a:xfrm>
            <a:off x="837360" y="439920"/>
            <a:ext cx="3435840" cy="2306160"/>
          </a:xfrm>
          <a:prstGeom prst="rect">
            <a:avLst/>
          </a:prstGeom>
          <a:ln w="0">
            <a:noFill/>
          </a:ln>
        </p:spPr>
      </p:pic>
      <p:pic>
        <p:nvPicPr>
          <p:cNvPr id="222" name="Obrázek 8" descr=""/>
          <p:cNvPicPr/>
          <p:nvPr/>
        </p:nvPicPr>
        <p:blipFill>
          <a:blip r:embed="rId2"/>
          <a:stretch/>
        </p:blipFill>
        <p:spPr>
          <a:xfrm>
            <a:off x="2261520" y="3344040"/>
            <a:ext cx="3309480" cy="2198160"/>
          </a:xfrm>
          <a:prstGeom prst="rect">
            <a:avLst/>
          </a:prstGeom>
          <a:ln w="0">
            <a:noFill/>
          </a:ln>
        </p:spPr>
      </p:pic>
      <p:pic>
        <p:nvPicPr>
          <p:cNvPr id="223" name="Obrázek 9" descr=""/>
          <p:cNvPicPr/>
          <p:nvPr/>
        </p:nvPicPr>
        <p:blipFill>
          <a:blip r:embed="rId3"/>
          <a:stretch/>
        </p:blipFill>
        <p:spPr>
          <a:xfrm>
            <a:off x="7078320" y="1096200"/>
            <a:ext cx="3632400" cy="3974400"/>
          </a:xfrm>
          <a:prstGeom prst="rect">
            <a:avLst/>
          </a:prstGeom>
          <a:ln w="0">
            <a:noFill/>
          </a:ln>
        </p:spPr>
      </p:pic>
      <p:sp>
        <p:nvSpPr>
          <p:cNvPr id="224" name="CustomShape 4"/>
          <p:cNvSpPr/>
          <p:nvPr/>
        </p:nvSpPr>
        <p:spPr>
          <a:xfrm>
            <a:off x="4489920" y="425880"/>
            <a:ext cx="736848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Gill Sans MT"/>
              </a:rPr>
              <a:t>Examples of neo-Clacissicism buildings in Czechia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10971720" y="109620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64400" y="369360"/>
            <a:ext cx="11451240" cy="20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Gill Sans MT"/>
              </a:rPr>
              <a:t>Art-Nouveau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Period: e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nd of 19 century –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 cca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 1910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M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ain features: organic decorative features - trees, flowers, branches/vines and fruit (apples, pears and grapes), decorated facades and balconies, the emphasis on the line (zigzag extended curve), curved forms, lightness, light, space and apparent weightlessness, elegance, freedom</a:t>
            </a:r>
            <a:endParaRPr b="0" lang="ca-ES" sz="2000" spc="-1" strike="noStrike">
              <a:latin typeface="Arial"/>
            </a:endParaRPr>
          </a:p>
        </p:txBody>
      </p:sp>
      <p:pic>
        <p:nvPicPr>
          <p:cNvPr id="227" name="Obrázek 5" descr=""/>
          <p:cNvPicPr/>
          <p:nvPr/>
        </p:nvPicPr>
        <p:blipFill>
          <a:blip r:embed="rId1"/>
          <a:stretch/>
        </p:blipFill>
        <p:spPr>
          <a:xfrm>
            <a:off x="1623960" y="2516400"/>
            <a:ext cx="3461400" cy="2610360"/>
          </a:xfrm>
          <a:prstGeom prst="rect">
            <a:avLst/>
          </a:prstGeom>
          <a:ln w="0">
            <a:noFill/>
          </a:ln>
        </p:spPr>
      </p:pic>
      <p:sp>
        <p:nvSpPr>
          <p:cNvPr id="228" name="CustomShape 2"/>
          <p:cNvSpPr/>
          <p:nvPr/>
        </p:nvSpPr>
        <p:spPr>
          <a:xfrm>
            <a:off x="1901520" y="5304240"/>
            <a:ext cx="29059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organic decorative feature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6980400" y="5209920"/>
            <a:ext cx="3377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decorated facade and balcony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30" name="Obrázek 1" descr=""/>
          <p:cNvPicPr/>
          <p:nvPr/>
        </p:nvPicPr>
        <p:blipFill>
          <a:blip r:embed="rId2"/>
          <a:stretch/>
        </p:blipFill>
        <p:spPr>
          <a:xfrm>
            <a:off x="6410160" y="2567880"/>
            <a:ext cx="4341240" cy="2507040"/>
          </a:xfrm>
          <a:prstGeom prst="rect">
            <a:avLst/>
          </a:prstGeom>
          <a:ln w="0">
            <a:noFill/>
          </a:ln>
        </p:spPr>
      </p:pic>
      <p:sp>
        <p:nvSpPr>
          <p:cNvPr id="231" name="CustomShape 4"/>
          <p:cNvSpPr/>
          <p:nvPr/>
        </p:nvSpPr>
        <p:spPr>
          <a:xfrm>
            <a:off x="10883160" y="45000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Obrázek 1" descr=""/>
          <p:cNvPicPr/>
          <p:nvPr/>
        </p:nvPicPr>
        <p:blipFill>
          <a:blip r:embed="rId1"/>
          <a:stretch/>
        </p:blipFill>
        <p:spPr>
          <a:xfrm>
            <a:off x="5701680" y="841320"/>
            <a:ext cx="5037840" cy="3695040"/>
          </a:xfrm>
          <a:prstGeom prst="rect">
            <a:avLst/>
          </a:prstGeom>
          <a:ln w="0"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1406160" y="4839840"/>
            <a:ext cx="2612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the emphasis on the line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7162560" y="4761360"/>
            <a:ext cx="2379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curved forms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35" name="Obrázek 3" descr=""/>
          <p:cNvPicPr/>
          <p:nvPr/>
        </p:nvPicPr>
        <p:blipFill>
          <a:blip r:embed="rId2"/>
          <a:stretch/>
        </p:blipFill>
        <p:spPr>
          <a:xfrm>
            <a:off x="531360" y="841320"/>
            <a:ext cx="4362120" cy="3695040"/>
          </a:xfrm>
          <a:prstGeom prst="rect">
            <a:avLst/>
          </a:prstGeom>
          <a:ln w="0"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10951560" y="84132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Obrázek 2" descr=""/>
          <p:cNvPicPr/>
          <p:nvPr/>
        </p:nvPicPr>
        <p:blipFill>
          <a:blip r:embed="rId1"/>
          <a:stretch/>
        </p:blipFill>
        <p:spPr>
          <a:xfrm>
            <a:off x="7355880" y="1369440"/>
            <a:ext cx="4334400" cy="3508560"/>
          </a:xfrm>
          <a:prstGeom prst="rect">
            <a:avLst/>
          </a:prstGeom>
          <a:ln w="0">
            <a:noFill/>
          </a:ln>
        </p:spPr>
      </p:pic>
      <p:pic>
        <p:nvPicPr>
          <p:cNvPr id="238" name="Obrázek 5" descr=""/>
          <p:cNvPicPr/>
          <p:nvPr/>
        </p:nvPicPr>
        <p:blipFill>
          <a:blip r:embed="rId2"/>
          <a:stretch/>
        </p:blipFill>
        <p:spPr>
          <a:xfrm>
            <a:off x="721440" y="996840"/>
            <a:ext cx="3874680" cy="1871280"/>
          </a:xfrm>
          <a:prstGeom prst="rect">
            <a:avLst/>
          </a:prstGeom>
          <a:ln w="0"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4596840" y="2477520"/>
            <a:ext cx="2609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East Bohemian Museum in Hradec Králové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8134200" y="4948920"/>
            <a:ext cx="3323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Villa Primavesi in Olomouc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4195080" y="5317920"/>
            <a:ext cx="3599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Municipal House in Prague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2659320" y="212760"/>
            <a:ext cx="63018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Gill Sans MT"/>
              </a:rPr>
              <a:t>Examples of Art-Nouveau buildings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243" name="Obrázek 6" descr=""/>
          <p:cNvPicPr/>
          <p:nvPr/>
        </p:nvPicPr>
        <p:blipFill>
          <a:blip r:embed="rId3"/>
          <a:stretch/>
        </p:blipFill>
        <p:spPr>
          <a:xfrm>
            <a:off x="1022040" y="3287880"/>
            <a:ext cx="3599280" cy="2399400"/>
          </a:xfrm>
          <a:prstGeom prst="rect">
            <a:avLst/>
          </a:prstGeom>
          <a:ln w="0">
            <a:noFill/>
          </a:ln>
        </p:spPr>
      </p:pic>
      <p:sp>
        <p:nvSpPr>
          <p:cNvPr id="244" name="CustomShape 5"/>
          <p:cNvSpPr/>
          <p:nvPr/>
        </p:nvSpPr>
        <p:spPr>
          <a:xfrm>
            <a:off x="10924560" y="44352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35600" y="523440"/>
            <a:ext cx="9595800" cy="176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Gill Sans MT"/>
              </a:rPr>
              <a:t>Czech Cubism and Rondocubism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Period: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cca 1910 – 1920s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M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ain features: sharp edges, 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geometrical patterns,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intersecting planes, crystalline structures</a:t>
            </a:r>
            <a:endParaRPr b="0" lang="ca-ES" sz="2000" spc="-1" strike="noStrike">
              <a:latin typeface="Arial"/>
            </a:endParaRPr>
          </a:p>
        </p:txBody>
      </p:sp>
      <p:pic>
        <p:nvPicPr>
          <p:cNvPr id="246" name="Obrázek 5" descr=""/>
          <p:cNvPicPr/>
          <p:nvPr/>
        </p:nvPicPr>
        <p:blipFill>
          <a:blip r:embed="rId1"/>
          <a:stretch/>
        </p:blipFill>
        <p:spPr>
          <a:xfrm>
            <a:off x="1464840" y="2259360"/>
            <a:ext cx="4340880" cy="2893680"/>
          </a:xfrm>
          <a:prstGeom prst="rect">
            <a:avLst/>
          </a:prstGeom>
          <a:ln w="0">
            <a:noFill/>
          </a:ln>
        </p:spPr>
      </p:pic>
      <p:sp>
        <p:nvSpPr>
          <p:cNvPr id="247" name="CustomShape 2"/>
          <p:cNvSpPr/>
          <p:nvPr/>
        </p:nvSpPr>
        <p:spPr>
          <a:xfrm>
            <a:off x="2300040" y="5153400"/>
            <a:ext cx="2670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sharp edges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48" name="Obrázek 8" descr=""/>
          <p:cNvPicPr/>
          <p:nvPr/>
        </p:nvPicPr>
        <p:blipFill>
          <a:blip r:embed="rId2"/>
          <a:stretch/>
        </p:blipFill>
        <p:spPr>
          <a:xfrm>
            <a:off x="7232760" y="2271240"/>
            <a:ext cx="4041000" cy="2697480"/>
          </a:xfrm>
          <a:prstGeom prst="rect">
            <a:avLst/>
          </a:prstGeom>
          <a:ln w="0">
            <a:noFill/>
          </a:ln>
        </p:spPr>
      </p:pic>
      <p:sp>
        <p:nvSpPr>
          <p:cNvPr id="249" name="CustomShape 3"/>
          <p:cNvSpPr/>
          <p:nvPr/>
        </p:nvSpPr>
        <p:spPr>
          <a:xfrm>
            <a:off x="8173080" y="5153400"/>
            <a:ext cx="2728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crystalline pattern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10596240" y="52344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Obrázek 1" descr=""/>
          <p:cNvPicPr/>
          <p:nvPr/>
        </p:nvPicPr>
        <p:blipFill>
          <a:blip r:embed="rId1"/>
          <a:stretch/>
        </p:blipFill>
        <p:spPr>
          <a:xfrm>
            <a:off x="1335960" y="3592800"/>
            <a:ext cx="3282840" cy="2188440"/>
          </a:xfrm>
          <a:prstGeom prst="rect">
            <a:avLst/>
          </a:prstGeom>
          <a:ln w="0">
            <a:noFill/>
          </a:ln>
        </p:spPr>
      </p:pic>
      <p:pic>
        <p:nvPicPr>
          <p:cNvPr id="252" name="Obrázek 3" descr=""/>
          <p:cNvPicPr/>
          <p:nvPr/>
        </p:nvPicPr>
        <p:blipFill>
          <a:blip r:embed="rId2"/>
          <a:stretch/>
        </p:blipFill>
        <p:spPr>
          <a:xfrm>
            <a:off x="1064880" y="896400"/>
            <a:ext cx="3664440" cy="2532240"/>
          </a:xfrm>
          <a:prstGeom prst="rect">
            <a:avLst/>
          </a:prstGeom>
          <a:ln w="0">
            <a:noFill/>
          </a:ln>
        </p:spPr>
      </p:pic>
      <p:sp>
        <p:nvSpPr>
          <p:cNvPr id="253" name="CustomShape 1"/>
          <p:cNvSpPr/>
          <p:nvPr/>
        </p:nvSpPr>
        <p:spPr>
          <a:xfrm>
            <a:off x="4730400" y="5074200"/>
            <a:ext cx="34012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House of The Black Madonna in Prague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4817160" y="3003480"/>
            <a:ext cx="29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Kovařovic Villa in Prague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8170560" y="4935600"/>
            <a:ext cx="25700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the residential house on Neklanova Street</a:t>
            </a: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 in Prague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1969560" y="270720"/>
            <a:ext cx="82526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Gill Sans MT"/>
              </a:rPr>
              <a:t>E</a:t>
            </a:r>
            <a:r>
              <a:rPr b="1" lang="en-US" sz="2400" spc="-1" strike="noStrike">
                <a:solidFill>
                  <a:srgbClr val="000000"/>
                </a:solidFill>
                <a:latin typeface="Gill Sans MT"/>
              </a:rPr>
              <a:t>xample</a:t>
            </a:r>
            <a:r>
              <a:rPr b="1" lang="cs-CZ" sz="2400" spc="-1" strike="noStrike">
                <a:solidFill>
                  <a:srgbClr val="000000"/>
                </a:solidFill>
                <a:latin typeface="Gill Sans MT"/>
              </a:rPr>
              <a:t>s</a:t>
            </a:r>
            <a:r>
              <a:rPr b="1" lang="en-US" sz="2400" spc="-1" strike="noStrike">
                <a:solidFill>
                  <a:srgbClr val="000000"/>
                </a:solidFill>
                <a:latin typeface="Gill Sans MT"/>
              </a:rPr>
              <a:t> of Czech Cubism and Rondocubism buildings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257" name="Obrázek 5" descr=""/>
          <p:cNvPicPr/>
          <p:nvPr/>
        </p:nvPicPr>
        <p:blipFill>
          <a:blip r:embed="rId3"/>
          <a:stretch/>
        </p:blipFill>
        <p:spPr>
          <a:xfrm>
            <a:off x="8170560" y="859680"/>
            <a:ext cx="2264040" cy="4067280"/>
          </a:xfrm>
          <a:prstGeom prst="rect">
            <a:avLst/>
          </a:prstGeom>
          <a:ln w="0">
            <a:noFill/>
          </a:ln>
        </p:spPr>
      </p:pic>
      <p:sp>
        <p:nvSpPr>
          <p:cNvPr id="258" name="CustomShape 5"/>
          <p:cNvSpPr/>
          <p:nvPr/>
        </p:nvSpPr>
        <p:spPr>
          <a:xfrm>
            <a:off x="10909800" y="85968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Obrázek 5" descr=""/>
          <p:cNvPicPr/>
          <p:nvPr/>
        </p:nvPicPr>
        <p:blipFill>
          <a:blip r:embed="rId1"/>
          <a:stretch/>
        </p:blipFill>
        <p:spPr>
          <a:xfrm>
            <a:off x="502200" y="1281960"/>
            <a:ext cx="5200560" cy="2683440"/>
          </a:xfrm>
          <a:prstGeom prst="rect">
            <a:avLst/>
          </a:prstGeom>
          <a:ln w="0">
            <a:noFill/>
          </a:ln>
        </p:spPr>
      </p:pic>
      <p:pic>
        <p:nvPicPr>
          <p:cNvPr id="260" name="Obrázek 7" descr=""/>
          <p:cNvPicPr/>
          <p:nvPr/>
        </p:nvPicPr>
        <p:blipFill>
          <a:blip r:embed="rId2"/>
          <a:stretch/>
        </p:blipFill>
        <p:spPr>
          <a:xfrm>
            <a:off x="6095880" y="612360"/>
            <a:ext cx="5416560" cy="4258440"/>
          </a:xfrm>
          <a:prstGeom prst="rect">
            <a:avLst/>
          </a:prstGeom>
          <a:ln w="0">
            <a:noFill/>
          </a:ln>
        </p:spPr>
      </p:pic>
      <p:sp>
        <p:nvSpPr>
          <p:cNvPr id="261" name="CustomShape 1"/>
          <p:cNvSpPr/>
          <p:nvPr/>
        </p:nvSpPr>
        <p:spPr>
          <a:xfrm>
            <a:off x="1545480" y="4172040"/>
            <a:ext cx="2902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Thermal Baths in Bohdaneč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7603200" y="4982400"/>
            <a:ext cx="29170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Bauer Villa in Libodřice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2200" y="487152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435600" y="376920"/>
            <a:ext cx="11320920" cy="17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Gill Sans MT"/>
              </a:rPr>
              <a:t>Functionalism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Period: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1920s – end of 1930s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M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ain features: emphasis on the purpose and function, round windows, flat roofs, low levels of ornamentation and decoration, flat concrete slabs, steel sheets, and even wood beams</a:t>
            </a:r>
            <a:endParaRPr b="0" lang="ca-ES" sz="2000" spc="-1" strike="noStrike">
              <a:latin typeface="Arial"/>
            </a:endParaRPr>
          </a:p>
        </p:txBody>
      </p:sp>
      <p:pic>
        <p:nvPicPr>
          <p:cNvPr id="265" name="Obrázek 3" descr=""/>
          <p:cNvPicPr/>
          <p:nvPr/>
        </p:nvPicPr>
        <p:blipFill>
          <a:blip r:embed="rId1"/>
          <a:stretch/>
        </p:blipFill>
        <p:spPr>
          <a:xfrm>
            <a:off x="1481760" y="2253240"/>
            <a:ext cx="2826720" cy="2826720"/>
          </a:xfrm>
          <a:prstGeom prst="rect">
            <a:avLst/>
          </a:prstGeom>
          <a:ln w="0"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1602720" y="5229720"/>
            <a:ext cx="2379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round windows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7283520" y="5229720"/>
            <a:ext cx="2452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flat roofs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68" name="Obrázek 1" descr=""/>
          <p:cNvPicPr/>
          <p:nvPr/>
        </p:nvPicPr>
        <p:blipFill>
          <a:blip r:embed="rId2"/>
          <a:stretch/>
        </p:blipFill>
        <p:spPr>
          <a:xfrm>
            <a:off x="6585480" y="2197440"/>
            <a:ext cx="3957480" cy="2826720"/>
          </a:xfrm>
          <a:prstGeom prst="rect">
            <a:avLst/>
          </a:prstGeom>
          <a:ln w="0">
            <a:noFill/>
          </a:ln>
        </p:spPr>
      </p:pic>
      <p:sp>
        <p:nvSpPr>
          <p:cNvPr id="269" name="CustomShape 4"/>
          <p:cNvSpPr/>
          <p:nvPr/>
        </p:nvSpPr>
        <p:spPr>
          <a:xfrm>
            <a:off x="10282680" y="45000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470240" y="753840"/>
            <a:ext cx="9603000" cy="838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1000"/>
          </a:bodyPr>
          <a:p>
            <a:pPr algn="ctr">
              <a:lnSpc>
                <a:spcPct val="90000"/>
              </a:lnSpc>
            </a:pPr>
            <a:r>
              <a:rPr b="0" lang="cs-CZ" sz="5300" spc="-1" strike="noStrike" cap="all">
                <a:solidFill>
                  <a:srgbClr val="000000"/>
                </a:solidFill>
                <a:latin typeface="Calibri"/>
              </a:rPr>
              <a:t>Index:</a:t>
            </a:r>
            <a:br/>
            <a:endParaRPr b="0" lang="en-US" sz="5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451520" y="1915560"/>
            <a:ext cx="9603000" cy="4009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70c0"/>
                </a:solidFill>
                <a:latin typeface="Gill Sans MT"/>
              </a:rPr>
              <a:t>Romanesque architecture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70c0"/>
                </a:solidFill>
                <a:latin typeface="Gill Sans MT"/>
              </a:rPr>
              <a:t>Gothic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70c0"/>
                </a:solidFill>
                <a:latin typeface="Gill Sans MT"/>
              </a:rPr>
              <a:t>Renaissance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70c0"/>
                </a:solidFill>
                <a:latin typeface="Gill Sans MT"/>
              </a:rPr>
              <a:t>Baroque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70c0"/>
                </a:solidFill>
                <a:latin typeface="Gill Sans MT"/>
              </a:rPr>
              <a:t>Neo-classicism and Romantism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70c0"/>
                </a:solidFill>
                <a:latin typeface="Gill Sans MT"/>
              </a:rPr>
              <a:t>Art-Nouveau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70c0"/>
                </a:solidFill>
                <a:latin typeface="Gill Sans MT"/>
              </a:rPr>
              <a:t>Czech Cubism and Rondocubism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70c0"/>
                </a:solidFill>
                <a:latin typeface="Gill Sans MT"/>
              </a:rPr>
              <a:t>Functionalism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70c0"/>
                </a:solidFill>
                <a:latin typeface="Gill Sans MT"/>
              </a:rPr>
              <a:t>Socialist Realism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70c0"/>
                </a:solidFill>
                <a:latin typeface="Gill Sans MT"/>
              </a:rPr>
              <a:t>Postmodern architecture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Obrázek 2" descr=""/>
          <p:cNvPicPr/>
          <p:nvPr/>
        </p:nvPicPr>
        <p:blipFill>
          <a:blip r:embed="rId1"/>
          <a:stretch/>
        </p:blipFill>
        <p:spPr>
          <a:xfrm>
            <a:off x="965160" y="883080"/>
            <a:ext cx="4070520" cy="2291760"/>
          </a:xfrm>
          <a:prstGeom prst="rect">
            <a:avLst/>
          </a:prstGeom>
          <a:ln w="0">
            <a:noFill/>
          </a:ln>
        </p:spPr>
      </p:pic>
      <p:pic>
        <p:nvPicPr>
          <p:cNvPr id="271" name="Obrázek 3" descr=""/>
          <p:cNvPicPr/>
          <p:nvPr/>
        </p:nvPicPr>
        <p:blipFill>
          <a:blip r:embed="rId2"/>
          <a:stretch/>
        </p:blipFill>
        <p:spPr>
          <a:xfrm>
            <a:off x="6600240" y="883080"/>
            <a:ext cx="3764160" cy="2507040"/>
          </a:xfrm>
          <a:prstGeom prst="rect">
            <a:avLst/>
          </a:prstGeom>
          <a:ln w="0">
            <a:noFill/>
          </a:ln>
        </p:spPr>
      </p:pic>
      <p:pic>
        <p:nvPicPr>
          <p:cNvPr id="272" name="Obrázek 7" descr=""/>
          <p:cNvPicPr/>
          <p:nvPr/>
        </p:nvPicPr>
        <p:blipFill>
          <a:blip r:embed="rId3"/>
          <a:stretch/>
        </p:blipFill>
        <p:spPr>
          <a:xfrm>
            <a:off x="3116520" y="3729600"/>
            <a:ext cx="3838320" cy="2031480"/>
          </a:xfrm>
          <a:prstGeom prst="rect">
            <a:avLst/>
          </a:prstGeom>
          <a:ln w="0">
            <a:noFill/>
          </a:ln>
        </p:spPr>
      </p:pic>
      <p:sp>
        <p:nvSpPr>
          <p:cNvPr id="273" name="CustomShape 1"/>
          <p:cNvSpPr/>
          <p:nvPr/>
        </p:nvSpPr>
        <p:spPr>
          <a:xfrm>
            <a:off x="7071120" y="5238000"/>
            <a:ext cx="3265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Gill Sans MT"/>
              </a:rPr>
              <a:t>Barrandov Film Studios in Prague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1614240" y="3244320"/>
            <a:ext cx="2772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Villa Tugendhat in Brno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8148240" y="3529080"/>
            <a:ext cx="2772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Müller´s Villa in Prague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3299400" y="175320"/>
            <a:ext cx="5848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Gill Sans MT"/>
              </a:rPr>
              <a:t>Examples of functional buildings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10712880" y="40608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Obrázek 1" descr=""/>
          <p:cNvPicPr/>
          <p:nvPr/>
        </p:nvPicPr>
        <p:blipFill>
          <a:blip r:embed="rId1"/>
          <a:stretch/>
        </p:blipFill>
        <p:spPr>
          <a:xfrm>
            <a:off x="546480" y="683640"/>
            <a:ext cx="4700160" cy="3525120"/>
          </a:xfrm>
          <a:prstGeom prst="rect">
            <a:avLst/>
          </a:prstGeom>
          <a:ln w="0">
            <a:noFill/>
          </a:ln>
        </p:spPr>
      </p:pic>
      <p:pic>
        <p:nvPicPr>
          <p:cNvPr id="279" name="Obrázek 2" descr=""/>
          <p:cNvPicPr/>
          <p:nvPr/>
        </p:nvPicPr>
        <p:blipFill>
          <a:blip r:embed="rId2"/>
          <a:stretch/>
        </p:blipFill>
        <p:spPr>
          <a:xfrm>
            <a:off x="5791680" y="576360"/>
            <a:ext cx="3749040" cy="2497680"/>
          </a:xfrm>
          <a:prstGeom prst="rect">
            <a:avLst/>
          </a:prstGeom>
          <a:ln w="0">
            <a:noFill/>
          </a:ln>
        </p:spPr>
      </p:pic>
      <p:pic>
        <p:nvPicPr>
          <p:cNvPr id="280" name="Obrázek 3" descr=""/>
          <p:cNvPicPr/>
          <p:nvPr/>
        </p:nvPicPr>
        <p:blipFill>
          <a:blip r:embed="rId3"/>
          <a:stretch/>
        </p:blipFill>
        <p:spPr>
          <a:xfrm>
            <a:off x="5791680" y="3207960"/>
            <a:ext cx="3439440" cy="2576160"/>
          </a:xfrm>
          <a:prstGeom prst="rect">
            <a:avLst/>
          </a:prstGeom>
          <a:ln w="0">
            <a:noFill/>
          </a:ln>
        </p:spPr>
      </p:pic>
      <p:sp>
        <p:nvSpPr>
          <p:cNvPr id="281" name="CustomShape 1"/>
          <p:cNvSpPr/>
          <p:nvPr/>
        </p:nvSpPr>
        <p:spPr>
          <a:xfrm>
            <a:off x="925920" y="4311720"/>
            <a:ext cx="3439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Olomouc Crematorium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9541080" y="2705040"/>
            <a:ext cx="2104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Brno Crematorium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2647800" y="5248800"/>
            <a:ext cx="3178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Tomáš Baťa Memorial in Zlín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84" name="CustomShape 4"/>
          <p:cNvSpPr/>
          <p:nvPr/>
        </p:nvSpPr>
        <p:spPr>
          <a:xfrm>
            <a:off x="10784520" y="57636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312120" y="187560"/>
            <a:ext cx="11567520" cy="20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Gill Sans MT"/>
              </a:rPr>
              <a:t>Socialist Realism (Sorela)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Period: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cca 1950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–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end of 1980s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M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ain features: uniform look, 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perpendicular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streets and 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rectangular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squares, blocks of flats of the same height and form, Classicist columns and triangular or stepped gables, historicising elements on the facades of buildings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,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 national motifs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6136920" y="5165280"/>
            <a:ext cx="5455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typical block of flats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1068480" y="5165280"/>
            <a:ext cx="42159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streets and squares form a regular pattern full of right angles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88" name="Obrázek 2" descr=""/>
          <p:cNvPicPr/>
          <p:nvPr/>
        </p:nvPicPr>
        <p:blipFill>
          <a:blip r:embed="rId1"/>
          <a:stretch/>
        </p:blipFill>
        <p:spPr>
          <a:xfrm>
            <a:off x="6884280" y="2689560"/>
            <a:ext cx="4420800" cy="2475360"/>
          </a:xfrm>
          <a:prstGeom prst="rect">
            <a:avLst/>
          </a:prstGeom>
          <a:ln w="0">
            <a:noFill/>
          </a:ln>
        </p:spPr>
      </p:pic>
      <p:pic>
        <p:nvPicPr>
          <p:cNvPr id="289" name="Obrázek 3" descr=""/>
          <p:cNvPicPr/>
          <p:nvPr/>
        </p:nvPicPr>
        <p:blipFill>
          <a:blip r:embed="rId2"/>
          <a:stretch/>
        </p:blipFill>
        <p:spPr>
          <a:xfrm>
            <a:off x="836640" y="2689560"/>
            <a:ext cx="4679640" cy="2475360"/>
          </a:xfrm>
          <a:prstGeom prst="rect">
            <a:avLst/>
          </a:prstGeom>
          <a:ln w="0">
            <a:noFill/>
          </a:ln>
        </p:spPr>
      </p:pic>
      <p:sp>
        <p:nvSpPr>
          <p:cNvPr id="290" name="CustomShape 4"/>
          <p:cNvSpPr/>
          <p:nvPr/>
        </p:nvSpPr>
        <p:spPr>
          <a:xfrm>
            <a:off x="10282680" y="45000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Obrázek 1" descr=""/>
          <p:cNvPicPr/>
          <p:nvPr/>
        </p:nvPicPr>
        <p:blipFill>
          <a:blip r:embed="rId1"/>
          <a:stretch/>
        </p:blipFill>
        <p:spPr>
          <a:xfrm>
            <a:off x="578520" y="1434960"/>
            <a:ext cx="4808520" cy="3206160"/>
          </a:xfrm>
          <a:prstGeom prst="rect">
            <a:avLst/>
          </a:prstGeom>
          <a:ln w="0">
            <a:noFill/>
          </a:ln>
        </p:spPr>
      </p:pic>
      <p:pic>
        <p:nvPicPr>
          <p:cNvPr id="292" name="Obrázek 4" descr=""/>
          <p:cNvPicPr/>
          <p:nvPr/>
        </p:nvPicPr>
        <p:blipFill>
          <a:blip r:embed="rId2"/>
          <a:stretch/>
        </p:blipFill>
        <p:spPr>
          <a:xfrm>
            <a:off x="6095880" y="1413360"/>
            <a:ext cx="5446440" cy="3220560"/>
          </a:xfrm>
          <a:prstGeom prst="rect">
            <a:avLst/>
          </a:prstGeom>
          <a:ln w="0">
            <a:noFill/>
          </a:ln>
        </p:spPr>
      </p:pic>
      <p:sp>
        <p:nvSpPr>
          <p:cNvPr id="293" name="CustomShape 1"/>
          <p:cNvSpPr/>
          <p:nvPr/>
        </p:nvSpPr>
        <p:spPr>
          <a:xfrm>
            <a:off x="439560" y="4740120"/>
            <a:ext cx="5086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Hotel International in Prague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6351840" y="4773600"/>
            <a:ext cx="5311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Hotel Thermal in Karlovy Vary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2252880" y="345960"/>
            <a:ext cx="70376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Gill Sans MT"/>
              </a:rPr>
              <a:t>Examples of Socialist Realism buildings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296" name="CustomShape 4"/>
          <p:cNvSpPr/>
          <p:nvPr/>
        </p:nvSpPr>
        <p:spPr>
          <a:xfrm>
            <a:off x="10776600" y="43668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7752240" y="5064480"/>
            <a:ext cx="3824280" cy="4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astronomical clock in Olomouc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98" name="Obrázek 5" descr=""/>
          <p:cNvPicPr/>
          <p:nvPr/>
        </p:nvPicPr>
        <p:blipFill>
          <a:blip r:embed="rId1"/>
          <a:stretch/>
        </p:blipFill>
        <p:spPr>
          <a:xfrm>
            <a:off x="7850880" y="750960"/>
            <a:ext cx="3105000" cy="4140000"/>
          </a:xfrm>
          <a:prstGeom prst="rect">
            <a:avLst/>
          </a:prstGeom>
          <a:ln w="0">
            <a:noFill/>
          </a:ln>
        </p:spPr>
      </p:pic>
      <p:pic>
        <p:nvPicPr>
          <p:cNvPr id="299" name="Obrázek 1" descr=""/>
          <p:cNvPicPr/>
          <p:nvPr/>
        </p:nvPicPr>
        <p:blipFill>
          <a:blip r:embed="rId2"/>
          <a:stretch/>
        </p:blipFill>
        <p:spPr>
          <a:xfrm>
            <a:off x="821520" y="964080"/>
            <a:ext cx="6141240" cy="3454920"/>
          </a:xfrm>
          <a:prstGeom prst="rect">
            <a:avLst/>
          </a:prstGeom>
          <a:ln w="0">
            <a:noFill/>
          </a:ln>
        </p:spPr>
      </p:pic>
      <p:sp>
        <p:nvSpPr>
          <p:cNvPr id="300" name="CustomShape 2"/>
          <p:cNvSpPr/>
          <p:nvPr/>
        </p:nvSpPr>
        <p:spPr>
          <a:xfrm>
            <a:off x="2370600" y="4695120"/>
            <a:ext cx="5316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National Museum in Prague 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821520" y="478908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450000" y="444240"/>
            <a:ext cx="92451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Gill Sans MT"/>
              </a:rPr>
              <a:t>Postmodern architecture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Period: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cca 1990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–</a:t>
            </a: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now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F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eatures: curved forms, decorative elements, assymetry</a:t>
            </a:r>
            <a:endParaRPr b="0" lang="ca-ES" sz="2000" spc="-1" strike="noStrike">
              <a:latin typeface="Arial"/>
            </a:endParaRPr>
          </a:p>
        </p:txBody>
      </p:sp>
      <p:pic>
        <p:nvPicPr>
          <p:cNvPr id="303" name="Obrázek 3" descr=""/>
          <p:cNvPicPr/>
          <p:nvPr/>
        </p:nvPicPr>
        <p:blipFill>
          <a:blip r:embed="rId1"/>
          <a:stretch/>
        </p:blipFill>
        <p:spPr>
          <a:xfrm>
            <a:off x="1017720" y="2633040"/>
            <a:ext cx="4329000" cy="1778040"/>
          </a:xfrm>
          <a:prstGeom prst="rect">
            <a:avLst/>
          </a:prstGeom>
          <a:ln w="0">
            <a:noFill/>
          </a:ln>
        </p:spPr>
      </p:pic>
      <p:sp>
        <p:nvSpPr>
          <p:cNvPr id="304" name="CustomShape 2"/>
          <p:cNvSpPr/>
          <p:nvPr/>
        </p:nvSpPr>
        <p:spPr>
          <a:xfrm>
            <a:off x="1854360" y="4406760"/>
            <a:ext cx="26557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curved forms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8444880" y="5207400"/>
            <a:ext cx="1478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assymetry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306" name="Obrázek 1" descr=""/>
          <p:cNvPicPr/>
          <p:nvPr/>
        </p:nvPicPr>
        <p:blipFill>
          <a:blip r:embed="rId2"/>
          <a:stretch/>
        </p:blipFill>
        <p:spPr>
          <a:xfrm>
            <a:off x="7823880" y="690840"/>
            <a:ext cx="2554560" cy="4454640"/>
          </a:xfrm>
          <a:prstGeom prst="rect">
            <a:avLst/>
          </a:prstGeom>
          <a:ln w="0">
            <a:noFill/>
          </a:ln>
        </p:spPr>
      </p:pic>
      <p:sp>
        <p:nvSpPr>
          <p:cNvPr id="307" name="CustomShape 4"/>
          <p:cNvSpPr/>
          <p:nvPr/>
        </p:nvSpPr>
        <p:spPr>
          <a:xfrm>
            <a:off x="10847160" y="67320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Obrázek 1" descr=""/>
          <p:cNvPicPr/>
          <p:nvPr/>
        </p:nvPicPr>
        <p:blipFill>
          <a:blip r:embed="rId1"/>
          <a:stretch/>
        </p:blipFill>
        <p:spPr>
          <a:xfrm>
            <a:off x="925560" y="1258560"/>
            <a:ext cx="4634640" cy="4039920"/>
          </a:xfrm>
          <a:prstGeom prst="rect">
            <a:avLst/>
          </a:prstGeom>
          <a:ln w="0">
            <a:noFill/>
          </a:ln>
        </p:spPr>
      </p:pic>
      <p:pic>
        <p:nvPicPr>
          <p:cNvPr id="309" name="Obrázek 2" descr=""/>
          <p:cNvPicPr/>
          <p:nvPr/>
        </p:nvPicPr>
        <p:blipFill>
          <a:blip r:embed="rId2"/>
          <a:stretch/>
        </p:blipFill>
        <p:spPr>
          <a:xfrm>
            <a:off x="6125400" y="401040"/>
            <a:ext cx="3732840" cy="2568240"/>
          </a:xfrm>
          <a:prstGeom prst="rect">
            <a:avLst/>
          </a:prstGeom>
          <a:ln w="0">
            <a:noFill/>
          </a:ln>
        </p:spPr>
      </p:pic>
      <p:pic>
        <p:nvPicPr>
          <p:cNvPr id="310" name="Obrázek 3" descr=""/>
          <p:cNvPicPr/>
          <p:nvPr/>
        </p:nvPicPr>
        <p:blipFill>
          <a:blip r:embed="rId3"/>
          <a:stretch/>
        </p:blipFill>
        <p:spPr>
          <a:xfrm>
            <a:off x="6095880" y="3197880"/>
            <a:ext cx="3719520" cy="2440800"/>
          </a:xfrm>
          <a:prstGeom prst="rect">
            <a:avLst/>
          </a:prstGeom>
          <a:ln w="0">
            <a:noFill/>
          </a:ln>
        </p:spPr>
      </p:pic>
      <p:sp>
        <p:nvSpPr>
          <p:cNvPr id="311" name="CustomShape 1"/>
          <p:cNvSpPr/>
          <p:nvPr/>
        </p:nvSpPr>
        <p:spPr>
          <a:xfrm>
            <a:off x="1120680" y="5350680"/>
            <a:ext cx="3947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Dancing House in Prague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9914760" y="2320920"/>
            <a:ext cx="139212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The National Library of Technology in Prague – Dejvice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87840" y="396000"/>
            <a:ext cx="7050960" cy="44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300" spc="-1" strike="noStrike">
                <a:solidFill>
                  <a:srgbClr val="000000"/>
                </a:solidFill>
                <a:latin typeface="Gill Sans MT"/>
              </a:rPr>
              <a:t>Examples of postmodern architecture</a:t>
            </a:r>
            <a:endParaRPr b="0" lang="ca-ES" sz="2300" spc="-1" strike="noStrike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10924200" y="39600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Obrázek 1" descr=""/>
          <p:cNvPicPr/>
          <p:nvPr/>
        </p:nvPicPr>
        <p:blipFill>
          <a:blip r:embed="rId1"/>
          <a:stretch/>
        </p:blipFill>
        <p:spPr>
          <a:xfrm>
            <a:off x="418680" y="1278000"/>
            <a:ext cx="4803480" cy="3602520"/>
          </a:xfrm>
          <a:prstGeom prst="rect">
            <a:avLst/>
          </a:prstGeom>
          <a:ln w="0">
            <a:noFill/>
          </a:ln>
        </p:spPr>
      </p:pic>
      <p:sp>
        <p:nvSpPr>
          <p:cNvPr id="316" name="CustomShape 1"/>
          <p:cNvSpPr/>
          <p:nvPr/>
        </p:nvSpPr>
        <p:spPr>
          <a:xfrm>
            <a:off x="5617080" y="5193720"/>
            <a:ext cx="6095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Moravian Bussiness College in Olomouc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1600560" y="5009040"/>
            <a:ext cx="2635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Congress Centre in Zlín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318" name="Obrázek 8" descr=""/>
          <p:cNvPicPr/>
          <p:nvPr/>
        </p:nvPicPr>
        <p:blipFill>
          <a:blip r:embed="rId2"/>
          <a:stretch/>
        </p:blipFill>
        <p:spPr>
          <a:xfrm>
            <a:off x="5907600" y="1278000"/>
            <a:ext cx="5514480" cy="3602520"/>
          </a:xfrm>
          <a:prstGeom prst="rect">
            <a:avLst/>
          </a:prstGeom>
          <a:ln w="0">
            <a:noFill/>
          </a:ln>
        </p:spPr>
      </p:pic>
      <p:sp>
        <p:nvSpPr>
          <p:cNvPr id="319" name="CustomShape 3"/>
          <p:cNvSpPr/>
          <p:nvPr/>
        </p:nvSpPr>
        <p:spPr>
          <a:xfrm>
            <a:off x="10656360" y="37944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18040" y="450000"/>
            <a:ext cx="1115532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Gill Sans MT"/>
              </a:rPr>
              <a:t>Romanesque architecture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Period: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10 century – half of the 13 century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Main features: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 Roman semi-circular arch, very thick walls, dressed stone, groin vaults (for arcades, barrel vaults (for roofs), arcades, large towers, west-facing entry, large murals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3092040" y="4502880"/>
            <a:ext cx="1573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types of vault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8648640" y="4502880"/>
            <a:ext cx="1853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semi-circular arch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149" name="Obrázek 10" descr=""/>
          <p:cNvPicPr/>
          <p:nvPr/>
        </p:nvPicPr>
        <p:blipFill>
          <a:blip r:embed="rId1"/>
          <a:stretch/>
        </p:blipFill>
        <p:spPr>
          <a:xfrm>
            <a:off x="888840" y="2661480"/>
            <a:ext cx="6193080" cy="1656360"/>
          </a:xfrm>
          <a:prstGeom prst="rect">
            <a:avLst/>
          </a:prstGeom>
          <a:ln w="0">
            <a:noFill/>
          </a:ln>
        </p:spPr>
      </p:pic>
      <p:pic>
        <p:nvPicPr>
          <p:cNvPr id="150" name="Obrázek 11" descr=""/>
          <p:cNvPicPr/>
          <p:nvPr/>
        </p:nvPicPr>
        <p:blipFill>
          <a:blip r:embed="rId2"/>
          <a:stretch/>
        </p:blipFill>
        <p:spPr>
          <a:xfrm>
            <a:off x="7762680" y="2493360"/>
            <a:ext cx="3285720" cy="1847520"/>
          </a:xfrm>
          <a:prstGeom prst="rect">
            <a:avLst/>
          </a:prstGeom>
          <a:ln w="0">
            <a:noFill/>
          </a:ln>
        </p:spPr>
      </p:pic>
      <p:sp>
        <p:nvSpPr>
          <p:cNvPr id="151" name="CustomShape 4"/>
          <p:cNvSpPr/>
          <p:nvPr/>
        </p:nvSpPr>
        <p:spPr>
          <a:xfrm>
            <a:off x="10282680" y="45000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06600" y="2708640"/>
            <a:ext cx="3246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Rotunda of St. Martin in Prague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830920" y="5339160"/>
            <a:ext cx="2883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St. George Basilica in Prague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1251000" y="5280120"/>
            <a:ext cx="3384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The Přemyslid Palace in Olomouc,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7764120" y="2734200"/>
            <a:ext cx="3480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Rotunda of St. Catherine in Znojmo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156" name="Obrázek 10" descr=""/>
          <p:cNvPicPr/>
          <p:nvPr/>
        </p:nvPicPr>
        <p:blipFill>
          <a:blip r:embed="rId1"/>
          <a:stretch/>
        </p:blipFill>
        <p:spPr>
          <a:xfrm>
            <a:off x="930600" y="601920"/>
            <a:ext cx="2743560" cy="2011320"/>
          </a:xfrm>
          <a:prstGeom prst="rect">
            <a:avLst/>
          </a:prstGeom>
          <a:ln w="0">
            <a:noFill/>
          </a:ln>
        </p:spPr>
      </p:pic>
      <p:pic>
        <p:nvPicPr>
          <p:cNvPr id="157" name="Obrázek 15" descr=""/>
          <p:cNvPicPr/>
          <p:nvPr/>
        </p:nvPicPr>
        <p:blipFill>
          <a:blip r:embed="rId2"/>
          <a:stretch/>
        </p:blipFill>
        <p:spPr>
          <a:xfrm>
            <a:off x="1847160" y="3431520"/>
            <a:ext cx="2857320" cy="1904760"/>
          </a:xfrm>
          <a:prstGeom prst="rect">
            <a:avLst/>
          </a:prstGeom>
          <a:ln w="0">
            <a:noFill/>
          </a:ln>
        </p:spPr>
      </p:pic>
      <p:pic>
        <p:nvPicPr>
          <p:cNvPr id="158" name="Obrázek 16" descr=""/>
          <p:cNvPicPr/>
          <p:nvPr/>
        </p:nvPicPr>
        <p:blipFill>
          <a:blip r:embed="rId3"/>
          <a:stretch/>
        </p:blipFill>
        <p:spPr>
          <a:xfrm>
            <a:off x="4800960" y="1180080"/>
            <a:ext cx="2906280" cy="1923120"/>
          </a:xfrm>
          <a:prstGeom prst="rect">
            <a:avLst/>
          </a:prstGeom>
          <a:ln w="0">
            <a:noFill/>
          </a:ln>
        </p:spPr>
      </p:pic>
      <p:pic>
        <p:nvPicPr>
          <p:cNvPr id="159" name="Obrázek 17" descr=""/>
          <p:cNvPicPr/>
          <p:nvPr/>
        </p:nvPicPr>
        <p:blipFill>
          <a:blip r:embed="rId4"/>
          <a:stretch/>
        </p:blipFill>
        <p:spPr>
          <a:xfrm>
            <a:off x="8906400" y="3356640"/>
            <a:ext cx="2190240" cy="2352240"/>
          </a:xfrm>
          <a:prstGeom prst="rect">
            <a:avLst/>
          </a:prstGeom>
          <a:ln w="0">
            <a:noFill/>
          </a:ln>
        </p:spPr>
      </p:pic>
      <p:sp>
        <p:nvSpPr>
          <p:cNvPr id="160" name="CustomShape 5"/>
          <p:cNvSpPr/>
          <p:nvPr/>
        </p:nvSpPr>
        <p:spPr>
          <a:xfrm>
            <a:off x="4648320" y="265320"/>
            <a:ext cx="68403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Gill Sans MT"/>
              </a:rPr>
              <a:t>Examples of Romanesque buildings in Czechia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10587240" y="86580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75120" y="478440"/>
            <a:ext cx="11408400" cy="277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Gill Sans MT"/>
              </a:rPr>
              <a:t>Gothic architecture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Period: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half of the 13 century– end of 15 century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         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Early Gothic – Přemyslid Gothic (13th and early 14th century)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         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High Gothic – Luxembourg Gothic (14th and early 15th century)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         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Late Gothic – Jagiellonian Gothic (approximately 1471–1526)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Main features: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 rib vault , pointed arch, clustered columns, large windows, verticality, external buttresses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220760" y="5174640"/>
            <a:ext cx="1800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rib vault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4856400" y="5145120"/>
            <a:ext cx="1433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pointed arch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8922240" y="5113080"/>
            <a:ext cx="23209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external butteresse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166" name="Obrázek 8" descr=""/>
          <p:cNvPicPr/>
          <p:nvPr/>
        </p:nvPicPr>
        <p:blipFill>
          <a:blip r:embed="rId1"/>
          <a:stretch/>
        </p:blipFill>
        <p:spPr>
          <a:xfrm>
            <a:off x="791280" y="3322800"/>
            <a:ext cx="2095200" cy="1822320"/>
          </a:xfrm>
          <a:prstGeom prst="rect">
            <a:avLst/>
          </a:prstGeom>
          <a:ln w="0">
            <a:noFill/>
          </a:ln>
        </p:spPr>
      </p:pic>
      <p:pic>
        <p:nvPicPr>
          <p:cNvPr id="167" name="Obrázek 9" descr=""/>
          <p:cNvPicPr/>
          <p:nvPr/>
        </p:nvPicPr>
        <p:blipFill>
          <a:blip r:embed="rId2"/>
          <a:stretch/>
        </p:blipFill>
        <p:spPr>
          <a:xfrm>
            <a:off x="4434480" y="3263040"/>
            <a:ext cx="2277720" cy="1822320"/>
          </a:xfrm>
          <a:prstGeom prst="rect">
            <a:avLst/>
          </a:prstGeom>
          <a:ln w="0">
            <a:noFill/>
          </a:ln>
        </p:spPr>
      </p:pic>
      <p:pic>
        <p:nvPicPr>
          <p:cNvPr id="168" name="Obrázek 10" descr=""/>
          <p:cNvPicPr/>
          <p:nvPr/>
        </p:nvPicPr>
        <p:blipFill>
          <a:blip r:embed="rId3"/>
          <a:stretch/>
        </p:blipFill>
        <p:spPr>
          <a:xfrm>
            <a:off x="8628120" y="3241800"/>
            <a:ext cx="2619000" cy="1742760"/>
          </a:xfrm>
          <a:prstGeom prst="rect">
            <a:avLst/>
          </a:prstGeom>
          <a:ln w="0">
            <a:noFill/>
          </a:ln>
        </p:spPr>
      </p:pic>
      <p:sp>
        <p:nvSpPr>
          <p:cNvPr id="169" name="CustomShape 5"/>
          <p:cNvSpPr/>
          <p:nvPr/>
        </p:nvSpPr>
        <p:spPr>
          <a:xfrm>
            <a:off x="10477080" y="47844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366800" y="5203440"/>
            <a:ext cx="3457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Church of Vyšší Brod Monastery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60800" y="5234040"/>
            <a:ext cx="3732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Church of St. Bartholomew in Kolín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7876440" y="4556880"/>
            <a:ext cx="40388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Church of the Assumption of the Virgin Mary in Brno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4242600" y="2217240"/>
            <a:ext cx="2726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Charles Bridge in Prague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174" name="Obrázek 2" descr=""/>
          <p:cNvPicPr/>
          <p:nvPr/>
        </p:nvPicPr>
        <p:blipFill>
          <a:blip r:embed="rId1"/>
          <a:stretch/>
        </p:blipFill>
        <p:spPr>
          <a:xfrm>
            <a:off x="4773240" y="3019680"/>
            <a:ext cx="2556000" cy="2102040"/>
          </a:xfrm>
          <a:prstGeom prst="rect">
            <a:avLst/>
          </a:prstGeom>
          <a:ln w="0">
            <a:noFill/>
          </a:ln>
        </p:spPr>
      </p:pic>
      <p:pic>
        <p:nvPicPr>
          <p:cNvPr id="175" name="Obrázek 12" descr=""/>
          <p:cNvPicPr/>
          <p:nvPr/>
        </p:nvPicPr>
        <p:blipFill>
          <a:blip r:embed="rId2"/>
          <a:stretch/>
        </p:blipFill>
        <p:spPr>
          <a:xfrm>
            <a:off x="1147320" y="3026880"/>
            <a:ext cx="2250360" cy="2094840"/>
          </a:xfrm>
          <a:prstGeom prst="rect">
            <a:avLst/>
          </a:prstGeom>
          <a:ln w="0">
            <a:noFill/>
          </a:ln>
        </p:spPr>
      </p:pic>
      <p:pic>
        <p:nvPicPr>
          <p:cNvPr id="176" name="Obrázek 13" descr=""/>
          <p:cNvPicPr/>
          <p:nvPr/>
        </p:nvPicPr>
        <p:blipFill>
          <a:blip r:embed="rId3"/>
          <a:stretch/>
        </p:blipFill>
        <p:spPr>
          <a:xfrm>
            <a:off x="8430480" y="1383480"/>
            <a:ext cx="2732040" cy="2907000"/>
          </a:xfrm>
          <a:prstGeom prst="rect">
            <a:avLst/>
          </a:prstGeom>
          <a:ln w="0">
            <a:noFill/>
          </a:ln>
        </p:spPr>
      </p:pic>
      <p:pic>
        <p:nvPicPr>
          <p:cNvPr id="177" name="Obrázek 14" descr=""/>
          <p:cNvPicPr/>
          <p:nvPr/>
        </p:nvPicPr>
        <p:blipFill>
          <a:blip r:embed="rId4"/>
          <a:stretch/>
        </p:blipFill>
        <p:spPr>
          <a:xfrm>
            <a:off x="785880" y="443520"/>
            <a:ext cx="3410640" cy="2271960"/>
          </a:xfrm>
          <a:prstGeom prst="rect">
            <a:avLst/>
          </a:prstGeom>
          <a:ln w="0">
            <a:noFill/>
          </a:ln>
        </p:spPr>
      </p:pic>
      <p:sp>
        <p:nvSpPr>
          <p:cNvPr id="178" name="CustomShape 5"/>
          <p:cNvSpPr/>
          <p:nvPr/>
        </p:nvSpPr>
        <p:spPr>
          <a:xfrm>
            <a:off x="4240440" y="362520"/>
            <a:ext cx="60051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Gill Sans MT"/>
              </a:rPr>
              <a:t>Examples of Gothic buildings in Czechia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10396800" y="45324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48640" y="478440"/>
            <a:ext cx="1116936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Gill Sans MT"/>
              </a:rPr>
              <a:t>Renaissance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Period: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turn of the 15 and 16 century – beginning of 17 century, periods: Jagiellonian period, Habsburg period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Main features: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 sgraffito (figural or ornamental) facade, big rectangular windows, arcade courtyards, geometrically arranged gardens with fountains and statues, antique collumn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1803960" y="5117760"/>
            <a:ext cx="98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sgraffito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5093280" y="5078160"/>
            <a:ext cx="2005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arcade courtyards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8026920" y="5078160"/>
            <a:ext cx="36910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geometrically arranged gardens with fountains and statues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184" name="Obrázek 5" descr=""/>
          <p:cNvPicPr/>
          <p:nvPr/>
        </p:nvPicPr>
        <p:blipFill>
          <a:blip r:embed="rId1"/>
          <a:stretch/>
        </p:blipFill>
        <p:spPr>
          <a:xfrm>
            <a:off x="822240" y="2786400"/>
            <a:ext cx="3342600" cy="2228040"/>
          </a:xfrm>
          <a:prstGeom prst="rect">
            <a:avLst/>
          </a:prstGeom>
          <a:ln w="0">
            <a:noFill/>
          </a:ln>
        </p:spPr>
      </p:pic>
      <p:pic>
        <p:nvPicPr>
          <p:cNvPr id="185" name="Obrázek 9" descr=""/>
          <p:cNvPicPr/>
          <p:nvPr/>
        </p:nvPicPr>
        <p:blipFill>
          <a:blip r:embed="rId2"/>
          <a:stretch/>
        </p:blipFill>
        <p:spPr>
          <a:xfrm>
            <a:off x="4735440" y="2741040"/>
            <a:ext cx="3031560" cy="2273400"/>
          </a:xfrm>
          <a:prstGeom prst="rect">
            <a:avLst/>
          </a:prstGeom>
          <a:ln w="0">
            <a:noFill/>
          </a:ln>
        </p:spPr>
      </p:pic>
      <p:pic>
        <p:nvPicPr>
          <p:cNvPr id="186" name="Obrázek 10" descr=""/>
          <p:cNvPicPr/>
          <p:nvPr/>
        </p:nvPicPr>
        <p:blipFill>
          <a:blip r:embed="rId3"/>
          <a:stretch/>
        </p:blipFill>
        <p:spPr>
          <a:xfrm>
            <a:off x="8337600" y="2741040"/>
            <a:ext cx="3031560" cy="2273400"/>
          </a:xfrm>
          <a:prstGeom prst="rect">
            <a:avLst/>
          </a:prstGeom>
          <a:ln w="0">
            <a:noFill/>
          </a:ln>
        </p:spPr>
      </p:pic>
      <p:sp>
        <p:nvSpPr>
          <p:cNvPr id="187" name="CustomShape 5"/>
          <p:cNvSpPr/>
          <p:nvPr/>
        </p:nvSpPr>
        <p:spPr>
          <a:xfrm>
            <a:off x="10603440" y="23580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372680" y="2501640"/>
            <a:ext cx="1941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Chateau Litomyšl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85760" y="5360040"/>
            <a:ext cx="6304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Royal Summer Palace in the Royal Garden of Prague Castle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7551000" y="5349600"/>
            <a:ext cx="2157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Town Hall in Stříbro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191" name="Obrázek 7" descr=""/>
          <p:cNvPicPr/>
          <p:nvPr/>
        </p:nvPicPr>
        <p:blipFill>
          <a:blip r:embed="rId1"/>
          <a:stretch/>
        </p:blipFill>
        <p:spPr>
          <a:xfrm>
            <a:off x="912240" y="462960"/>
            <a:ext cx="3175560" cy="2039400"/>
          </a:xfrm>
          <a:prstGeom prst="rect">
            <a:avLst/>
          </a:prstGeom>
          <a:ln w="0">
            <a:noFill/>
          </a:ln>
        </p:spPr>
      </p:pic>
      <p:pic>
        <p:nvPicPr>
          <p:cNvPr id="192" name="Obrázek 8" descr=""/>
          <p:cNvPicPr/>
          <p:nvPr/>
        </p:nvPicPr>
        <p:blipFill>
          <a:blip r:embed="rId2"/>
          <a:stretch/>
        </p:blipFill>
        <p:spPr>
          <a:xfrm>
            <a:off x="1548720" y="2940120"/>
            <a:ext cx="3578040" cy="2297520"/>
          </a:xfrm>
          <a:prstGeom prst="rect">
            <a:avLst/>
          </a:prstGeom>
          <a:ln w="0">
            <a:noFill/>
          </a:ln>
        </p:spPr>
      </p:pic>
      <p:pic>
        <p:nvPicPr>
          <p:cNvPr id="193" name="Obrázek 3" descr="Obsah obrázku budova, exteriér, staré, vládní budova&#10;&#10;Popis se vygeneroval automaticky."/>
          <p:cNvPicPr/>
          <p:nvPr/>
        </p:nvPicPr>
        <p:blipFill>
          <a:blip r:embed="rId3"/>
          <a:stretch/>
        </p:blipFill>
        <p:spPr>
          <a:xfrm>
            <a:off x="6629400" y="1323720"/>
            <a:ext cx="4111560" cy="391392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"/>
          <p:cNvSpPr/>
          <p:nvPr/>
        </p:nvSpPr>
        <p:spPr>
          <a:xfrm>
            <a:off x="4486320" y="412560"/>
            <a:ext cx="549648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Gill Sans MT"/>
              </a:rPr>
              <a:t>Examples of Renaissance in Czechia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10848960" y="46296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717480" y="632880"/>
            <a:ext cx="11014560" cy="21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Gill Sans MT"/>
              </a:rPr>
              <a:t>Baroque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Period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: 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beginning 17 century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–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 end of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 18 century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 u="sng">
                <a:solidFill>
                  <a:srgbClr val="000000"/>
                </a:solidFill>
                <a:uFillTx/>
                <a:latin typeface="Gill Sans MT"/>
              </a:rPr>
              <a:t>M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Gill Sans MT"/>
              </a:rPr>
              <a:t>ain features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: 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domes, f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acades with massive central adornments, 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symetrical facades, 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llusory decoration as general art, 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eilings heavily stuccoed or frescoed, 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mphasis on colour and light both internally and externally, 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xternal moldings and figures (stucco or covered wood</a:t>
            </a: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)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1640160" y="5153400"/>
            <a:ext cx="816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domes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9172080" y="5153400"/>
            <a:ext cx="1755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xternal molding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5077440" y="5153400"/>
            <a:ext cx="1967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stucco decoration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00" name="Obrázek 8" descr=""/>
          <p:cNvPicPr/>
          <p:nvPr/>
        </p:nvPicPr>
        <p:blipFill>
          <a:blip r:embed="rId1"/>
          <a:stretch/>
        </p:blipFill>
        <p:spPr>
          <a:xfrm>
            <a:off x="830520" y="3143880"/>
            <a:ext cx="2611440" cy="1893600"/>
          </a:xfrm>
          <a:prstGeom prst="rect">
            <a:avLst/>
          </a:prstGeom>
          <a:ln w="0">
            <a:noFill/>
          </a:ln>
        </p:spPr>
      </p:pic>
      <p:pic>
        <p:nvPicPr>
          <p:cNvPr id="201" name="Obrázek 12" descr=""/>
          <p:cNvPicPr/>
          <p:nvPr/>
        </p:nvPicPr>
        <p:blipFill>
          <a:blip r:embed="rId2"/>
          <a:stretch/>
        </p:blipFill>
        <p:spPr>
          <a:xfrm>
            <a:off x="8857080" y="2926800"/>
            <a:ext cx="2312640" cy="2168640"/>
          </a:xfrm>
          <a:prstGeom prst="rect">
            <a:avLst/>
          </a:prstGeom>
          <a:ln w="0">
            <a:noFill/>
          </a:ln>
        </p:spPr>
      </p:pic>
      <p:pic>
        <p:nvPicPr>
          <p:cNvPr id="202" name="Obrázek 4" descr=""/>
          <p:cNvPicPr/>
          <p:nvPr/>
        </p:nvPicPr>
        <p:blipFill>
          <a:blip r:embed="rId3"/>
          <a:stretch/>
        </p:blipFill>
        <p:spPr>
          <a:xfrm>
            <a:off x="4484160" y="3169800"/>
            <a:ext cx="3223440" cy="1722240"/>
          </a:xfrm>
          <a:prstGeom prst="rect">
            <a:avLst/>
          </a:prstGeom>
          <a:ln w="0">
            <a:noFill/>
          </a:ln>
        </p:spPr>
      </p:pic>
      <p:sp>
        <p:nvSpPr>
          <p:cNvPr id="203" name="CustomShape 5"/>
          <p:cNvSpPr/>
          <p:nvPr/>
        </p:nvSpPr>
        <p:spPr>
          <a:xfrm>
            <a:off x="10927800" y="462960"/>
            <a:ext cx="765720" cy="741960"/>
          </a:xfrm>
          <a:prstGeom prst="actionButtonHome">
            <a:avLst/>
          </a:prstGeom>
          <a:solidFill>
            <a:srgbClr val="cc9900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542</TotalTime>
  <Application>LibreOffice/7.0.5.2$Windows_X86_64 LibreOffice_project/64390860c6cd0aca4beafafcfd84613dd9dfb63a</Application>
  <AppVersion>15.0000</AppVersion>
  <Words>847</Words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2021-05-16T19:10:04Z</dcterms:created>
  <dc:creator>Halamka Václav</dc:creator>
  <dc:description/>
  <dc:language>ca-ES</dc:language>
  <cp:lastModifiedBy>Kameníček Jan, Mgr.</cp:lastModifiedBy>
  <dcterms:modified xsi:type="dcterms:W3CDTF">2021-06-07T18:31:11Z</dcterms:modified>
  <cp:revision>134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Širokoúhlá obrazovka</vt:lpwstr>
  </property>
  <property fmtid="{D5CDD505-2E9C-101B-9397-08002B2CF9AE}" pid="4" name="Slides">
    <vt:i4>27</vt:i4>
  </property>
</Properties>
</file>