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581fa96042_1_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581fa96042_1_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400"/>
              <a:t>The employees do not agree to welcome migrants but they wouldn’t lose their job. They are angry because they denounced the lack of communication from the local authorities.</a:t>
            </a: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81fa96042_1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81fa96042_1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400"/>
              <a:t>As the employees, the inhabitants were not consulted. For them, it’s a project that was built in a rush.</a:t>
            </a:r>
            <a:endParaRPr sz="1400"/>
          </a:p>
          <a:p>
            <a:pPr indent="0" lvl="0" marL="0" rtl="0" algn="l">
              <a:spcBef>
                <a:spcPts val="0"/>
              </a:spcBef>
              <a:spcAft>
                <a:spcPts val="0"/>
              </a:spcAft>
              <a:buNone/>
            </a:pPr>
            <a:r>
              <a:rPr lang="fr" sz="1400"/>
              <a:t>Also, they say that schools and canteens are too small to accommodate migrants. According to them, the city is not equipped enough for the daily life of both inhabitants and migrants.</a:t>
            </a:r>
            <a:endParaRPr sz="1400"/>
          </a:p>
          <a:p>
            <a:pPr indent="0" lvl="0" marL="0" rtl="0" algn="l">
              <a:spcBef>
                <a:spcPts val="0"/>
              </a:spcBef>
              <a:spcAft>
                <a:spcPts val="0"/>
              </a:spcAft>
              <a:buNone/>
            </a:pPr>
            <a:r>
              <a:rPr lang="fr" sz="1400"/>
              <a:t>That’s why the residents decided to protest against this project and build a wall.</a:t>
            </a: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g5132a4f7e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5132a4f7e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Now the name has changed and is now called the “Rassemblement National” (you can translate by “National Rally”); The main leader is still</a:t>
            </a:r>
            <a:r>
              <a:rPr lang="fr"/>
              <a:t> Marine Le Pen.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132a4f7e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132a4f7e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400">
                <a:latin typeface="Calibri"/>
                <a:ea typeface="Calibri"/>
                <a:cs typeface="Calibri"/>
                <a:sym typeface="Calibri"/>
              </a:rPr>
              <a:t>For months now, the Front National  has been multiplying its initiatives against the welcoming of migrants. On social issues, the National Front of our department was outraged by the presence of two hundred fifty illegal migrants in the commune of Lourdes. Therefore, its local leaders decided to publish an internal memo, intended for the police, which revealed the addresses of the housing of these alleged migrants. </a:t>
            </a:r>
            <a:r>
              <a:rPr lang="fr" sz="1400">
                <a:latin typeface="Verdana"/>
                <a:ea typeface="Verdana"/>
                <a:cs typeface="Verdana"/>
                <a:sym typeface="Verdana"/>
              </a:rPr>
              <a:t>The department secretary of the party said "We do it to inform the people of Lourdes since they pay their taxes. Why should it be hidden.They occupy social housing that should be given to French people. Terrorists can hide among them.” The Prefecture denied the figure of 250 migrants and claimed that only 108 asylum seekers were staying in Lourdes. Here not only figures are manipulated : the difference between the words “migrant” and “asylum seeker” is also relevant of the power of words to manipulate populations who cannot always make the difference between what the choice of words may legally imply.</a:t>
            </a:r>
            <a:endParaRPr sz="1400"/>
          </a:p>
          <a:p>
            <a:pPr indent="0" lvl="0" marL="0" rtl="0" algn="l">
              <a:lnSpc>
                <a:spcPct val="115000"/>
              </a:lnSpc>
              <a:spcBef>
                <a:spcPts val="1600"/>
              </a:spcBef>
              <a:spcAft>
                <a:spcPts val="1600"/>
              </a:spcAft>
              <a:buNone/>
            </a:pPr>
            <a:r>
              <a:t/>
            </a:r>
            <a:endParaRPr sz="1300">
              <a:solidFill>
                <a:schemeClr val="dk2"/>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6fa3c6f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6fa3c6f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None/>
            </a:pPr>
            <a:r>
              <a:rPr lang="fr" sz="1400">
                <a:solidFill>
                  <a:srgbClr val="212121"/>
                </a:solidFill>
                <a:highlight>
                  <a:srgbClr val="FFFFFF"/>
                </a:highlight>
              </a:rPr>
              <a:t>Depending on the newspapers and the media, the figures given vary which causes the confusion of the French people. Some may even be wrong. When the numbers are poorly explained, people sometimes do not understand, it can lead to a “rebellion” as for our example in Semeac.</a:t>
            </a:r>
            <a:endParaRPr sz="1400">
              <a:solidFill>
                <a:srgbClr val="212121"/>
              </a:solidFill>
              <a:highlight>
                <a:srgbClr val="FFFFFF"/>
              </a:highlight>
            </a:endParaRPr>
          </a:p>
          <a:p>
            <a:pPr indent="0" lvl="0" marL="0" marR="25400" rtl="0" algn="l">
              <a:lnSpc>
                <a:spcPct val="115000"/>
              </a:lnSpc>
              <a:spcBef>
                <a:spcPts val="0"/>
              </a:spcBef>
              <a:spcAft>
                <a:spcPts val="0"/>
              </a:spcAft>
              <a:buNone/>
            </a:pPr>
            <a:r>
              <a:rPr lang="fr" sz="1400">
                <a:solidFill>
                  <a:srgbClr val="212121"/>
                </a:solidFill>
                <a:highlight>
                  <a:srgbClr val="FFFFFF"/>
                </a:highlight>
              </a:rPr>
              <a:t>It is better to learn about official sites such as INED and INSEE. We must therefore consult several articles in order to compare them and to know the real information.</a:t>
            </a:r>
            <a:endParaRPr sz="1400">
              <a:solidFill>
                <a:srgbClr val="212121"/>
              </a:solidFill>
              <a:highlight>
                <a:srgbClr val="FFFFFF"/>
              </a:highlight>
            </a:endParaRPr>
          </a:p>
          <a:p>
            <a:pPr indent="0" lvl="0" marL="0" marR="25400" rtl="0" algn="l">
              <a:lnSpc>
                <a:spcPct val="115000"/>
              </a:lnSpc>
              <a:spcBef>
                <a:spcPts val="0"/>
              </a:spcBef>
              <a:spcAft>
                <a:spcPts val="0"/>
              </a:spcAft>
              <a:buNone/>
            </a:pPr>
            <a:r>
              <a:t/>
            </a:r>
            <a:endParaRPr sz="1400">
              <a:solidFill>
                <a:srgbClr val="212121"/>
              </a:solidFill>
              <a:highlight>
                <a:srgbClr val="FFFFFF"/>
              </a:highlight>
            </a:endParaRPr>
          </a:p>
          <a:p>
            <a:pPr indent="0" lvl="0" marL="0" marR="25400" rtl="0" algn="l">
              <a:lnSpc>
                <a:spcPct val="115000"/>
              </a:lnSpc>
              <a:spcBef>
                <a:spcPts val="0"/>
              </a:spcBef>
              <a:spcAft>
                <a:spcPts val="0"/>
              </a:spcAft>
              <a:buNone/>
            </a:pPr>
            <a:r>
              <a:t/>
            </a:r>
            <a:endParaRPr sz="1400">
              <a:solidFill>
                <a:srgbClr val="21212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132a4f7e8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132a4f7e8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Thank you for your attention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81fa9604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81fa9604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400"/>
              <a:t>First, we have </a:t>
            </a:r>
            <a:r>
              <a:rPr lang="fr" sz="1400">
                <a:solidFill>
                  <a:srgbClr val="222222"/>
                </a:solidFill>
                <a:highlight>
                  <a:srgbClr val="FFFFFF"/>
                </a:highlight>
              </a:rPr>
              <a:t>the </a:t>
            </a:r>
            <a:r>
              <a:rPr b="1" lang="fr" sz="1400">
                <a:solidFill>
                  <a:srgbClr val="222222"/>
                </a:solidFill>
                <a:highlight>
                  <a:srgbClr val="FFFFFF"/>
                </a:highlight>
              </a:rPr>
              <a:t>National Institute of Statistics and Economic Studies</a:t>
            </a:r>
            <a:r>
              <a:rPr lang="fr" sz="1400">
                <a:solidFill>
                  <a:srgbClr val="222222"/>
                </a:solidFill>
                <a:highlight>
                  <a:srgbClr val="FFFFFF"/>
                </a:highlight>
              </a:rPr>
              <a:t>, called INSEE. It is the national statistics bureau of France. It collects and publishes information about the French economy and people.</a:t>
            </a:r>
            <a:endParaRPr sz="1400">
              <a:solidFill>
                <a:srgbClr val="222222"/>
              </a:solidFill>
              <a:highlight>
                <a:srgbClr val="FFFFFF"/>
              </a:highlight>
            </a:endParaRPr>
          </a:p>
          <a:p>
            <a:pPr indent="0" lvl="0" marL="0" rtl="0" algn="l">
              <a:spcBef>
                <a:spcPts val="0"/>
              </a:spcBef>
              <a:spcAft>
                <a:spcPts val="0"/>
              </a:spcAft>
              <a:buNone/>
            </a:pPr>
            <a:r>
              <a:rPr lang="fr" sz="1400">
                <a:solidFill>
                  <a:srgbClr val="222222"/>
                </a:solidFill>
                <a:highlight>
                  <a:srgbClr val="FFFFFF"/>
                </a:highlight>
              </a:rPr>
              <a:t>Then, we have the </a:t>
            </a:r>
            <a:r>
              <a:rPr b="1" lang="fr" sz="1400">
                <a:solidFill>
                  <a:srgbClr val="222222"/>
                </a:solidFill>
                <a:highlight>
                  <a:srgbClr val="FFFFFF"/>
                </a:highlight>
              </a:rPr>
              <a:t>French Institute for Demographic Studies</a:t>
            </a:r>
            <a:r>
              <a:rPr lang="fr" sz="1400">
                <a:solidFill>
                  <a:srgbClr val="222222"/>
                </a:solidFill>
                <a:highlight>
                  <a:srgbClr val="FFFFFF"/>
                </a:highlight>
              </a:rPr>
              <a:t>, called INED. It is a French research institute specialized in demography and population studies in general.</a:t>
            </a:r>
            <a:endParaRPr sz="1400">
              <a:solidFill>
                <a:srgbClr val="222222"/>
              </a:solidFill>
              <a:highlight>
                <a:srgbClr val="FFFFFF"/>
              </a:highligh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81fa96042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81fa96042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t>A tweet by our President in </a:t>
            </a:r>
            <a:r>
              <a:rPr lang="fr" sz="1200"/>
              <a:t>which</a:t>
            </a:r>
            <a:r>
              <a:rPr lang="fr" sz="1200"/>
              <a:t> he compares asylum seekers in France and in Italy from January to April 2018 : He says that France (with 26000 “twenty-six thousand”) receives more asylum seekers than Italy (18000).</a:t>
            </a:r>
            <a:endParaRPr sz="1200"/>
          </a:p>
          <a:p>
            <a:pPr indent="0" lvl="0" marL="0" rtl="0" algn="l">
              <a:spcBef>
                <a:spcPts val="0"/>
              </a:spcBef>
              <a:spcAft>
                <a:spcPts val="0"/>
              </a:spcAft>
              <a:buNone/>
            </a:pPr>
            <a:r>
              <a:rPr lang="fr" sz="1200">
                <a:solidFill>
                  <a:schemeClr val="dk1"/>
                </a:solidFill>
              </a:rPr>
              <a:t>The director of the French Immigration and Integration Office agrees but with different figure : “Italy gave less Refugee papers than France : 33 000 against 40000 for us” he claimed in April 2018. So why do they disagree on numbers ? T</a:t>
            </a:r>
            <a:r>
              <a:rPr lang="fr" sz="1200">
                <a:solidFill>
                  <a:schemeClr val="dk1"/>
                </a:solidFill>
              </a:rPr>
              <a:t>he President gave a minimized number compared to Leschi but for only 4 months whereas Leschi’s numbers are for the whole 2017 year. Yet when we compare, we can see a huge gap between Germany and France...</a:t>
            </a:r>
            <a:endParaRPr sz="1200">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59325590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593255903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solidFill>
                  <a:schemeClr val="dk1"/>
                </a:solidFill>
              </a:rPr>
              <a:t>B</a:t>
            </a:r>
            <a:r>
              <a:rPr lang="fr" sz="1200">
                <a:solidFill>
                  <a:schemeClr val="dk1"/>
                </a:solidFill>
              </a:rPr>
              <a:t>ut if we analyse deeper proportionally to the number of inhabitants, we are one of the last European countries to welcome asylum seekers, like Italy. These incomplete statements aim at trying to minimize Italy’s welcoming of migrants in comparison with France and show that we are playing our part in welcoming asylum seekers. Yet, this statement is false compared to the total population number.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1364d635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51364d635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t>On the left, a</a:t>
            </a:r>
            <a:r>
              <a:rPr lang="fr" sz="1200"/>
              <a:t> French politician, Nadine Morano, announces </a:t>
            </a:r>
            <a:r>
              <a:rPr lang="fr" sz="1200"/>
              <a:t>on Tweeter </a:t>
            </a:r>
            <a:r>
              <a:rPr lang="fr" sz="1200"/>
              <a:t>that a large majority of migrants are men which is confirmed on the right, by Marine LePen, on the radio (RMC Channel) insisting on these men fleeing for economic reasons rather than escaping for being persecuted because they left their families in their native countries. Both politicians are right wing the latter being more populist. Let’s check what the figures say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93255903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93255903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200"/>
              <a:t>Once again, these statements are incomplete and lack research. After checking on credible websites, we can see that these are false : there are almost as much women as men. Moreover, according to the UNICEF, children and women now represent almost 60% of refugees and migrants. The aim of the politicians was thus to show that migrants were not asylum seekers but economic migrants thus undocumented and illegal, whereas refugees are protected by Human Rights and must be accepted by European countries.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90ed90f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90ed90f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fr" sz="1200"/>
              <a:t>It’s possible that figures may be manipulated by the media and political movements.</a:t>
            </a:r>
            <a:endParaRPr sz="1200"/>
          </a:p>
          <a:p>
            <a:pPr indent="-304800" lvl="0" marL="457200" rtl="0" algn="l">
              <a:spcBef>
                <a:spcPts val="0"/>
              </a:spcBef>
              <a:spcAft>
                <a:spcPts val="0"/>
              </a:spcAft>
              <a:buSzPts val="1200"/>
              <a:buChar char="-"/>
            </a:pPr>
            <a:r>
              <a:rPr lang="fr" sz="1200"/>
              <a:t>It’s easy to manipulate an audience/public who will be principally focused on the results of figures and less about on those </a:t>
            </a:r>
            <a:r>
              <a:rPr lang="fr" sz="1200">
                <a:latin typeface="Roboto"/>
                <a:ea typeface="Roboto"/>
                <a:cs typeface="Roboto"/>
                <a:sym typeface="Roboto"/>
              </a:rPr>
              <a:t>to which they correspond</a:t>
            </a:r>
            <a:r>
              <a:rPr lang="fr" sz="1200"/>
              <a:t> and their origins. That’s why the media rarely have to justify their choices/decisions of definitions.</a:t>
            </a:r>
            <a:endParaRPr sz="1200"/>
          </a:p>
          <a:p>
            <a:pPr indent="-304800" lvl="0" marL="457200" rtl="0" algn="l">
              <a:spcBef>
                <a:spcPts val="0"/>
              </a:spcBef>
              <a:spcAft>
                <a:spcPts val="0"/>
              </a:spcAft>
              <a:buSzPts val="1200"/>
              <a:buChar char="-"/>
            </a:pPr>
            <a:r>
              <a:rPr lang="fr" sz="1200"/>
              <a:t>Sometimes, only by ignorance, figures can be modified because of the lack of information and researches, but generally, they are falsified to match with the wishes of the organizations that disseminates them. That’s why it’s easy to lower or increase figures disclosed to the public.</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581fa96042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581fa96042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400"/>
              <a:t>In Semeac, a dormitory-town neighbouring Tarbes (where our school is), a hotel is being used as a refuge for migrants. The neighbours first built a wall because they denounced the lack of information.</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81fa96042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81fa96042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400"/>
              <a:t>In a local newspaper, numbers have been announced “ in total, seven thousand seven hundred additional </a:t>
            </a:r>
            <a:r>
              <a:rPr lang="fr" sz="1400"/>
              <a:t>places </a:t>
            </a:r>
            <a:r>
              <a:rPr lang="fr" sz="1400"/>
              <a:t>will be opened”. They confused people worrying the neighbours. The numbers announced in that local press were national numbers announced by the government. But at the local scale, those figures were huge and didn’t correspond to what our city or department was actually going to welcome, that’s why people didn’t understand..</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insee.fr/fr/accueil" TargetMode="External"/><Relationship Id="rId4" Type="http://schemas.openxmlformats.org/officeDocument/2006/relationships/hyperlink" Target="https://en.wikipedia.org/wiki/Institut_national_d%27%C3%A9tudes_d%C3%A9mographiques" TargetMode="External"/><Relationship Id="rId11" Type="http://schemas.openxmlformats.org/officeDocument/2006/relationships/hyperlink" Target="http://www.15h52.net/la-realite-de-l-immanipulation-des-chiffres-de-la-migration-en-europe/" TargetMode="External"/><Relationship Id="rId10" Type="http://schemas.openxmlformats.org/officeDocument/2006/relationships/hyperlink" Target="https://www.sudouest.fr/2017/07/24/hautes-pyrenees-des-riverains-murent-un-hotel-transforme-en-centre-pour-migrants-3642287-4344.php" TargetMode="External"/><Relationship Id="rId12" Type="http://schemas.openxmlformats.org/officeDocument/2006/relationships/hyperlink" Target="http://www.larepubliquedespyrenees.fr/2017/07/24/semeac-65-des-riverains-murent-l-entree-d-un-hotel-destine-aux-migrants,2143537.php" TargetMode="External"/><Relationship Id="rId9" Type="http://schemas.openxmlformats.org/officeDocument/2006/relationships/hyperlink" Target="https://www.lepoint.fr/video/hautes-pyrenees-le-fn-divulge-les-adresses-des-migrants-vivant-a-lourdes-20-10-2016-2077404_738.php" TargetMode="External"/><Relationship Id="rId5" Type="http://schemas.openxmlformats.org/officeDocument/2006/relationships/hyperlink" Target="https://www.ladepeche.fr/article/2017/04/30/2565790-l-hotel-f1-va-devenir-un-centre-d-accueil.html" TargetMode="External"/><Relationship Id="rId6" Type="http://schemas.openxmlformats.org/officeDocument/2006/relationships/hyperlink" Target="https://www.ladepeche.fr/article/2017/04/30/2565790-l-hotel-f1-va-devenir-un-centre-d-accueil.html" TargetMode="External"/><Relationship Id="rId7" Type="http://schemas.openxmlformats.org/officeDocument/2006/relationships/hyperlink" Target="http://www.larepubliquedespyrenees.fr/2017/07/24/semeac-65-des-riverains-murent-l-entree-d-un-hotel-destine-aux-migrants,2143537.php" TargetMode="External"/><Relationship Id="rId8" Type="http://schemas.openxmlformats.org/officeDocument/2006/relationships/hyperlink" Target="https://www.sudouest.fr/2017/07/24/hautes-pyrenees-des-riverains-murent-un-hotel-transforme-en-centre-pour-migrants-3642287-4344.ph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hyperlink" Target="http://www.15h52.net/la-realite-de-l-immanipulation-des-chiffres-de-la-migration-en-europe/" TargetMode="External"/><Relationship Id="rId6" Type="http://schemas.openxmlformats.org/officeDocument/2006/relationships/hyperlink" Target="https://www.elysee.fr/emmahttps://www.elysee.fr/emmanuel-macron/2018/06/15/transcription-de-la-conference-de-presse-conjointe-du-president-de-la-republique-et-de-giuseppe-conte-president-du-conseil-des-ministres-de-la-republique-italienne" TargetMode="External"/><Relationship Id="rId7" Type="http://schemas.openxmlformats.org/officeDocument/2006/relationships/hyperlink" Target="http://www.youtube.com/watch?v=VK-2gepR89g" TargetMode="External"/><Relationship Id="rId8"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hyperlink" Target="https://www.liberation.fr/societe/2015/09/08/non-marine-le-pen-99-des-refugies-ne-sont-pas-des-hommes-ni-des-migrants-economiques_1378102" TargetMode="External"/><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279225" y="742800"/>
            <a:ext cx="8520600" cy="1754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sz="3600"/>
              <a:t>Manipulating figures at the local scale : our city’s case</a:t>
            </a:r>
            <a:endParaRPr sz="3600"/>
          </a:p>
        </p:txBody>
      </p:sp>
      <p:sp>
        <p:nvSpPr>
          <p:cNvPr id="129" name="Google Shape;129;p13"/>
          <p:cNvSpPr txBox="1"/>
          <p:nvPr>
            <p:ph idx="1" type="subTitle"/>
          </p:nvPr>
        </p:nvSpPr>
        <p:spPr>
          <a:xfrm>
            <a:off x="3121825" y="3260800"/>
            <a:ext cx="5848800" cy="142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sz="1800"/>
              <a:t>By the French team : Clara Le Driant, Maëlis Fargues, Manon Delas, Crabanat Ilona</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fr" sz="1800"/>
              <a:t>For the Meeting in Puerto Real, May 6th to 10th, 2019</a:t>
            </a:r>
            <a:endParaRPr sz="1800"/>
          </a:p>
        </p:txBody>
      </p:sp>
      <p:pic>
        <p:nvPicPr>
          <p:cNvPr id="130" name="Google Shape;130;p13"/>
          <p:cNvPicPr preferRelativeResize="0"/>
          <p:nvPr/>
        </p:nvPicPr>
        <p:blipFill>
          <a:blip r:embed="rId3">
            <a:alphaModFix/>
          </a:blip>
          <a:stretch>
            <a:fillRect/>
          </a:stretch>
        </p:blipFill>
        <p:spPr>
          <a:xfrm>
            <a:off x="423300" y="2068575"/>
            <a:ext cx="2495900" cy="2503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22"/>
          <p:cNvSpPr txBox="1"/>
          <p:nvPr>
            <p:ph type="title"/>
          </p:nvPr>
        </p:nvSpPr>
        <p:spPr>
          <a:xfrm>
            <a:off x="819150" y="63155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        </a:t>
            </a:r>
            <a:r>
              <a:rPr lang="fr" u="sng"/>
              <a:t>E</a:t>
            </a:r>
            <a:r>
              <a:rPr lang="fr" u="sng"/>
              <a:t>mployees’ </a:t>
            </a:r>
            <a:r>
              <a:rPr lang="fr" u="sng"/>
              <a:t>testimonies:</a:t>
            </a:r>
            <a:endParaRPr u="sng"/>
          </a:p>
        </p:txBody>
      </p:sp>
      <p:sp>
        <p:nvSpPr>
          <p:cNvPr id="199" name="Google Shape;199;p22"/>
          <p:cNvSpPr txBox="1"/>
          <p:nvPr>
            <p:ph idx="1" type="body"/>
          </p:nvPr>
        </p:nvSpPr>
        <p:spPr>
          <a:xfrm>
            <a:off x="819150" y="1586150"/>
            <a:ext cx="7505700" cy="32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fr" sz="1400">
                <a:solidFill>
                  <a:srgbClr val="595959"/>
                </a:solidFill>
                <a:latin typeface="Arial"/>
                <a:ea typeface="Arial"/>
                <a:cs typeface="Arial"/>
                <a:sym typeface="Arial"/>
              </a:rPr>
              <a:t>«Le directeur a été prévenu, par téléphone, le 8 mars, on lui a dit que l'hôtel était vendu, qu'il était licencié et qu'il devait annoncer à son équipe que tout le monde était viré», s'emporte une salariée.</a:t>
            </a:r>
            <a:endParaRPr i="1" sz="1400">
              <a:solidFill>
                <a:srgbClr val="595959"/>
              </a:solidFill>
              <a:latin typeface="Arial"/>
              <a:ea typeface="Arial"/>
              <a:cs typeface="Arial"/>
              <a:sym typeface="Arial"/>
            </a:endParaRPr>
          </a:p>
          <a:p>
            <a:pPr indent="0" lvl="0" marL="0" rtl="0" algn="l">
              <a:spcBef>
                <a:spcPts val="1600"/>
              </a:spcBef>
              <a:spcAft>
                <a:spcPts val="0"/>
              </a:spcAft>
              <a:buNone/>
            </a:pPr>
            <a:r>
              <a:t/>
            </a:r>
            <a:endParaRPr i="1" sz="1400">
              <a:solidFill>
                <a:srgbClr val="595959"/>
              </a:solidFill>
              <a:latin typeface="Arial"/>
              <a:ea typeface="Arial"/>
              <a:cs typeface="Arial"/>
              <a:sym typeface="Arial"/>
            </a:endParaRPr>
          </a:p>
          <a:p>
            <a:pPr indent="0" lvl="0" marL="0" rtl="0" algn="l">
              <a:spcBef>
                <a:spcPts val="1600"/>
              </a:spcBef>
              <a:spcAft>
                <a:spcPts val="0"/>
              </a:spcAft>
              <a:buNone/>
            </a:pPr>
            <a:r>
              <a:rPr i="1" lang="fr" sz="1400">
                <a:solidFill>
                  <a:srgbClr val="595959"/>
                </a:solidFill>
                <a:latin typeface="Arial"/>
                <a:ea typeface="Arial"/>
                <a:cs typeface="Arial"/>
                <a:sym typeface="Arial"/>
              </a:rPr>
              <a:t>«ça fait 15 ans que je travaille ici et hop, du jour au lendemain, on nous met dehors, comme ça» </a:t>
            </a:r>
            <a:endParaRPr i="1" sz="1400">
              <a:solidFill>
                <a:srgbClr val="595959"/>
              </a:solidFill>
              <a:latin typeface="Arial"/>
              <a:ea typeface="Arial"/>
              <a:cs typeface="Arial"/>
              <a:sym typeface="Arial"/>
            </a:endParaRPr>
          </a:p>
          <a:p>
            <a:pPr indent="0" lvl="0" marL="0" rtl="0" algn="l">
              <a:spcBef>
                <a:spcPts val="1600"/>
              </a:spcBef>
              <a:spcAft>
                <a:spcPts val="0"/>
              </a:spcAft>
              <a:buNone/>
            </a:pPr>
            <a:r>
              <a:t/>
            </a:r>
            <a:endParaRPr i="1" sz="1400">
              <a:solidFill>
                <a:srgbClr val="595959"/>
              </a:solidFill>
              <a:latin typeface="Arial"/>
              <a:ea typeface="Arial"/>
              <a:cs typeface="Arial"/>
              <a:sym typeface="Arial"/>
            </a:endParaRPr>
          </a:p>
          <a:p>
            <a:pPr indent="0" lvl="0" marL="0" rtl="0" algn="l">
              <a:spcBef>
                <a:spcPts val="1600"/>
              </a:spcBef>
              <a:spcAft>
                <a:spcPts val="0"/>
              </a:spcAft>
              <a:buNone/>
            </a:pPr>
            <a:r>
              <a:rPr i="1" lang="fr" sz="1400">
                <a:solidFill>
                  <a:srgbClr val="595959"/>
                </a:solidFill>
                <a:latin typeface="Arial"/>
                <a:ea typeface="Arial"/>
                <a:cs typeface="Arial"/>
                <a:sym typeface="Arial"/>
              </a:rPr>
              <a:t>«Il paraît que ça va devenir un foyer pour migrants, on n'a rien contre eux, mais franchement, pourquoi dans notre hôtel?</a:t>
            </a:r>
            <a:endParaRPr i="1" sz="1400">
              <a:solidFill>
                <a:srgbClr val="595959"/>
              </a:solidFill>
              <a:latin typeface="Arial"/>
              <a:ea typeface="Arial"/>
              <a:cs typeface="Arial"/>
              <a:sym typeface="Arial"/>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3"/>
          <p:cNvSpPr txBox="1"/>
          <p:nvPr>
            <p:ph type="title"/>
          </p:nvPr>
        </p:nvSpPr>
        <p:spPr>
          <a:xfrm>
            <a:off x="748875" y="5583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N</a:t>
            </a:r>
            <a:r>
              <a:rPr lang="fr"/>
              <a:t>eighbours’ </a:t>
            </a:r>
            <a:r>
              <a:rPr lang="fr"/>
              <a:t>testimonies</a:t>
            </a:r>
            <a:endParaRPr/>
          </a:p>
        </p:txBody>
      </p:sp>
      <p:sp>
        <p:nvSpPr>
          <p:cNvPr id="205" name="Google Shape;205;p23"/>
          <p:cNvSpPr txBox="1"/>
          <p:nvPr>
            <p:ph idx="1" type="body"/>
          </p:nvPr>
        </p:nvSpPr>
        <p:spPr>
          <a:xfrm>
            <a:off x="438625" y="142857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fr" sz="1400"/>
              <a:t>     </a:t>
            </a:r>
            <a:r>
              <a:rPr b="1" lang="fr" sz="2000"/>
              <a:t>Why are the inhabitants against this project ?</a:t>
            </a:r>
            <a:endParaRPr b="1" sz="2000"/>
          </a:p>
        </p:txBody>
      </p:sp>
      <p:pic>
        <p:nvPicPr>
          <p:cNvPr id="206" name="Google Shape;206;p23"/>
          <p:cNvPicPr preferRelativeResize="0"/>
          <p:nvPr/>
        </p:nvPicPr>
        <p:blipFill>
          <a:blip r:embed="rId3">
            <a:alphaModFix/>
          </a:blip>
          <a:stretch>
            <a:fillRect/>
          </a:stretch>
        </p:blipFill>
        <p:spPr>
          <a:xfrm>
            <a:off x="241876" y="2211850"/>
            <a:ext cx="3794426" cy="2144676"/>
          </a:xfrm>
          <a:prstGeom prst="rect">
            <a:avLst/>
          </a:prstGeom>
          <a:noFill/>
          <a:ln>
            <a:noFill/>
          </a:ln>
        </p:spPr>
      </p:pic>
      <p:pic>
        <p:nvPicPr>
          <p:cNvPr id="207" name="Google Shape;207;p23"/>
          <p:cNvPicPr preferRelativeResize="0"/>
          <p:nvPr/>
        </p:nvPicPr>
        <p:blipFill>
          <a:blip r:embed="rId4">
            <a:alphaModFix/>
          </a:blip>
          <a:stretch>
            <a:fillRect/>
          </a:stretch>
        </p:blipFill>
        <p:spPr>
          <a:xfrm>
            <a:off x="4316475" y="1958875"/>
            <a:ext cx="4452775" cy="2397650"/>
          </a:xfrm>
          <a:prstGeom prst="rect">
            <a:avLst/>
          </a:prstGeom>
          <a:noFill/>
          <a:ln>
            <a:noFill/>
          </a:ln>
        </p:spPr>
      </p:pic>
      <p:sp>
        <p:nvSpPr>
          <p:cNvPr id="208" name="Google Shape;208;p23"/>
          <p:cNvSpPr txBox="1"/>
          <p:nvPr/>
        </p:nvSpPr>
        <p:spPr>
          <a:xfrm>
            <a:off x="1750825" y="4356525"/>
            <a:ext cx="6087900" cy="47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a:latin typeface="Calibri"/>
                <a:ea typeface="Calibri"/>
                <a:cs typeface="Calibri"/>
                <a:sym typeface="Calibri"/>
              </a:rPr>
              <a:t>“The collective of Semeac saying “NO TO THE CLOSING OF THE F1 HOTEL”</a:t>
            </a:r>
            <a:endParaRPr>
              <a:latin typeface="Calibri"/>
              <a:ea typeface="Calibri"/>
              <a:cs typeface="Calibri"/>
              <a:sym typeface="Calibri"/>
            </a:endParaRPr>
          </a:p>
          <a:p>
            <a:pPr indent="0" lvl="0" marL="0" rtl="0" algn="l">
              <a:spcBef>
                <a:spcPts val="0"/>
              </a:spcBef>
              <a:spcAft>
                <a:spcPts val="0"/>
              </a:spcAft>
              <a:buNone/>
            </a:pPr>
            <a:r>
              <a:rPr lang="fr">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24"/>
          <p:cNvPicPr preferRelativeResize="0"/>
          <p:nvPr/>
        </p:nvPicPr>
        <p:blipFill>
          <a:blip r:embed="rId3">
            <a:alphaModFix/>
          </a:blip>
          <a:stretch>
            <a:fillRect/>
          </a:stretch>
        </p:blipFill>
        <p:spPr>
          <a:xfrm>
            <a:off x="315530" y="293555"/>
            <a:ext cx="2916125" cy="2916150"/>
          </a:xfrm>
          <a:prstGeom prst="rect">
            <a:avLst/>
          </a:prstGeom>
          <a:noFill/>
          <a:ln>
            <a:noFill/>
          </a:ln>
        </p:spPr>
      </p:pic>
      <p:sp>
        <p:nvSpPr>
          <p:cNvPr id="214" name="Google Shape;214;p24"/>
          <p:cNvSpPr txBox="1"/>
          <p:nvPr>
            <p:ph type="title"/>
          </p:nvPr>
        </p:nvSpPr>
        <p:spPr>
          <a:xfrm>
            <a:off x="1147849" y="2429825"/>
            <a:ext cx="7297200" cy="253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The “</a:t>
            </a:r>
            <a:r>
              <a:rPr lang="fr"/>
              <a:t>National </a:t>
            </a:r>
            <a:r>
              <a:rPr lang="fr"/>
              <a:t>Front ” is a right-wing populist and nationalist political party in France.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5"/>
          <p:cNvSpPr txBox="1"/>
          <p:nvPr>
            <p:ph idx="1" type="body"/>
          </p:nvPr>
        </p:nvSpPr>
        <p:spPr>
          <a:xfrm>
            <a:off x="549825" y="3766175"/>
            <a:ext cx="3543300" cy="112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i="1" lang="fr" sz="1400">
                <a:solidFill>
                  <a:srgbClr val="000000"/>
                </a:solidFill>
                <a:highlight>
                  <a:srgbClr val="FFFFFF"/>
                </a:highlight>
                <a:latin typeface="Georgia"/>
                <a:ea typeface="Georgia"/>
                <a:cs typeface="Georgia"/>
                <a:sym typeface="Georgia"/>
              </a:rPr>
              <a:t>The Front National denounces the supposed instructions given to police officers to make only handrails in case of problems with migrants.</a:t>
            </a:r>
            <a:endParaRPr i="1" sz="1400"/>
          </a:p>
        </p:txBody>
      </p:sp>
      <p:pic>
        <p:nvPicPr>
          <p:cNvPr id="220" name="Google Shape;220;p25"/>
          <p:cNvPicPr preferRelativeResize="0"/>
          <p:nvPr/>
        </p:nvPicPr>
        <p:blipFill>
          <a:blip r:embed="rId3">
            <a:alphaModFix/>
          </a:blip>
          <a:stretch>
            <a:fillRect/>
          </a:stretch>
        </p:blipFill>
        <p:spPr>
          <a:xfrm>
            <a:off x="4274880" y="569925"/>
            <a:ext cx="3338420" cy="3275600"/>
          </a:xfrm>
          <a:prstGeom prst="rect">
            <a:avLst/>
          </a:prstGeom>
          <a:noFill/>
          <a:ln>
            <a:noFill/>
          </a:ln>
        </p:spPr>
      </p:pic>
      <p:pic>
        <p:nvPicPr>
          <p:cNvPr id="221" name="Google Shape;221;p25"/>
          <p:cNvPicPr preferRelativeResize="0"/>
          <p:nvPr/>
        </p:nvPicPr>
        <p:blipFill rotWithShape="1">
          <a:blip r:embed="rId4">
            <a:alphaModFix/>
          </a:blip>
          <a:srcRect b="7244" l="0" r="7244" t="0"/>
          <a:stretch/>
        </p:blipFill>
        <p:spPr>
          <a:xfrm>
            <a:off x="1078750" y="403925"/>
            <a:ext cx="2291300" cy="3441600"/>
          </a:xfrm>
          <a:prstGeom prst="rect">
            <a:avLst/>
          </a:prstGeom>
          <a:noFill/>
          <a:ln>
            <a:noFill/>
          </a:ln>
        </p:spPr>
      </p:pic>
      <p:sp>
        <p:nvSpPr>
          <p:cNvPr id="222" name="Google Shape;222;p25"/>
          <p:cNvSpPr txBox="1"/>
          <p:nvPr/>
        </p:nvSpPr>
        <p:spPr>
          <a:xfrm>
            <a:off x="4335475" y="3938975"/>
            <a:ext cx="3438000" cy="77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fr" sz="1500">
                <a:latin typeface="Calibri"/>
                <a:ea typeface="Calibri"/>
                <a:cs typeface="Calibri"/>
                <a:sym typeface="Calibri"/>
              </a:rPr>
              <a:t>Text that reveals the addresses of migrants.</a:t>
            </a:r>
            <a:endParaRPr i="1" sz="15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26"/>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 </a:t>
            </a:r>
            <a:endParaRPr/>
          </a:p>
        </p:txBody>
      </p:sp>
      <p:sp>
        <p:nvSpPr>
          <p:cNvPr id="228" name="Google Shape;228;p26"/>
          <p:cNvSpPr txBox="1"/>
          <p:nvPr>
            <p:ph idx="1" type="subTitle"/>
          </p:nvPr>
        </p:nvSpPr>
        <p:spPr>
          <a:xfrm>
            <a:off x="1822375" y="998383"/>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600">
                <a:solidFill>
                  <a:schemeClr val="lt1"/>
                </a:solidFill>
                <a:latin typeface="Nunito"/>
                <a:ea typeface="Nunito"/>
                <a:cs typeface="Nunito"/>
                <a:sym typeface="Nunito"/>
              </a:rPr>
              <a:t>CONCLUSION </a:t>
            </a:r>
            <a:endParaRPr sz="3600"/>
          </a:p>
        </p:txBody>
      </p:sp>
      <p:pic>
        <p:nvPicPr>
          <p:cNvPr id="229" name="Google Shape;229;p26"/>
          <p:cNvPicPr preferRelativeResize="0"/>
          <p:nvPr/>
        </p:nvPicPr>
        <p:blipFill>
          <a:blip r:embed="rId3">
            <a:alphaModFix/>
          </a:blip>
          <a:stretch>
            <a:fillRect/>
          </a:stretch>
        </p:blipFill>
        <p:spPr>
          <a:xfrm>
            <a:off x="3053600" y="1822825"/>
            <a:ext cx="2898849" cy="29078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2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              Sources of information</a:t>
            </a:r>
            <a:endParaRPr/>
          </a:p>
        </p:txBody>
      </p:sp>
      <p:sp>
        <p:nvSpPr>
          <p:cNvPr id="235" name="Google Shape;235;p27"/>
          <p:cNvSpPr txBox="1"/>
          <p:nvPr>
            <p:ph idx="1" type="body"/>
          </p:nvPr>
        </p:nvSpPr>
        <p:spPr>
          <a:xfrm>
            <a:off x="629800" y="1575750"/>
            <a:ext cx="7954800" cy="3139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1100" u="sng">
                <a:solidFill>
                  <a:schemeClr val="hlink"/>
                </a:solidFill>
                <a:latin typeface="Arial"/>
                <a:ea typeface="Arial"/>
                <a:cs typeface="Arial"/>
                <a:sym typeface="Arial"/>
                <a:hlinkClick r:id="rId3"/>
              </a:rPr>
              <a:t>https://www.insee.fr/fr/accueil</a:t>
            </a:r>
            <a:endParaRPr/>
          </a:p>
          <a:p>
            <a:pPr indent="0" lvl="0" marL="0" rtl="0" algn="l">
              <a:lnSpc>
                <a:spcPct val="100000"/>
              </a:lnSpc>
              <a:spcBef>
                <a:spcPts val="0"/>
              </a:spcBef>
              <a:spcAft>
                <a:spcPts val="0"/>
              </a:spcAft>
              <a:buNone/>
            </a:pPr>
            <a:r>
              <a:rPr lang="fr" sz="1100" u="sng">
                <a:solidFill>
                  <a:schemeClr val="hlink"/>
                </a:solidFill>
                <a:latin typeface="Arial"/>
                <a:ea typeface="Arial"/>
                <a:cs typeface="Arial"/>
                <a:sym typeface="Arial"/>
                <a:hlinkClick r:id="rId4"/>
              </a:rPr>
              <a:t>https://en.wikipedia.org/wiki/Institut_national_d%27%C3%A9tudes_d%C3%A9mographiques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fr" sz="1100" u="sng">
                <a:solidFill>
                  <a:schemeClr val="hlink"/>
                </a:solidFill>
                <a:latin typeface="Arial"/>
                <a:ea typeface="Arial"/>
                <a:cs typeface="Arial"/>
                <a:sym typeface="Arial"/>
                <a:hlinkClick r:id="rId5"/>
              </a:rPr>
              <a:t>https://www.ladepeche.fr/article/2017/04/30/2565790-l-hotel-f1-va-devenir-un-centre-d-accueil.html</a:t>
            </a:r>
            <a:endParaRPr sz="1100" u="sng">
              <a:solidFill>
                <a:schemeClr val="hlink"/>
              </a:solidFill>
              <a:latin typeface="Arial"/>
              <a:ea typeface="Arial"/>
              <a:cs typeface="Arial"/>
              <a:sym typeface="Arial"/>
              <a:hlinkClick r:id="rId6"/>
            </a:endParaRPr>
          </a:p>
          <a:p>
            <a:pPr indent="0" lvl="0" marL="0" rtl="0" algn="l">
              <a:lnSpc>
                <a:spcPct val="100000"/>
              </a:lnSpc>
              <a:spcBef>
                <a:spcPts val="0"/>
              </a:spcBef>
              <a:spcAft>
                <a:spcPts val="0"/>
              </a:spcAft>
              <a:buNone/>
            </a:pPr>
            <a:r>
              <a:rPr lang="fr" sz="1100" u="sng">
                <a:solidFill>
                  <a:schemeClr val="hlink"/>
                </a:solidFill>
                <a:latin typeface="Arial"/>
                <a:ea typeface="Arial"/>
                <a:cs typeface="Arial"/>
                <a:sym typeface="Arial"/>
                <a:hlinkClick r:id="rId7"/>
              </a:rPr>
              <a:t>http://www.larepubliquedespyrenees.fr/2017/07/24/semeac-65-des-riverains-murent-l-entree-d-un-hotel-destine-aux-migrants,2143537.php</a:t>
            </a:r>
            <a:endParaRPr/>
          </a:p>
          <a:p>
            <a:pPr indent="0" lvl="0" marL="0" rtl="0" algn="l">
              <a:lnSpc>
                <a:spcPct val="100000"/>
              </a:lnSpc>
              <a:spcBef>
                <a:spcPts val="0"/>
              </a:spcBef>
              <a:spcAft>
                <a:spcPts val="0"/>
              </a:spcAft>
              <a:buNone/>
            </a:pPr>
            <a:r>
              <a:rPr lang="fr" sz="1100" u="sng">
                <a:solidFill>
                  <a:schemeClr val="hlink"/>
                </a:solidFill>
                <a:latin typeface="Arial"/>
                <a:ea typeface="Arial"/>
                <a:cs typeface="Arial"/>
                <a:sym typeface="Arial"/>
                <a:hlinkClick r:id="rId8"/>
              </a:rPr>
              <a:t>https://www.sudouest.fr/2017/07/24/hautes-pyrenees-des-riverains-murent-un-hotel-transforme-en-centre-pour-migrants-3642287-4344.php</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fr" sz="1100" u="sng">
                <a:solidFill>
                  <a:schemeClr val="hlink"/>
                </a:solidFill>
                <a:latin typeface="Arial"/>
                <a:ea typeface="Arial"/>
                <a:cs typeface="Arial"/>
                <a:sym typeface="Arial"/>
                <a:hlinkClick r:id="rId9"/>
              </a:rPr>
              <a:t>https://www.lepoint.fr/video/hautes-pyrenees-le-fn-divulge-les-adresses-des-migrants-vivant-a-lourdes-20-10-2016-2077404_738.php</a:t>
            </a:r>
            <a:endParaRPr>
              <a:uFill>
                <a:noFill/>
              </a:uFill>
              <a:hlinkClick r:id="rId10"/>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fr" u="sng">
                <a:solidFill>
                  <a:schemeClr val="hlink"/>
                </a:solidFill>
                <a:hlinkClick r:id="rId11"/>
              </a:rPr>
              <a:t>http://www.15h52.net/la-realite-de-l-immanipulation-des-chiffres-de-la-migration-en-europe/</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fr" u="sng">
                <a:solidFill>
                  <a:schemeClr val="accent5"/>
                </a:solidFill>
              </a:rPr>
              <a:t>https://www.francetvinfo.fr/replay-radio/le-vrai-du-faux/le-vrai-du-faux-une-tres-grande-majorite-d-hommes-parmi-les-migrants_1845049.html</a:t>
            </a:r>
            <a:endParaRPr u="sng">
              <a:solidFill>
                <a:schemeClr val="accent5"/>
              </a:solidFill>
              <a:hlinkClick r:id="rId12"/>
            </a:endParaRPr>
          </a:p>
          <a:p>
            <a:pPr indent="0" lvl="0" marL="0" rtl="0" algn="l">
              <a:lnSpc>
                <a:spcPct val="100000"/>
              </a:lnSpc>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sz="3000">
              <a:solidFill>
                <a:schemeClr val="lt1"/>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4"/>
          <p:cNvSpPr txBox="1"/>
          <p:nvPr>
            <p:ph type="title"/>
          </p:nvPr>
        </p:nvSpPr>
        <p:spPr>
          <a:xfrm>
            <a:off x="819150" y="3588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      </a:t>
            </a:r>
            <a:r>
              <a:rPr lang="fr">
                <a:solidFill>
                  <a:srgbClr val="741B47"/>
                </a:solidFill>
              </a:rPr>
              <a:t>  TWO FRENCH OFFICIAL INSTITUTES</a:t>
            </a:r>
            <a:endParaRPr>
              <a:solidFill>
                <a:srgbClr val="741B47"/>
              </a:solidFill>
            </a:endParaRPr>
          </a:p>
        </p:txBody>
      </p:sp>
      <p:sp>
        <p:nvSpPr>
          <p:cNvPr id="136" name="Google Shape;136;p1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7" name="Google Shape;137;p14"/>
          <p:cNvPicPr preferRelativeResize="0"/>
          <p:nvPr/>
        </p:nvPicPr>
        <p:blipFill rotWithShape="1">
          <a:blip r:embed="rId3">
            <a:alphaModFix/>
          </a:blip>
          <a:srcRect b="6803" l="12064" r="0" t="0"/>
          <a:stretch/>
        </p:blipFill>
        <p:spPr>
          <a:xfrm>
            <a:off x="4714850" y="2743975"/>
            <a:ext cx="3492450" cy="1760225"/>
          </a:xfrm>
          <a:prstGeom prst="rect">
            <a:avLst/>
          </a:prstGeom>
          <a:noFill/>
          <a:ln cap="flat" cmpd="sng" w="9525">
            <a:solidFill>
              <a:schemeClr val="dk2"/>
            </a:solidFill>
            <a:prstDash val="solid"/>
            <a:round/>
            <a:headEnd len="sm" w="sm" type="none"/>
            <a:tailEnd len="sm" w="sm" type="none"/>
          </a:ln>
        </p:spPr>
      </p:pic>
      <p:pic>
        <p:nvPicPr>
          <p:cNvPr id="138" name="Google Shape;138;p14"/>
          <p:cNvPicPr preferRelativeResize="0"/>
          <p:nvPr/>
        </p:nvPicPr>
        <p:blipFill rotWithShape="1">
          <a:blip r:embed="rId4">
            <a:alphaModFix/>
          </a:blip>
          <a:srcRect b="0" l="2878" r="8002" t="0"/>
          <a:stretch/>
        </p:blipFill>
        <p:spPr>
          <a:xfrm>
            <a:off x="661100" y="1231550"/>
            <a:ext cx="4547775" cy="14541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5"/>
          <p:cNvSpPr txBox="1"/>
          <p:nvPr>
            <p:ph type="title"/>
          </p:nvPr>
        </p:nvSpPr>
        <p:spPr>
          <a:xfrm>
            <a:off x="311700" y="183650"/>
            <a:ext cx="8520600" cy="506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2400"/>
              <a:t>How do the media and the </a:t>
            </a:r>
            <a:r>
              <a:rPr lang="fr" sz="2400"/>
              <a:t>government</a:t>
            </a:r>
            <a:r>
              <a:rPr lang="fr" sz="2400"/>
              <a:t> use figures ?</a:t>
            </a:r>
            <a:endParaRPr sz="2400"/>
          </a:p>
        </p:txBody>
      </p:sp>
      <p:sp>
        <p:nvSpPr>
          <p:cNvPr id="144" name="Google Shape;144;p15"/>
          <p:cNvSpPr txBox="1"/>
          <p:nvPr/>
        </p:nvSpPr>
        <p:spPr>
          <a:xfrm>
            <a:off x="2273900" y="576475"/>
            <a:ext cx="4053900" cy="43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fr" sz="2400">
                <a:solidFill>
                  <a:schemeClr val="dk2"/>
                </a:solidFill>
                <a:latin typeface="Nunito"/>
                <a:ea typeface="Nunito"/>
                <a:cs typeface="Nunito"/>
                <a:sym typeface="Nunito"/>
              </a:rPr>
              <a:t>Quoting incomplete figures</a:t>
            </a:r>
            <a:endParaRPr b="1" sz="2400">
              <a:solidFill>
                <a:schemeClr val="dk2"/>
              </a:solidFill>
              <a:latin typeface="Nunito"/>
              <a:ea typeface="Nunito"/>
              <a:cs typeface="Nunito"/>
              <a:sym typeface="Nunito"/>
            </a:endParaRPr>
          </a:p>
        </p:txBody>
      </p:sp>
      <p:pic>
        <p:nvPicPr>
          <p:cNvPr id="145" name="Google Shape;145;p15"/>
          <p:cNvPicPr preferRelativeResize="0"/>
          <p:nvPr/>
        </p:nvPicPr>
        <p:blipFill rotWithShape="1">
          <a:blip r:embed="rId3">
            <a:alphaModFix/>
          </a:blip>
          <a:srcRect b="24956" l="58975" r="18744" t="31557"/>
          <a:stretch/>
        </p:blipFill>
        <p:spPr>
          <a:xfrm>
            <a:off x="5228838" y="1603775"/>
            <a:ext cx="3559368" cy="2980213"/>
          </a:xfrm>
          <a:prstGeom prst="rect">
            <a:avLst/>
          </a:prstGeom>
          <a:noFill/>
          <a:ln>
            <a:noFill/>
          </a:ln>
        </p:spPr>
      </p:pic>
      <p:sp>
        <p:nvSpPr>
          <p:cNvPr id="146" name="Google Shape;146;p15"/>
          <p:cNvSpPr txBox="1"/>
          <p:nvPr/>
        </p:nvSpPr>
        <p:spPr>
          <a:xfrm>
            <a:off x="510800" y="2571743"/>
            <a:ext cx="4385100" cy="5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1300"/>
              <a:t>Déclaration de </a:t>
            </a:r>
            <a:r>
              <a:rPr b="1" lang="fr" sz="1300"/>
              <a:t>Didier Leschi,</a:t>
            </a:r>
            <a:r>
              <a:rPr lang="fr" sz="1300"/>
              <a:t> directeur général de l’Office français de l’immigration et de l’intégration (OFII) :</a:t>
            </a:r>
            <a:endParaRPr sz="1300"/>
          </a:p>
          <a:p>
            <a:pPr indent="0" lvl="0" marL="0" rtl="0" algn="l">
              <a:spcBef>
                <a:spcPts val="0"/>
              </a:spcBef>
              <a:spcAft>
                <a:spcPts val="0"/>
              </a:spcAft>
              <a:buNone/>
            </a:pPr>
            <a:r>
              <a:t/>
            </a:r>
            <a:endParaRPr sz="1300"/>
          </a:p>
        </p:txBody>
      </p:sp>
      <p:sp>
        <p:nvSpPr>
          <p:cNvPr id="147" name="Google Shape;147;p15"/>
          <p:cNvSpPr txBox="1"/>
          <p:nvPr/>
        </p:nvSpPr>
        <p:spPr>
          <a:xfrm>
            <a:off x="5228775" y="1225098"/>
            <a:ext cx="3559500" cy="62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200"/>
              <a:t>Number of Asylum Seekers accepted in 2017</a:t>
            </a:r>
            <a:endParaRPr sz="1200"/>
          </a:p>
        </p:txBody>
      </p:sp>
      <p:pic>
        <p:nvPicPr>
          <p:cNvPr id="148" name="Google Shape;148;p15"/>
          <p:cNvPicPr preferRelativeResize="0"/>
          <p:nvPr/>
        </p:nvPicPr>
        <p:blipFill rotWithShape="1">
          <a:blip r:embed="rId4">
            <a:alphaModFix/>
          </a:blip>
          <a:srcRect b="29534" l="38289" r="30787" t="54020"/>
          <a:stretch/>
        </p:blipFill>
        <p:spPr>
          <a:xfrm>
            <a:off x="436175" y="1041850"/>
            <a:ext cx="4053900" cy="1428075"/>
          </a:xfrm>
          <a:prstGeom prst="rect">
            <a:avLst/>
          </a:prstGeom>
          <a:noFill/>
          <a:ln>
            <a:noFill/>
          </a:ln>
        </p:spPr>
      </p:pic>
      <p:sp>
        <p:nvSpPr>
          <p:cNvPr id="149" name="Google Shape;149;p15"/>
          <p:cNvSpPr txBox="1"/>
          <p:nvPr/>
        </p:nvSpPr>
        <p:spPr>
          <a:xfrm>
            <a:off x="5245275" y="4584000"/>
            <a:ext cx="4076400" cy="2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600"/>
              <a:t>Source : </a:t>
            </a:r>
            <a:r>
              <a:rPr lang="fr" sz="600" u="sng">
                <a:solidFill>
                  <a:srgbClr val="0097A7"/>
                </a:solidFill>
                <a:hlinkClick r:id="rId5"/>
              </a:rPr>
              <a:t>http://www.15h52.net/la-realite-de-l-immanipulation-des-chiffres-de-la-migration-en-europe/</a:t>
            </a:r>
            <a:endParaRPr sz="600"/>
          </a:p>
        </p:txBody>
      </p:sp>
      <p:sp>
        <p:nvSpPr>
          <p:cNvPr id="150" name="Google Shape;150;p15"/>
          <p:cNvSpPr txBox="1"/>
          <p:nvPr/>
        </p:nvSpPr>
        <p:spPr>
          <a:xfrm>
            <a:off x="536175" y="2328025"/>
            <a:ext cx="4456800" cy="20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800">
                <a:latin typeface="Calibri"/>
                <a:ea typeface="Calibri"/>
                <a:cs typeface="Calibri"/>
                <a:sym typeface="Calibri"/>
              </a:rPr>
              <a:t>Source : </a:t>
            </a:r>
            <a:r>
              <a:rPr lang="fr" sz="800" u="sng">
                <a:solidFill>
                  <a:schemeClr val="hlink"/>
                </a:solidFill>
                <a:latin typeface="Calibri"/>
                <a:ea typeface="Calibri"/>
                <a:cs typeface="Calibri"/>
                <a:sym typeface="Calibri"/>
                <a:hlinkClick r:id="rId6"/>
              </a:rPr>
              <a:t>https://www.elysee.fr/emmanuel-macron/2018/06/15</a:t>
            </a:r>
            <a:r>
              <a:rPr lang="fr" sz="800">
                <a:latin typeface="Calibri"/>
                <a:ea typeface="Calibri"/>
                <a:cs typeface="Calibri"/>
                <a:sym typeface="Calibri"/>
              </a:rPr>
              <a:t> </a:t>
            </a:r>
            <a:endParaRPr sz="800">
              <a:latin typeface="Calibri"/>
              <a:ea typeface="Calibri"/>
              <a:cs typeface="Calibri"/>
              <a:sym typeface="Calibri"/>
            </a:endParaRPr>
          </a:p>
        </p:txBody>
      </p:sp>
      <p:pic>
        <p:nvPicPr>
          <p:cNvPr id="151" name="Google Shape;151;p15" title="Didier Leschi - BFM TV">
            <a:hlinkClick r:id="rId7"/>
          </p:cNvPr>
          <p:cNvPicPr preferRelativeResize="0"/>
          <p:nvPr/>
        </p:nvPicPr>
        <p:blipFill>
          <a:blip r:embed="rId8">
            <a:alphaModFix/>
          </a:blip>
          <a:stretch>
            <a:fillRect/>
          </a:stretch>
        </p:blipFill>
        <p:spPr>
          <a:xfrm>
            <a:off x="1330600" y="3153400"/>
            <a:ext cx="2204567" cy="1653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16"/>
          <p:cNvSpPr txBox="1"/>
          <p:nvPr>
            <p:ph type="title"/>
          </p:nvPr>
        </p:nvSpPr>
        <p:spPr>
          <a:xfrm>
            <a:off x="870025" y="249875"/>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2400">
                <a:latin typeface="Times New Roman"/>
                <a:ea typeface="Times New Roman"/>
                <a:cs typeface="Times New Roman"/>
                <a:sym typeface="Times New Roman"/>
              </a:rPr>
              <a:t>Number of asylum seekers accepted by country in 2017</a:t>
            </a:r>
            <a:endParaRPr sz="2400">
              <a:latin typeface="Times New Roman"/>
              <a:ea typeface="Times New Roman"/>
              <a:cs typeface="Times New Roman"/>
              <a:sym typeface="Times New Roman"/>
            </a:endParaRPr>
          </a:p>
          <a:p>
            <a:pPr indent="0" lvl="0" marL="0" rtl="0" algn="ctr">
              <a:spcBef>
                <a:spcPts val="0"/>
              </a:spcBef>
              <a:spcAft>
                <a:spcPts val="0"/>
              </a:spcAft>
              <a:buNone/>
            </a:pPr>
            <a:r>
              <a:rPr lang="fr" sz="2400">
                <a:latin typeface="Times New Roman"/>
                <a:ea typeface="Times New Roman"/>
                <a:cs typeface="Times New Roman"/>
                <a:sym typeface="Times New Roman"/>
              </a:rPr>
              <a:t>for 1000 inhabitants:</a:t>
            </a:r>
            <a:endParaRPr sz="2400"/>
          </a:p>
        </p:txBody>
      </p:sp>
      <p:pic>
        <p:nvPicPr>
          <p:cNvPr id="157" name="Google Shape;157;p16"/>
          <p:cNvPicPr preferRelativeResize="0"/>
          <p:nvPr/>
        </p:nvPicPr>
        <p:blipFill rotWithShape="1">
          <a:blip r:embed="rId3">
            <a:alphaModFix/>
          </a:blip>
          <a:srcRect b="17733" l="58112" r="19149" t="40195"/>
          <a:stretch/>
        </p:blipFill>
        <p:spPr>
          <a:xfrm>
            <a:off x="455475" y="1094125"/>
            <a:ext cx="3177200" cy="3401525"/>
          </a:xfrm>
          <a:prstGeom prst="rect">
            <a:avLst/>
          </a:prstGeom>
          <a:noFill/>
          <a:ln>
            <a:noFill/>
          </a:ln>
        </p:spPr>
      </p:pic>
      <p:sp>
        <p:nvSpPr>
          <p:cNvPr id="158" name="Google Shape;158;p16"/>
          <p:cNvSpPr txBox="1"/>
          <p:nvPr/>
        </p:nvSpPr>
        <p:spPr>
          <a:xfrm>
            <a:off x="3833775" y="1966738"/>
            <a:ext cx="5306700" cy="165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fr" sz="1500" u="sng">
                <a:solidFill>
                  <a:schemeClr val="dk2"/>
                </a:solidFill>
                <a:latin typeface="Times New Roman"/>
                <a:ea typeface="Times New Roman"/>
                <a:cs typeface="Times New Roman"/>
                <a:sym typeface="Times New Roman"/>
              </a:rPr>
              <a:t>Analysis of the c</a:t>
            </a:r>
            <a:r>
              <a:rPr lang="fr" sz="1500" u="sng">
                <a:solidFill>
                  <a:schemeClr val="dk2"/>
                </a:solidFill>
                <a:latin typeface="Times New Roman"/>
                <a:ea typeface="Times New Roman"/>
                <a:cs typeface="Times New Roman"/>
                <a:sym typeface="Times New Roman"/>
              </a:rPr>
              <a:t>alculation method</a:t>
            </a:r>
            <a:r>
              <a:rPr lang="fr" sz="1500">
                <a:solidFill>
                  <a:schemeClr val="dk2"/>
                </a:solidFill>
                <a:latin typeface="Times New Roman"/>
                <a:ea typeface="Times New Roman"/>
                <a:cs typeface="Times New Roman"/>
                <a:sym typeface="Times New Roman"/>
              </a:rPr>
              <a:t>: </a:t>
            </a:r>
            <a:endParaRPr sz="15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fr" sz="1500">
                <a:solidFill>
                  <a:schemeClr val="dk2"/>
                </a:solidFill>
                <a:latin typeface="Times New Roman"/>
                <a:ea typeface="Times New Roman"/>
                <a:cs typeface="Times New Roman"/>
                <a:sym typeface="Times New Roman"/>
              </a:rPr>
              <a:t>Number of asylum seekers accepted in 2017 : 40 570</a:t>
            </a:r>
            <a:endParaRPr sz="15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fr" sz="1500">
                <a:solidFill>
                  <a:schemeClr val="dk2"/>
                </a:solidFill>
                <a:latin typeface="Times New Roman"/>
                <a:ea typeface="Times New Roman"/>
                <a:cs typeface="Times New Roman"/>
                <a:sym typeface="Times New Roman"/>
              </a:rPr>
              <a:t>French Population in 2017 : 66 770 000</a:t>
            </a:r>
            <a:endParaRPr sz="1500">
              <a:solidFill>
                <a:schemeClr val="dk2"/>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fr" sz="1500">
                <a:solidFill>
                  <a:schemeClr val="dk2"/>
                </a:solidFill>
                <a:latin typeface="Times New Roman"/>
                <a:ea typeface="Times New Roman"/>
                <a:cs typeface="Times New Roman"/>
                <a:sym typeface="Times New Roman"/>
              </a:rPr>
              <a:t>Percentage of asylum seekers accepted compared to the French population :</a:t>
            </a:r>
            <a:endParaRPr sz="1500" u="sng">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fr" sz="1500">
                <a:latin typeface="Times New Roman"/>
                <a:ea typeface="Times New Roman"/>
                <a:cs typeface="Times New Roman"/>
                <a:sym typeface="Times New Roman"/>
              </a:rPr>
              <a:t>40 570 × 1 000 / 66 770 000 = 0,60</a:t>
            </a:r>
            <a:endParaRPr sz="1500">
              <a:latin typeface="Times New Roman"/>
              <a:ea typeface="Times New Roman"/>
              <a:cs typeface="Times New Roman"/>
              <a:sym typeface="Times New Roman"/>
            </a:endParaRPr>
          </a:p>
        </p:txBody>
      </p:sp>
      <p:cxnSp>
        <p:nvCxnSpPr>
          <p:cNvPr id="159" name="Google Shape;159;p16"/>
          <p:cNvCxnSpPr/>
          <p:nvPr/>
        </p:nvCxnSpPr>
        <p:spPr>
          <a:xfrm flipH="1">
            <a:off x="3277100" y="2218300"/>
            <a:ext cx="644400" cy="1122000"/>
          </a:xfrm>
          <a:prstGeom prst="straightConnector1">
            <a:avLst/>
          </a:prstGeom>
          <a:noFill/>
          <a:ln cap="flat" cmpd="sng" w="9525">
            <a:solidFill>
              <a:srgbClr val="595959"/>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7"/>
          <p:cNvSpPr txBox="1"/>
          <p:nvPr>
            <p:ph type="title"/>
          </p:nvPr>
        </p:nvSpPr>
        <p:spPr>
          <a:xfrm>
            <a:off x="776375" y="278000"/>
            <a:ext cx="7505700" cy="954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2400"/>
              <a:t>Some misconceptions disseminated by politicians</a:t>
            </a:r>
            <a:endParaRPr sz="2400"/>
          </a:p>
          <a:p>
            <a:pPr indent="0" lvl="0" marL="0" rtl="0" algn="ctr">
              <a:spcBef>
                <a:spcPts val="0"/>
              </a:spcBef>
              <a:spcAft>
                <a:spcPts val="0"/>
              </a:spcAft>
              <a:buNone/>
            </a:pPr>
            <a:r>
              <a:rPr lang="fr" sz="2400"/>
              <a:t>on social networks</a:t>
            </a:r>
            <a:endParaRPr sz="2400"/>
          </a:p>
        </p:txBody>
      </p:sp>
      <p:pic>
        <p:nvPicPr>
          <p:cNvPr id="165" name="Google Shape;165;p17"/>
          <p:cNvPicPr preferRelativeResize="0"/>
          <p:nvPr/>
        </p:nvPicPr>
        <p:blipFill rotWithShape="1">
          <a:blip r:embed="rId3">
            <a:alphaModFix/>
          </a:blip>
          <a:srcRect b="47918" l="22639" r="44344" t="18264"/>
          <a:stretch/>
        </p:blipFill>
        <p:spPr>
          <a:xfrm>
            <a:off x="545050" y="1361425"/>
            <a:ext cx="3846176" cy="2215701"/>
          </a:xfrm>
          <a:prstGeom prst="rect">
            <a:avLst/>
          </a:prstGeom>
          <a:noFill/>
          <a:ln>
            <a:noFill/>
          </a:ln>
        </p:spPr>
      </p:pic>
      <p:sp>
        <p:nvSpPr>
          <p:cNvPr id="166" name="Google Shape;166;p17"/>
          <p:cNvSpPr txBox="1"/>
          <p:nvPr/>
        </p:nvSpPr>
        <p:spPr>
          <a:xfrm>
            <a:off x="228000" y="4642850"/>
            <a:ext cx="5965200" cy="17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sz="700"/>
              <a:t>Sources : </a:t>
            </a:r>
            <a:r>
              <a:rPr lang="fr" sz="700" u="sng">
                <a:solidFill>
                  <a:srgbClr val="0097A7"/>
                </a:solidFill>
                <a:hlinkClick r:id="rId4"/>
              </a:rPr>
              <a:t>https://www.liberation.fr/societe/2015/09/08/non-marine-le-pen-99-des-refugies-ne-sont-pas-des-hommes-ni-des-migrants-economiques</a:t>
            </a:r>
            <a:endParaRPr sz="700"/>
          </a:p>
        </p:txBody>
      </p:sp>
      <p:pic>
        <p:nvPicPr>
          <p:cNvPr id="167" name="Google Shape;167;p17"/>
          <p:cNvPicPr preferRelativeResize="0"/>
          <p:nvPr/>
        </p:nvPicPr>
        <p:blipFill rotWithShape="1">
          <a:blip r:embed="rId5">
            <a:alphaModFix/>
          </a:blip>
          <a:srcRect b="38877" l="23585" r="42464" t="20387"/>
          <a:stretch/>
        </p:blipFill>
        <p:spPr>
          <a:xfrm>
            <a:off x="5769375" y="1232600"/>
            <a:ext cx="2028994" cy="1369400"/>
          </a:xfrm>
          <a:prstGeom prst="rect">
            <a:avLst/>
          </a:prstGeom>
          <a:noFill/>
          <a:ln>
            <a:noFill/>
          </a:ln>
        </p:spPr>
      </p:pic>
      <p:sp>
        <p:nvSpPr>
          <p:cNvPr id="168" name="Google Shape;168;p17"/>
          <p:cNvSpPr txBox="1"/>
          <p:nvPr/>
        </p:nvSpPr>
        <p:spPr>
          <a:xfrm>
            <a:off x="4706200" y="2690350"/>
            <a:ext cx="4003200" cy="189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 sz="1100">
                <a:solidFill>
                  <a:srgbClr val="000000"/>
                </a:solidFill>
              </a:rPr>
              <a:t>Déclaration de Marine Le Pen, le 8 septembre 2015 sur RMC</a:t>
            </a:r>
            <a:endParaRPr sz="1100"/>
          </a:p>
          <a:p>
            <a:pPr indent="0" lvl="0" marL="0" rtl="0" algn="l">
              <a:lnSpc>
                <a:spcPct val="115000"/>
              </a:lnSpc>
              <a:spcBef>
                <a:spcPts val="0"/>
              </a:spcBef>
              <a:spcAft>
                <a:spcPts val="0"/>
              </a:spcAft>
              <a:buNone/>
            </a:pPr>
            <a:r>
              <a:t/>
            </a:r>
            <a:endParaRPr sz="400"/>
          </a:p>
          <a:p>
            <a:pPr indent="0" lvl="0" marL="0" rtl="0" algn="l">
              <a:lnSpc>
                <a:spcPct val="115000"/>
              </a:lnSpc>
              <a:spcBef>
                <a:spcPts val="0"/>
              </a:spcBef>
              <a:spcAft>
                <a:spcPts val="0"/>
              </a:spcAft>
              <a:buNone/>
            </a:pPr>
            <a:r>
              <a:rPr i="1" lang="fr" sz="1100">
                <a:solidFill>
                  <a:srgbClr val="000000"/>
                </a:solidFill>
              </a:rPr>
              <a:t>«Moi, j’ai vu les images des clandestins qui descendaient, qui étaient emmenés en Allemagne de la Hongrie, etc. Eh bien, sur l’ensemble de ces images, il y a 99% d’hommes. Il y a une minorité de familles.</a:t>
            </a:r>
            <a:endParaRPr i="1" sz="1100">
              <a:solidFill>
                <a:srgbClr val="000000"/>
              </a:solidFill>
            </a:endParaRPr>
          </a:p>
          <a:p>
            <a:pPr indent="0" lvl="0" marL="0" rtl="0" algn="l">
              <a:lnSpc>
                <a:spcPct val="115000"/>
              </a:lnSpc>
              <a:spcBef>
                <a:spcPts val="0"/>
              </a:spcBef>
              <a:spcAft>
                <a:spcPts val="0"/>
              </a:spcAft>
              <a:buClr>
                <a:srgbClr val="000000"/>
              </a:buClr>
              <a:buSzPts val="1100"/>
              <a:buFont typeface="Arial"/>
              <a:buNone/>
            </a:pPr>
            <a:r>
              <a:rPr i="1" lang="fr" sz="1100">
                <a:solidFill>
                  <a:srgbClr val="000000"/>
                </a:solidFill>
              </a:rPr>
              <a:t>Ces hommes qui quittent leur pays pour laisser leur famille là-bas, ça n’est pas pour fuir la persécution. C’est évidemment pour des raisons économiques »</a:t>
            </a:r>
            <a:endParaRPr i="1" sz="1100">
              <a:solidFill>
                <a:srgbClr val="000000"/>
              </a:solidFill>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18"/>
          <p:cNvPicPr preferRelativeResize="0"/>
          <p:nvPr/>
        </p:nvPicPr>
        <p:blipFill rotWithShape="1">
          <a:blip r:embed="rId3">
            <a:alphaModFix/>
          </a:blip>
          <a:srcRect b="31336" l="17126" r="18365" t="41722"/>
          <a:stretch/>
        </p:blipFill>
        <p:spPr>
          <a:xfrm>
            <a:off x="499900" y="1196700"/>
            <a:ext cx="8258576" cy="2958100"/>
          </a:xfrm>
          <a:prstGeom prst="rect">
            <a:avLst/>
          </a:prstGeom>
          <a:noFill/>
          <a:ln>
            <a:noFill/>
          </a:ln>
        </p:spPr>
      </p:pic>
      <p:sp>
        <p:nvSpPr>
          <p:cNvPr id="174" name="Google Shape;174;p18"/>
          <p:cNvSpPr txBox="1"/>
          <p:nvPr>
            <p:ph type="title"/>
          </p:nvPr>
        </p:nvSpPr>
        <p:spPr>
          <a:xfrm>
            <a:off x="819150" y="401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Immigration flows by sex and age in 2015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19"/>
          <p:cNvSpPr txBox="1"/>
          <p:nvPr>
            <p:ph idx="1" type="body"/>
          </p:nvPr>
        </p:nvSpPr>
        <p:spPr>
          <a:xfrm>
            <a:off x="819150" y="465300"/>
            <a:ext cx="7505700" cy="42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fr" sz="1800"/>
              <a:t>Based on researches and documents performed previously about manipulating figures :</a:t>
            </a:r>
            <a:endParaRPr i="1" sz="1800"/>
          </a:p>
          <a:p>
            <a:pPr indent="-342900" lvl="0" marL="457200" rtl="0" algn="l">
              <a:spcBef>
                <a:spcPts val="1600"/>
              </a:spcBef>
              <a:spcAft>
                <a:spcPts val="0"/>
              </a:spcAft>
              <a:buSzPts val="1800"/>
              <a:buChar char="-"/>
            </a:pPr>
            <a:r>
              <a:rPr b="1" lang="fr" sz="1800"/>
              <a:t>Who manipulates ?</a:t>
            </a:r>
            <a:endParaRPr b="1" sz="1800"/>
          </a:p>
          <a:p>
            <a:pPr indent="0" lvl="0" marL="0" rtl="0" algn="l">
              <a:spcBef>
                <a:spcPts val="1600"/>
              </a:spcBef>
              <a:spcAft>
                <a:spcPts val="0"/>
              </a:spcAft>
              <a:buNone/>
            </a:pPr>
            <a:r>
              <a:rPr lang="fr" sz="1800"/>
              <a:t>The media and political movements.</a:t>
            </a:r>
            <a:endParaRPr sz="1800"/>
          </a:p>
          <a:p>
            <a:pPr indent="-342900" lvl="0" marL="457200" rtl="0" algn="l">
              <a:spcBef>
                <a:spcPts val="1600"/>
              </a:spcBef>
              <a:spcAft>
                <a:spcPts val="0"/>
              </a:spcAft>
              <a:buSzPts val="1800"/>
              <a:buChar char="-"/>
            </a:pPr>
            <a:r>
              <a:rPr b="1" lang="fr" sz="1800"/>
              <a:t>Why ?</a:t>
            </a:r>
            <a:endParaRPr b="1" sz="1800"/>
          </a:p>
          <a:p>
            <a:pPr indent="0" lvl="0" marL="0" rtl="0" algn="l">
              <a:spcBef>
                <a:spcPts val="1600"/>
              </a:spcBef>
              <a:spcAft>
                <a:spcPts val="0"/>
              </a:spcAft>
              <a:buNone/>
            </a:pPr>
            <a:r>
              <a:rPr lang="fr" sz="1800"/>
              <a:t>To correspond to their wishes and views on this issue.</a:t>
            </a:r>
            <a:endParaRPr sz="1800"/>
          </a:p>
          <a:p>
            <a:pPr indent="-342900" lvl="0" marL="457200" rtl="0" algn="l">
              <a:spcBef>
                <a:spcPts val="1600"/>
              </a:spcBef>
              <a:spcAft>
                <a:spcPts val="0"/>
              </a:spcAft>
              <a:buSzPts val="1800"/>
              <a:buChar char="-"/>
            </a:pPr>
            <a:r>
              <a:rPr b="1" lang="fr" sz="1800"/>
              <a:t>How ?</a:t>
            </a:r>
            <a:endParaRPr b="1" sz="1800"/>
          </a:p>
          <a:p>
            <a:pPr indent="0" lvl="0" marL="0" rtl="0" algn="l">
              <a:spcBef>
                <a:spcPts val="1600"/>
              </a:spcBef>
              <a:spcAft>
                <a:spcPts val="0"/>
              </a:spcAft>
              <a:buNone/>
            </a:pPr>
            <a:r>
              <a:rPr lang="fr" sz="1800"/>
              <a:t>By voluntarily missing information or announcing without justification.</a:t>
            </a:r>
            <a:endParaRPr sz="1800"/>
          </a:p>
          <a:p>
            <a:pPr indent="0" lvl="0" marL="0" rtl="0" algn="l">
              <a:spcBef>
                <a:spcPts val="1600"/>
              </a:spcBef>
              <a:spcAft>
                <a:spcPts val="1600"/>
              </a:spcAft>
              <a:buNone/>
            </a:pPr>
            <a:r>
              <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       An hotel used as a refuge for migrants</a:t>
            </a:r>
            <a:endParaRPr/>
          </a:p>
        </p:txBody>
      </p:sp>
      <p:sp>
        <p:nvSpPr>
          <p:cNvPr id="185" name="Google Shape;185;p20"/>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6" name="Google Shape;186;p20"/>
          <p:cNvPicPr preferRelativeResize="0"/>
          <p:nvPr/>
        </p:nvPicPr>
        <p:blipFill>
          <a:blip r:embed="rId3">
            <a:alphaModFix/>
          </a:blip>
          <a:stretch>
            <a:fillRect/>
          </a:stretch>
        </p:blipFill>
        <p:spPr>
          <a:xfrm>
            <a:off x="4955400" y="2368357"/>
            <a:ext cx="3913225" cy="2466793"/>
          </a:xfrm>
          <a:prstGeom prst="rect">
            <a:avLst/>
          </a:prstGeom>
          <a:noFill/>
          <a:ln>
            <a:noFill/>
          </a:ln>
        </p:spPr>
      </p:pic>
      <p:pic>
        <p:nvPicPr>
          <p:cNvPr id="187" name="Google Shape;187;p20"/>
          <p:cNvPicPr preferRelativeResize="0"/>
          <p:nvPr/>
        </p:nvPicPr>
        <p:blipFill>
          <a:blip r:embed="rId4">
            <a:alphaModFix/>
          </a:blip>
          <a:stretch>
            <a:fillRect/>
          </a:stretch>
        </p:blipFill>
        <p:spPr>
          <a:xfrm>
            <a:off x="298850" y="1716100"/>
            <a:ext cx="4447525" cy="222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id="192" name="Google Shape;192;p21"/>
          <p:cNvPicPr preferRelativeResize="0"/>
          <p:nvPr/>
        </p:nvPicPr>
        <p:blipFill>
          <a:blip r:embed="rId3">
            <a:alphaModFix/>
          </a:blip>
          <a:stretch>
            <a:fillRect/>
          </a:stretch>
        </p:blipFill>
        <p:spPr>
          <a:xfrm>
            <a:off x="2657325" y="251325"/>
            <a:ext cx="3998975" cy="885575"/>
          </a:xfrm>
          <a:prstGeom prst="rect">
            <a:avLst/>
          </a:prstGeom>
          <a:noFill/>
          <a:ln>
            <a:noFill/>
          </a:ln>
        </p:spPr>
      </p:pic>
      <p:sp>
        <p:nvSpPr>
          <p:cNvPr id="193" name="Google Shape;193;p21"/>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 In total, 7700 </a:t>
            </a:r>
            <a:r>
              <a:rPr lang="fr"/>
              <a:t>additional </a:t>
            </a:r>
            <a:r>
              <a:rPr lang="fr"/>
              <a:t>places will be opened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