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2"/>
  </p:notesMasterIdLst>
  <p:sldIdLst>
    <p:sldId id="256" r:id="rId2"/>
    <p:sldId id="262" r:id="rId3"/>
    <p:sldId id="257" r:id="rId4"/>
    <p:sldId id="264" r:id="rId5"/>
    <p:sldId id="258" r:id="rId6"/>
    <p:sldId id="259" r:id="rId7"/>
    <p:sldId id="260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95E53-A6C0-4E3C-8608-B847B4358815}" type="datetimeFigureOut">
              <a:rPr lang="it-IT" smtClean="0"/>
              <a:t>06/12/2018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18485-5B38-49A1-98F1-28729504C7A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029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B6C95A-7A0D-43C4-9B93-6CB19D266528}" type="datetimeFigureOut">
              <a:rPr lang="it-IT" smtClean="0"/>
              <a:t>06/12/2018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F23AB3-7206-41B6-B2FF-4E5A997202F7}" type="slidenum">
              <a:rPr lang="it-IT" smtClean="0"/>
              <a:t>‹#›</a:t>
            </a:fld>
            <a:endParaRPr lang="it-IT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C95A-7A0D-43C4-9B93-6CB19D266528}" type="datetimeFigureOut">
              <a:rPr lang="it-IT" smtClean="0"/>
              <a:t>06/12/2018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3AB3-7206-41B6-B2FF-4E5A997202F7}" type="slidenum">
              <a:rPr lang="it-IT" smtClean="0"/>
              <a:t>‹#›</a:t>
            </a:fld>
            <a:endParaRPr lang="it-IT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C95A-7A0D-43C4-9B93-6CB19D266528}" type="datetimeFigureOut">
              <a:rPr lang="it-IT" smtClean="0"/>
              <a:t>06/12/2018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3AB3-7206-41B6-B2FF-4E5A997202F7}" type="slidenum">
              <a:rPr lang="it-IT" smtClean="0"/>
              <a:t>‹#›</a:t>
            </a:fld>
            <a:endParaRPr lang="it-IT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C95A-7A0D-43C4-9B93-6CB19D266528}" type="datetimeFigureOut">
              <a:rPr lang="it-IT" smtClean="0"/>
              <a:t>06/12/2018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3AB3-7206-41B6-B2FF-4E5A997202F7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C95A-7A0D-43C4-9B93-6CB19D266528}" type="datetimeFigureOut">
              <a:rPr lang="it-IT" smtClean="0"/>
              <a:t>06/12/2018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3AB3-7206-41B6-B2FF-4E5A997202F7}" type="slidenum">
              <a:rPr lang="it-IT" smtClean="0"/>
              <a:t>‹#›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C95A-7A0D-43C4-9B93-6CB19D266528}" type="datetimeFigureOut">
              <a:rPr lang="it-IT" smtClean="0"/>
              <a:t>06/12/2018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3AB3-7206-41B6-B2FF-4E5A997202F7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C95A-7A0D-43C4-9B93-6CB19D266528}" type="datetimeFigureOut">
              <a:rPr lang="it-IT" smtClean="0"/>
              <a:t>06/12/2018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3AB3-7206-41B6-B2FF-4E5A997202F7}" type="slidenum">
              <a:rPr lang="it-IT" smtClean="0"/>
              <a:t>‹#›</a:t>
            </a:fld>
            <a:endParaRPr lang="it-IT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C95A-7A0D-43C4-9B93-6CB19D266528}" type="datetimeFigureOut">
              <a:rPr lang="it-IT" smtClean="0"/>
              <a:t>06/12/2018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3AB3-7206-41B6-B2FF-4E5A997202F7}" type="slidenum">
              <a:rPr lang="it-IT" smtClean="0"/>
              <a:t>‹#›</a:t>
            </a:fld>
            <a:endParaRPr lang="it-IT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C95A-7A0D-43C4-9B93-6CB19D266528}" type="datetimeFigureOut">
              <a:rPr lang="it-IT" smtClean="0"/>
              <a:t>06/12/2018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3AB3-7206-41B6-B2FF-4E5A997202F7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C95A-7A0D-43C4-9B93-6CB19D266528}" type="datetimeFigureOut">
              <a:rPr lang="it-IT" smtClean="0"/>
              <a:t>06/12/2018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3AB3-7206-41B6-B2FF-4E5A997202F7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C95A-7A0D-43C4-9B93-6CB19D266528}" type="datetimeFigureOut">
              <a:rPr lang="it-IT" smtClean="0"/>
              <a:t>06/12/2018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3AB3-7206-41B6-B2FF-4E5A997202F7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0B6C95A-7A0D-43C4-9B93-6CB19D266528}" type="datetimeFigureOut">
              <a:rPr lang="it-IT" smtClean="0"/>
              <a:t>06/12/2018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FF23AB3-7206-41B6-B2FF-4E5A997202F7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1772816"/>
            <a:ext cx="7344816" cy="1393191"/>
          </a:xfrm>
        </p:spPr>
        <p:txBody>
          <a:bodyPr/>
          <a:lstStyle/>
          <a:p>
            <a:r>
              <a:rPr lang="it-IT" sz="4000" dirty="0" err="1" smtClean="0">
                <a:latin typeface="Harrington" panose="04040505050A02020702" pitchFamily="82" charset="0"/>
              </a:rPr>
              <a:t>Influence</a:t>
            </a:r>
            <a:r>
              <a:rPr lang="it-IT" sz="4000" dirty="0" smtClean="0">
                <a:latin typeface="Harrington" panose="04040505050A02020702" pitchFamily="82" charset="0"/>
              </a:rPr>
              <a:t> of </a:t>
            </a:r>
            <a:r>
              <a:rPr lang="it-IT" sz="4000" dirty="0" err="1" smtClean="0">
                <a:latin typeface="Harrington" panose="04040505050A02020702" pitchFamily="82" charset="0"/>
              </a:rPr>
              <a:t>emigration</a:t>
            </a:r>
            <a:r>
              <a:rPr lang="it-IT" sz="4000" dirty="0" smtClean="0">
                <a:latin typeface="Harrington" panose="04040505050A02020702" pitchFamily="82" charset="0"/>
              </a:rPr>
              <a:t> in </a:t>
            </a:r>
            <a:r>
              <a:rPr lang="it-IT" sz="4000" dirty="0" err="1">
                <a:latin typeface="Harrington" panose="04040505050A02020702" pitchFamily="82" charset="0"/>
              </a:rPr>
              <a:t>E</a:t>
            </a:r>
            <a:r>
              <a:rPr lang="it-IT" sz="4000" dirty="0" err="1" smtClean="0">
                <a:latin typeface="Harrington" panose="04040505050A02020702" pitchFamily="82" charset="0"/>
              </a:rPr>
              <a:t>uropean</a:t>
            </a:r>
            <a:r>
              <a:rPr lang="it-IT" sz="4000" dirty="0" smtClean="0">
                <a:latin typeface="Harrington" panose="04040505050A02020702" pitchFamily="82" charset="0"/>
              </a:rPr>
              <a:t> and </a:t>
            </a:r>
            <a:r>
              <a:rPr lang="it-IT" sz="4000" dirty="0" err="1">
                <a:latin typeface="Harrington" panose="04040505050A02020702" pitchFamily="82" charset="0"/>
              </a:rPr>
              <a:t>I</a:t>
            </a:r>
            <a:r>
              <a:rPr lang="it-IT" sz="4000" dirty="0" err="1" smtClean="0">
                <a:latin typeface="Harrington" panose="04040505050A02020702" pitchFamily="82" charset="0"/>
              </a:rPr>
              <a:t>talian</a:t>
            </a:r>
            <a:r>
              <a:rPr lang="it-IT" sz="4000" dirty="0" smtClean="0">
                <a:latin typeface="Harrington" panose="04040505050A02020702" pitchFamily="82" charset="0"/>
              </a:rPr>
              <a:t> </a:t>
            </a:r>
            <a:r>
              <a:rPr lang="it-IT" sz="4000" dirty="0" err="1" smtClean="0">
                <a:latin typeface="Harrington" panose="04040505050A02020702" pitchFamily="82" charset="0"/>
              </a:rPr>
              <a:t>arts</a:t>
            </a:r>
            <a:r>
              <a:rPr lang="it-IT" sz="4000" dirty="0" smtClean="0">
                <a:latin typeface="Harrington" panose="04040505050A02020702" pitchFamily="82" charset="0"/>
              </a:rPr>
              <a:t> and </a:t>
            </a:r>
            <a:r>
              <a:rPr lang="it-IT" sz="4000" dirty="0" err="1" smtClean="0">
                <a:latin typeface="Harrington" panose="04040505050A02020702" pitchFamily="82" charset="0"/>
              </a:rPr>
              <a:t>architecture</a:t>
            </a:r>
            <a:endParaRPr lang="it-IT" sz="4000" dirty="0">
              <a:latin typeface="Harrington" panose="04040505050A02020702" pitchFamily="82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Erasmus meeting in Poland</a:t>
            </a:r>
          </a:p>
          <a:p>
            <a:r>
              <a:rPr lang="it-IT" dirty="0" err="1"/>
              <a:t>Końskie</a:t>
            </a:r>
            <a:r>
              <a:rPr lang="it-IT" dirty="0"/>
              <a:t>, </a:t>
            </a:r>
            <a:r>
              <a:rPr lang="it-IT" dirty="0" smtClean="0"/>
              <a:t>10th-14th </a:t>
            </a:r>
            <a:r>
              <a:rPr lang="it-IT" dirty="0" err="1"/>
              <a:t>D</a:t>
            </a:r>
            <a:r>
              <a:rPr lang="it-IT" dirty="0" err="1" smtClean="0"/>
              <a:t>ecember</a:t>
            </a:r>
            <a:r>
              <a:rPr lang="it-IT" dirty="0" smtClean="0"/>
              <a:t> 2018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732240" y="5710610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dirty="0" smtClean="0"/>
              <a:t>Serena </a:t>
            </a:r>
            <a:r>
              <a:rPr lang="it-IT" sz="1100" dirty="0" err="1" smtClean="0"/>
              <a:t>Saija</a:t>
            </a:r>
            <a:endParaRPr lang="it-IT" sz="1100" dirty="0" smtClean="0"/>
          </a:p>
          <a:p>
            <a:pPr algn="r"/>
            <a:r>
              <a:rPr lang="it-IT" sz="1100" dirty="0" smtClean="0"/>
              <a:t>Marica Salvo</a:t>
            </a:r>
          </a:p>
          <a:p>
            <a:pPr algn="r"/>
            <a:r>
              <a:rPr lang="it-IT" sz="1100" dirty="0" smtClean="0"/>
              <a:t>Emanuela </a:t>
            </a:r>
            <a:r>
              <a:rPr lang="it-IT" sz="1100" dirty="0" err="1" smtClean="0"/>
              <a:t>Perroni</a:t>
            </a:r>
            <a:endParaRPr lang="it-IT" sz="1100" dirty="0" smtClean="0"/>
          </a:p>
          <a:p>
            <a:pPr algn="r"/>
            <a:r>
              <a:rPr lang="it-IT" sz="1100" dirty="0" smtClean="0"/>
              <a:t>Alessia Seminara</a:t>
            </a:r>
            <a:endParaRPr lang="it-IT" sz="1100" dirty="0"/>
          </a:p>
        </p:txBody>
      </p:sp>
      <p:pic>
        <p:nvPicPr>
          <p:cNvPr id="6" name="Picture 11" descr="C:\Users\admin\Desktop\Logo Erasm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96476"/>
            <a:ext cx="1800200" cy="180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92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 flipH="1">
            <a:off x="384121" y="260648"/>
            <a:ext cx="8524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would like to remember one last work </a:t>
            </a:r>
            <a:r>
              <a:rPr lang="en-US" sz="2400" smtClean="0"/>
              <a:t>of Leonardo, </a:t>
            </a:r>
            <a:r>
              <a:rPr lang="en-US" sz="2400" dirty="0" smtClean="0"/>
              <a:t>Lady with an Ermine. </a:t>
            </a:r>
          </a:p>
          <a:p>
            <a:r>
              <a:rPr lang="en-US" sz="2400" dirty="0" smtClean="0"/>
              <a:t>Preserved for years in the </a:t>
            </a:r>
            <a:r>
              <a:rPr lang="en-US" sz="2400" dirty="0" err="1" smtClean="0"/>
              <a:t>Czartoryski</a:t>
            </a:r>
            <a:r>
              <a:rPr lang="en-US" sz="2400" dirty="0" smtClean="0"/>
              <a:t> Museum in Krakow</a:t>
            </a:r>
            <a:r>
              <a:rPr lang="en-US" sz="2400" dirty="0"/>
              <a:t>, t</a:t>
            </a:r>
            <a:r>
              <a:rPr lang="en-US" sz="2400" dirty="0" smtClean="0"/>
              <a:t>he </a:t>
            </a:r>
            <a:r>
              <a:rPr lang="en-US" sz="2400" dirty="0"/>
              <a:t>work today is at the National Museum in Krakow.</a:t>
            </a:r>
            <a:endParaRPr lang="it-IT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88840"/>
            <a:ext cx="3195450" cy="440317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17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9247" y="2276872"/>
            <a:ext cx="5672953" cy="40609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 err="1" smtClean="0"/>
              <a:t>Gaspar</a:t>
            </a:r>
            <a:r>
              <a:rPr lang="it-IT" sz="1800" dirty="0" smtClean="0"/>
              <a:t> </a:t>
            </a:r>
            <a:r>
              <a:rPr lang="it-IT" sz="1800" dirty="0"/>
              <a:t>van </a:t>
            </a:r>
            <a:r>
              <a:rPr lang="it-IT" sz="1800" dirty="0" err="1" smtClean="0"/>
              <a:t>Wittel</a:t>
            </a:r>
            <a:r>
              <a:rPr lang="it-IT" sz="1800" dirty="0"/>
              <a:t> </a:t>
            </a:r>
            <a:r>
              <a:rPr lang="it-IT" sz="1800" dirty="0" err="1" smtClean="0"/>
              <a:t>is</a:t>
            </a:r>
            <a:r>
              <a:rPr lang="it-IT" sz="1800" dirty="0" smtClean="0"/>
              <a:t> </a:t>
            </a:r>
            <a:r>
              <a:rPr lang="it-IT" sz="1800" dirty="0" err="1" smtClean="0"/>
              <a:t>known</a:t>
            </a:r>
            <a:r>
              <a:rPr lang="it-IT" sz="1800" dirty="0" smtClean="0"/>
              <a:t> in </a:t>
            </a:r>
            <a:r>
              <a:rPr lang="it-IT" sz="1800" dirty="0" err="1" smtClean="0"/>
              <a:t>Italy</a:t>
            </a:r>
            <a:r>
              <a:rPr lang="it-IT" sz="1800" dirty="0" smtClean="0"/>
              <a:t> </a:t>
            </a:r>
            <a:r>
              <a:rPr lang="it-IT" sz="1800" dirty="0" err="1" smtClean="0"/>
              <a:t>as</a:t>
            </a:r>
            <a:r>
              <a:rPr lang="it-IT" sz="1800" dirty="0" smtClean="0"/>
              <a:t> Gaspare Vanvitelli, or </a:t>
            </a:r>
            <a:r>
              <a:rPr lang="it-IT" sz="1800" dirty="0" err="1" smtClean="0"/>
              <a:t>as</a:t>
            </a:r>
            <a:r>
              <a:rPr lang="it-IT" sz="1800" dirty="0" smtClean="0"/>
              <a:t> </a:t>
            </a:r>
            <a:r>
              <a:rPr lang="it-IT" sz="1800" dirty="0"/>
              <a:t>Gasparo degli </a:t>
            </a:r>
            <a:r>
              <a:rPr lang="it-IT" sz="1800" dirty="0" smtClean="0"/>
              <a:t>Occhiali. He </a:t>
            </a:r>
            <a:r>
              <a:rPr lang="it-IT" sz="1800" dirty="0" err="1" smtClean="0"/>
              <a:t>was</a:t>
            </a:r>
            <a:r>
              <a:rPr lang="it-IT" sz="1800" dirty="0" smtClean="0"/>
              <a:t> </a:t>
            </a:r>
            <a:r>
              <a:rPr lang="it-IT" sz="1800" dirty="0" err="1" smtClean="0"/>
              <a:t>born</a:t>
            </a:r>
            <a:r>
              <a:rPr lang="it-IT" sz="1800" dirty="0" smtClean="0"/>
              <a:t> in Netherlands, in Amersfoort, </a:t>
            </a:r>
            <a:r>
              <a:rPr lang="it-IT" sz="1800" dirty="0" err="1" smtClean="0"/>
              <a:t>but</a:t>
            </a:r>
            <a:r>
              <a:rPr lang="it-IT" sz="1800" dirty="0" smtClean="0"/>
              <a:t> he </a:t>
            </a:r>
            <a:r>
              <a:rPr lang="it-IT" sz="1800" dirty="0" err="1" smtClean="0"/>
              <a:t>moved</a:t>
            </a:r>
            <a:r>
              <a:rPr lang="it-IT" sz="1800" dirty="0" smtClean="0"/>
              <a:t> to Rome in 1674 and </a:t>
            </a:r>
            <a:r>
              <a:rPr lang="it-IT" sz="1800" dirty="0" err="1" smtClean="0"/>
              <a:t>here</a:t>
            </a:r>
            <a:r>
              <a:rPr lang="it-IT" sz="1800" dirty="0" smtClean="0"/>
              <a:t> he </a:t>
            </a:r>
            <a:r>
              <a:rPr lang="it-IT" sz="1800" dirty="0" err="1" smtClean="0"/>
              <a:t>had</a:t>
            </a:r>
            <a:r>
              <a:rPr lang="it-IT" sz="1800" dirty="0" smtClean="0"/>
              <a:t> </a:t>
            </a:r>
            <a:r>
              <a:rPr lang="it-IT" sz="1800" dirty="0"/>
              <a:t>a long </a:t>
            </a:r>
            <a:r>
              <a:rPr lang="it-IT" sz="1800" dirty="0" smtClean="0"/>
              <a:t>career </a:t>
            </a:r>
            <a:r>
              <a:rPr lang="it-IT" sz="1800" dirty="0" err="1" smtClean="0"/>
              <a:t>as</a:t>
            </a:r>
            <a:r>
              <a:rPr lang="it-IT" sz="1800" dirty="0"/>
              <a:t> </a:t>
            </a:r>
            <a:r>
              <a:rPr lang="it-IT" sz="1800" dirty="0" err="1"/>
              <a:t>painter</a:t>
            </a:r>
            <a:r>
              <a:rPr lang="it-IT" sz="1800" dirty="0"/>
              <a:t> and </a:t>
            </a:r>
            <a:r>
              <a:rPr lang="it-IT" sz="1800" dirty="0" err="1" smtClean="0"/>
              <a:t>draughtsman</a:t>
            </a:r>
            <a:r>
              <a:rPr lang="it-IT" sz="1800" dirty="0" smtClean="0"/>
              <a:t>.</a:t>
            </a:r>
          </a:p>
          <a:p>
            <a:pPr marL="0" indent="0">
              <a:buNone/>
            </a:pPr>
            <a:r>
              <a:rPr lang="en-US" sz="1800" dirty="0"/>
              <a:t>He lived mainly in </a:t>
            </a:r>
            <a:r>
              <a:rPr lang="en-US" sz="1800" dirty="0" smtClean="0"/>
              <a:t>Rome, but </a:t>
            </a:r>
            <a:r>
              <a:rPr lang="en-US" sz="1800" dirty="0"/>
              <a:t>he also toured the country and painted in </a:t>
            </a:r>
            <a:r>
              <a:rPr lang="en-US" sz="1800" dirty="0" smtClean="0"/>
              <a:t>Florence, Venice</a:t>
            </a:r>
            <a:r>
              <a:rPr lang="en-US" sz="1800" dirty="0"/>
              <a:t>, </a:t>
            </a:r>
            <a:r>
              <a:rPr lang="en-US" sz="1800" dirty="0" smtClean="0"/>
              <a:t>Milan and Naples. </a:t>
            </a:r>
          </a:p>
          <a:p>
            <a:pPr marL="0" indent="0">
              <a:buNone/>
            </a:pPr>
            <a:r>
              <a:rPr lang="en-US" sz="1800" dirty="0" smtClean="0"/>
              <a:t>His works are exposed in many Italian and European cities.</a:t>
            </a:r>
          </a:p>
          <a:p>
            <a:pPr marL="0" indent="0">
              <a:buNone/>
            </a:pPr>
            <a:r>
              <a:rPr lang="en-US" sz="1800" dirty="0" smtClean="0"/>
              <a:t>We have a big collection of his paintings in </a:t>
            </a:r>
            <a:r>
              <a:rPr lang="en-US" sz="1800" dirty="0" err="1" smtClean="0"/>
              <a:t>Reggia</a:t>
            </a:r>
            <a:r>
              <a:rPr lang="en-US" sz="1800" dirty="0" smtClean="0"/>
              <a:t> di Caserta, a royal palace near Naples.</a:t>
            </a:r>
            <a:endParaRPr lang="it-IT" sz="1800" dirty="0" smtClean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Gaspar</a:t>
            </a:r>
            <a:r>
              <a:rPr lang="it-IT" dirty="0" smtClean="0"/>
              <a:t> van </a:t>
            </a:r>
            <a:r>
              <a:rPr lang="it-IT" dirty="0" err="1" smtClean="0"/>
              <a:t>Wittel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92896"/>
            <a:ext cx="2461727" cy="288032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61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842620"/>
          </a:xfrm>
        </p:spPr>
        <p:txBody>
          <a:bodyPr/>
          <a:lstStyle/>
          <a:p>
            <a:r>
              <a:rPr lang="it-IT" dirty="0"/>
              <a:t>Veduta di Roma da Villa Medici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755576" y="2276872"/>
            <a:ext cx="3080665" cy="3877815"/>
          </a:xfrm>
        </p:spPr>
        <p:txBody>
          <a:bodyPr/>
          <a:lstStyle/>
          <a:p>
            <a:pPr marL="0" indent="0">
              <a:buNone/>
            </a:pP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of van </a:t>
            </a:r>
            <a:r>
              <a:rPr lang="it-IT" dirty="0" err="1" smtClean="0"/>
              <a:t>Wittel’s</a:t>
            </a:r>
            <a:r>
              <a:rPr lang="it-IT" dirty="0" smtClean="0"/>
              <a:t> </a:t>
            </a:r>
            <a:r>
              <a:rPr lang="it-IT" dirty="0" err="1" smtClean="0"/>
              <a:t>works</a:t>
            </a:r>
            <a:r>
              <a:rPr lang="it-IT" dirty="0" smtClean="0"/>
              <a:t>. </a:t>
            </a:r>
            <a:r>
              <a:rPr lang="it-IT" dirty="0" err="1" smtClean="0"/>
              <a:t>It</a:t>
            </a:r>
            <a:r>
              <a:rPr lang="it-IT" dirty="0"/>
              <a:t> </a:t>
            </a:r>
            <a:r>
              <a:rPr lang="it-IT" dirty="0" err="1" smtClean="0"/>
              <a:t>represents</a:t>
            </a:r>
            <a:r>
              <a:rPr lang="it-IT" dirty="0" smtClean="0"/>
              <a:t> a </a:t>
            </a:r>
            <a:r>
              <a:rPr lang="it-IT" dirty="0" err="1" smtClean="0"/>
              <a:t>view</a:t>
            </a:r>
            <a:r>
              <a:rPr lang="it-IT" dirty="0" smtClean="0"/>
              <a:t> of the city of Rome, from </a:t>
            </a:r>
            <a:r>
              <a:rPr lang="it-IT" dirty="0" err="1" smtClean="0"/>
              <a:t>Medici’s</a:t>
            </a:r>
            <a:r>
              <a:rPr lang="it-IT" dirty="0" smtClean="0"/>
              <a:t> villa. </a:t>
            </a:r>
          </a:p>
          <a:p>
            <a:pPr marL="0" indent="0">
              <a:buNone/>
            </a:pPr>
            <a:r>
              <a:rPr lang="it-IT" dirty="0" err="1" smtClean="0"/>
              <a:t>Today</a:t>
            </a:r>
            <a:r>
              <a:rPr lang="it-IT" dirty="0" smtClean="0"/>
              <a:t>, </a:t>
            </a:r>
            <a:r>
              <a:rPr lang="it-IT" dirty="0" err="1" smtClean="0"/>
              <a:t>it’s</a:t>
            </a:r>
            <a:r>
              <a:rPr lang="it-IT" dirty="0" smtClean="0"/>
              <a:t> </a:t>
            </a:r>
            <a:r>
              <a:rPr lang="it-IT" dirty="0" err="1" smtClean="0"/>
              <a:t>located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Warsaw</a:t>
            </a:r>
            <a:r>
              <a:rPr lang="it-IT" dirty="0" smtClean="0"/>
              <a:t> National Gallery. </a:t>
            </a:r>
            <a:endParaRPr lang="it-I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04865"/>
            <a:ext cx="4968552" cy="371426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95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921118"/>
            <a:ext cx="4379129" cy="230425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23527" y="3225374"/>
            <a:ext cx="46805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Veduta del Largo di Palazzo, Palazzo </a:t>
            </a:r>
            <a:r>
              <a:rPr lang="it-IT" sz="1400" dirty="0" err="1" smtClean="0"/>
              <a:t>Zevallos</a:t>
            </a:r>
            <a:r>
              <a:rPr lang="it-IT" sz="1400" dirty="0" smtClean="0"/>
              <a:t>, Napoli </a:t>
            </a:r>
            <a:endParaRPr lang="it-IT" sz="1400" dirty="0"/>
          </a:p>
        </p:txBody>
      </p:sp>
      <p:sp>
        <p:nvSpPr>
          <p:cNvPr id="3" name="Rettangolo 2"/>
          <p:cNvSpPr/>
          <p:nvPr/>
        </p:nvSpPr>
        <p:spPr>
          <a:xfrm>
            <a:off x="4932040" y="4408562"/>
            <a:ext cx="2443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/>
              <a:t>Vista del porto di Napoli</a:t>
            </a:r>
            <a:endParaRPr lang="it-IT" sz="16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2" y="4055615"/>
            <a:ext cx="4243394" cy="229372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59262" y="6340677"/>
            <a:ext cx="5192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Il Palazzo Ducale di Venezia visto da San Giorgio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39552" y="332656"/>
            <a:ext cx="485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Other</a:t>
            </a:r>
            <a:r>
              <a:rPr lang="it-IT" sz="2400" dirty="0" smtClean="0"/>
              <a:t> </a:t>
            </a:r>
            <a:r>
              <a:rPr lang="it-IT" sz="2400" dirty="0" err="1" smtClean="0"/>
              <a:t>works</a:t>
            </a:r>
            <a:r>
              <a:rPr lang="it-IT" sz="2400" dirty="0" smtClean="0"/>
              <a:t> of </a:t>
            </a:r>
            <a:r>
              <a:rPr lang="it-IT" sz="2400" dirty="0" err="1" smtClean="0"/>
              <a:t>Gaspar</a:t>
            </a:r>
            <a:r>
              <a:rPr lang="it-IT" sz="2400" dirty="0" smtClean="0"/>
              <a:t> van </a:t>
            </a:r>
            <a:r>
              <a:rPr lang="it-IT" sz="2400" dirty="0" err="1" smtClean="0"/>
              <a:t>Wittel</a:t>
            </a:r>
            <a:endParaRPr lang="it-IT" sz="2400" dirty="0"/>
          </a:p>
        </p:txBody>
      </p:sp>
      <p:pic>
        <p:nvPicPr>
          <p:cNvPr id="1026" name="Picture 2" descr="Risultati immagini per van wittel porto di napol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46633"/>
            <a:ext cx="3995781" cy="196192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70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2276872"/>
            <a:ext cx="4592833" cy="40653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/>
              <a:t>Luigi Vanvitelli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/>
              <a:t>I</a:t>
            </a:r>
            <a:r>
              <a:rPr lang="it-IT" dirty="0" err="1" smtClean="0"/>
              <a:t>talian</a:t>
            </a:r>
            <a:r>
              <a:rPr lang="it-IT" dirty="0" smtClean="0"/>
              <a:t> </a:t>
            </a:r>
            <a:r>
              <a:rPr lang="it-IT" dirty="0" err="1" smtClean="0"/>
              <a:t>name</a:t>
            </a:r>
            <a:r>
              <a:rPr lang="it-IT" dirty="0" smtClean="0"/>
              <a:t> of </a:t>
            </a:r>
            <a:r>
              <a:rPr lang="it-IT" dirty="0" err="1" smtClean="0"/>
              <a:t>Lodewijk</a:t>
            </a:r>
            <a:r>
              <a:rPr lang="it-IT" dirty="0" smtClean="0"/>
              <a:t> Van </a:t>
            </a:r>
            <a:r>
              <a:rPr lang="it-IT" dirty="0" err="1" smtClean="0"/>
              <a:t>Wittel</a:t>
            </a:r>
            <a:r>
              <a:rPr lang="it-IT" dirty="0" smtClean="0"/>
              <a:t>. </a:t>
            </a:r>
            <a:r>
              <a:rPr lang="it-IT" dirty="0" err="1" smtClean="0"/>
              <a:t>He’s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of </a:t>
            </a:r>
            <a:r>
              <a:rPr lang="it-IT" dirty="0" err="1" smtClean="0"/>
              <a:t>Gaspar</a:t>
            </a:r>
            <a:r>
              <a:rPr lang="it-IT" dirty="0" smtClean="0"/>
              <a:t> Van </a:t>
            </a:r>
            <a:r>
              <a:rPr lang="it-IT" dirty="0" err="1" smtClean="0"/>
              <a:t>Wittel’s</a:t>
            </a:r>
            <a:r>
              <a:rPr lang="it-IT" dirty="0" smtClean="0"/>
              <a:t> </a:t>
            </a:r>
            <a:r>
              <a:rPr lang="it-IT" dirty="0" err="1" smtClean="0"/>
              <a:t>sons</a:t>
            </a:r>
            <a:r>
              <a:rPr lang="it-IT" dirty="0" smtClean="0"/>
              <a:t>. </a:t>
            </a:r>
            <a:r>
              <a:rPr lang="en-US" dirty="0" smtClean="0"/>
              <a:t>He </a:t>
            </a:r>
            <a:r>
              <a:rPr lang="en-US" dirty="0"/>
              <a:t>was one of the greatest Italian architects between baroque and </a:t>
            </a:r>
            <a:r>
              <a:rPr lang="en-US" dirty="0" smtClean="0"/>
              <a:t>classicism </a:t>
            </a:r>
            <a:r>
              <a:rPr lang="en-US" dirty="0"/>
              <a:t>age. </a:t>
            </a:r>
            <a:r>
              <a:rPr lang="en-US" dirty="0" smtClean="0"/>
              <a:t>He brought  </a:t>
            </a:r>
            <a:r>
              <a:rPr lang="en-US" dirty="0"/>
              <a:t>French style to </a:t>
            </a:r>
            <a:r>
              <a:rPr lang="en-US" dirty="0" smtClean="0"/>
              <a:t>Italy, and we can notice it in the </a:t>
            </a:r>
            <a:r>
              <a:rPr lang="en-US" dirty="0" err="1" smtClean="0"/>
              <a:t>Reggia</a:t>
            </a:r>
            <a:r>
              <a:rPr lang="en-US" dirty="0" smtClean="0"/>
              <a:t> di Caserta, which is inspired to the Royal Palace of Versailles, in France. </a:t>
            </a:r>
            <a:endParaRPr lang="en-US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Luigi Vanvitelli</a:t>
            </a: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32856"/>
            <a:ext cx="3060682" cy="403244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18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9248" y="2248347"/>
            <a:ext cx="3696732" cy="34849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The Reggia di Caserta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biggest</a:t>
            </a:r>
            <a:r>
              <a:rPr lang="it-IT" dirty="0" smtClean="0"/>
              <a:t> </a:t>
            </a:r>
            <a:r>
              <a:rPr lang="it-IT" dirty="0" err="1" smtClean="0"/>
              <a:t>royal</a:t>
            </a:r>
            <a:r>
              <a:rPr lang="it-IT" dirty="0" smtClean="0"/>
              <a:t> </a:t>
            </a:r>
            <a:r>
              <a:rPr lang="it-IT" dirty="0" err="1" smtClean="0"/>
              <a:t>palace</a:t>
            </a:r>
            <a:r>
              <a:rPr lang="it-IT" dirty="0" smtClean="0"/>
              <a:t> in the world.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1200 rooms, </a:t>
            </a:r>
            <a:r>
              <a:rPr lang="it-IT" dirty="0" err="1" smtClean="0"/>
              <a:t>including</a:t>
            </a:r>
            <a:r>
              <a:rPr lang="it-IT" dirty="0" smtClean="0"/>
              <a:t> </a:t>
            </a:r>
            <a:r>
              <a:rPr lang="it-IT" dirty="0" err="1" smtClean="0"/>
              <a:t>Throne</a:t>
            </a:r>
            <a:r>
              <a:rPr lang="it-IT" dirty="0" smtClean="0"/>
              <a:t> Room,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largest</a:t>
            </a:r>
            <a:r>
              <a:rPr lang="it-IT" dirty="0" smtClean="0"/>
              <a:t>. 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Reggia di Caserta</a:t>
            </a:r>
            <a:endParaRPr lang="it-IT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83626"/>
            <a:ext cx="4032448" cy="201622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291" y="2132856"/>
            <a:ext cx="3712411" cy="208823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499992" y="4316110"/>
            <a:ext cx="44462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park surrounding the palace is of great majesty: scenic fountains with waterfalls, bridges, sculptures. Really important is the English Garden, characterized by plants from different parts of the world planted here for the first time.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09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Leonardo da Vinci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699247" y="2248347"/>
            <a:ext cx="4664841" cy="38778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 smtClean="0"/>
              <a:t>Leonardo Da Vinci, </a:t>
            </a:r>
            <a:r>
              <a:rPr lang="it-IT" dirty="0" err="1" smtClean="0"/>
              <a:t>was</a:t>
            </a:r>
            <a:r>
              <a:rPr lang="it-IT" dirty="0" smtClean="0"/>
              <a:t> an </a:t>
            </a:r>
            <a:r>
              <a:rPr lang="it-IT" dirty="0" err="1"/>
              <a:t>I</a:t>
            </a:r>
            <a:r>
              <a:rPr lang="it-IT" dirty="0" err="1" smtClean="0"/>
              <a:t>talian</a:t>
            </a:r>
            <a:r>
              <a:rPr lang="it-IT" dirty="0" smtClean="0"/>
              <a:t> </a:t>
            </a:r>
            <a:r>
              <a:rPr lang="it-IT" dirty="0" err="1" smtClean="0"/>
              <a:t>painter</a:t>
            </a:r>
            <a:r>
              <a:rPr lang="it-IT" dirty="0"/>
              <a:t>, </a:t>
            </a:r>
            <a:r>
              <a:rPr lang="it-IT" dirty="0" err="1" smtClean="0"/>
              <a:t>architect</a:t>
            </a:r>
            <a:r>
              <a:rPr lang="it-IT" dirty="0" smtClean="0"/>
              <a:t> and </a:t>
            </a:r>
            <a:r>
              <a:rPr lang="it-IT" dirty="0" err="1" smtClean="0"/>
              <a:t>scientist</a:t>
            </a:r>
            <a:r>
              <a:rPr lang="it-IT" dirty="0" smtClean="0"/>
              <a:t>. </a:t>
            </a:r>
            <a:r>
              <a:rPr lang="en-US" dirty="0" smtClean="0"/>
              <a:t>He </a:t>
            </a:r>
            <a:r>
              <a:rPr lang="en-US" dirty="0"/>
              <a:t>is the one who laid the foundations of the culture of the sixteenth </a:t>
            </a:r>
            <a:r>
              <a:rPr lang="en-US" dirty="0" smtClean="0"/>
              <a:t>century. He toured around Italy, and, in Florence, he painted “La </a:t>
            </a:r>
            <a:r>
              <a:rPr lang="en-US" dirty="0" err="1" smtClean="0"/>
              <a:t>Gioconda</a:t>
            </a:r>
            <a:r>
              <a:rPr lang="en-US" dirty="0" smtClean="0"/>
              <a:t>”, the most famous portrait in the world. At end of his life he moved in France, and he took many of his paintings with him. 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64903"/>
            <a:ext cx="3390131" cy="331398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67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39552" y="364014"/>
            <a:ext cx="425148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Works made in France by Leonardo</a:t>
            </a:r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37" y="729166"/>
            <a:ext cx="2269731" cy="357322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483768" y="1268760"/>
            <a:ext cx="591379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portrait of a man in red </a:t>
            </a:r>
            <a:r>
              <a:rPr lang="en-US" sz="2000" dirty="0" smtClean="0"/>
              <a:t>chalk, is accepted as</a:t>
            </a:r>
          </a:p>
          <a:p>
            <a:r>
              <a:rPr lang="en-US" sz="2000" dirty="0" smtClean="0"/>
              <a:t> a self portrait of Leonardo </a:t>
            </a:r>
            <a:r>
              <a:rPr lang="en-US" sz="2000" dirty="0" err="1" smtClean="0"/>
              <a:t>DaVinci</a:t>
            </a:r>
            <a:r>
              <a:rPr lang="en-US" sz="2000" dirty="0"/>
              <a:t>.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portrait </a:t>
            </a:r>
            <a:r>
              <a:rPr lang="en-US" sz="2000" dirty="0" smtClean="0"/>
              <a:t>was </a:t>
            </a:r>
            <a:r>
              <a:rPr lang="en-US" sz="2000" dirty="0"/>
              <a:t>made in </a:t>
            </a:r>
            <a:r>
              <a:rPr lang="en-US" sz="2000" dirty="0" smtClean="0"/>
              <a:t>France</a:t>
            </a:r>
            <a:r>
              <a:rPr lang="en-US" sz="2000" dirty="0"/>
              <a:t>, during the last </a:t>
            </a:r>
            <a:endParaRPr lang="en-US" sz="2000" dirty="0" smtClean="0"/>
          </a:p>
          <a:p>
            <a:r>
              <a:rPr lang="en-US" sz="2000" dirty="0" smtClean="0"/>
              <a:t>years </a:t>
            </a:r>
            <a:r>
              <a:rPr lang="en-US" sz="2000" dirty="0"/>
              <a:t>of the artist's </a:t>
            </a:r>
            <a:r>
              <a:rPr lang="en-US" sz="2000" dirty="0" smtClean="0"/>
              <a:t>life. </a:t>
            </a:r>
          </a:p>
          <a:p>
            <a:r>
              <a:rPr lang="en-US" sz="2000" dirty="0" smtClean="0">
                <a:solidFill>
                  <a:srgbClr val="222222"/>
                </a:solidFill>
                <a:latin typeface="+mj-lt"/>
              </a:rPr>
              <a:t>The </a:t>
            </a:r>
            <a:r>
              <a:rPr lang="en-US" sz="2000" dirty="0">
                <a:solidFill>
                  <a:srgbClr val="222222"/>
                </a:solidFill>
                <a:latin typeface="+mj-lt"/>
              </a:rPr>
              <a:t>work shows the face of a man with long </a:t>
            </a:r>
            <a:endParaRPr lang="en-US" sz="2000" dirty="0" smtClean="0">
              <a:solidFill>
                <a:srgbClr val="222222"/>
              </a:solidFill>
              <a:latin typeface="+mj-lt"/>
            </a:endParaRPr>
          </a:p>
          <a:p>
            <a:r>
              <a:rPr lang="en-US" sz="2000" dirty="0" smtClean="0">
                <a:solidFill>
                  <a:srgbClr val="222222"/>
                </a:solidFill>
                <a:latin typeface="+mj-lt"/>
              </a:rPr>
              <a:t>hair </a:t>
            </a:r>
            <a:r>
              <a:rPr lang="en-US" sz="2000" dirty="0">
                <a:solidFill>
                  <a:srgbClr val="222222"/>
                </a:solidFill>
                <a:latin typeface="+mj-lt"/>
              </a:rPr>
              <a:t>and long beard with a serious </a:t>
            </a:r>
            <a:r>
              <a:rPr lang="en-US" sz="2000" dirty="0" smtClean="0">
                <a:solidFill>
                  <a:srgbClr val="222222"/>
                </a:solidFill>
                <a:latin typeface="+mj-lt"/>
              </a:rPr>
              <a:t>expression. </a:t>
            </a:r>
          </a:p>
          <a:p>
            <a:r>
              <a:rPr lang="en-US" sz="2000" dirty="0" smtClean="0">
                <a:solidFill>
                  <a:srgbClr val="222222"/>
                </a:solidFill>
                <a:latin typeface="+mj-lt"/>
              </a:rPr>
              <a:t>It is preserved in the </a:t>
            </a:r>
            <a:r>
              <a:rPr lang="it-IT" sz="2000" dirty="0">
                <a:solidFill>
                  <a:srgbClr val="222222"/>
                </a:solidFill>
                <a:latin typeface="+mj-lt"/>
              </a:rPr>
              <a:t>in the Biblioteca Reale, </a:t>
            </a:r>
            <a:r>
              <a:rPr lang="it-IT" sz="2000" dirty="0" err="1" smtClean="0">
                <a:solidFill>
                  <a:srgbClr val="222222"/>
                </a:solidFill>
                <a:latin typeface="+mj-lt"/>
              </a:rPr>
              <a:t>Turin</a:t>
            </a:r>
            <a:r>
              <a:rPr lang="it-IT" sz="2000" dirty="0" smtClean="0">
                <a:solidFill>
                  <a:srgbClr val="222222"/>
                </a:solidFill>
                <a:latin typeface="+mj-lt"/>
              </a:rPr>
              <a:t>.</a:t>
            </a:r>
            <a:endParaRPr lang="it-IT" sz="2000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01008"/>
            <a:ext cx="2375500" cy="318613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611560" y="4437112"/>
            <a:ext cx="5998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Virgin and Child with Saint Anne is an oil </a:t>
            </a:r>
            <a:r>
              <a:rPr lang="en-US" dirty="0" smtClean="0"/>
              <a:t>painting</a:t>
            </a:r>
            <a:endParaRPr lang="it-IT" dirty="0"/>
          </a:p>
          <a:p>
            <a:r>
              <a:rPr lang="en-US" dirty="0"/>
              <a:t>depicting </a:t>
            </a:r>
            <a:r>
              <a:rPr lang="en-US" dirty="0" smtClean="0"/>
              <a:t>St. </a:t>
            </a:r>
            <a:r>
              <a:rPr lang="en-US" dirty="0"/>
              <a:t>Anne, her daughter the Virgin Mary and </a:t>
            </a:r>
            <a:r>
              <a:rPr lang="en-US" dirty="0" smtClean="0"/>
              <a:t>the</a:t>
            </a:r>
          </a:p>
          <a:p>
            <a:r>
              <a:rPr lang="en-US" dirty="0"/>
              <a:t>i</a:t>
            </a:r>
            <a:r>
              <a:rPr lang="en-US" dirty="0" smtClean="0"/>
              <a:t>nfant Jesus</a:t>
            </a:r>
            <a:r>
              <a:rPr lang="en-US" dirty="0"/>
              <a:t>. </a:t>
            </a:r>
            <a:r>
              <a:rPr lang="en-US" dirty="0" smtClean="0"/>
              <a:t>It is preserved </a:t>
            </a:r>
            <a:r>
              <a:rPr lang="en-US" dirty="0"/>
              <a:t>in the Louvre Museum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Paris.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803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err="1" smtClean="0"/>
              <a:t>Other</a:t>
            </a:r>
            <a:r>
              <a:rPr lang="it-IT" sz="3200" dirty="0" smtClean="0"/>
              <a:t> </a:t>
            </a:r>
            <a:r>
              <a:rPr lang="it-IT" sz="3200" dirty="0" err="1" smtClean="0"/>
              <a:t>masterpieces</a:t>
            </a:r>
            <a:r>
              <a:rPr lang="it-IT" sz="3200" dirty="0" smtClean="0"/>
              <a:t> of Leonardo Da Vinci</a:t>
            </a:r>
            <a:endParaRPr lang="it-IT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48880"/>
            <a:ext cx="2649527" cy="343113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374" y="2339588"/>
            <a:ext cx="2226425" cy="342502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475656" y="5764614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St. John the </a:t>
            </a:r>
            <a:r>
              <a:rPr lang="it-IT" dirty="0" err="1" smtClean="0"/>
              <a:t>Baptist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132612" y="6021288"/>
            <a:ext cx="28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 </a:t>
            </a:r>
            <a:r>
              <a:rPr lang="fr-FR" sz="1400" dirty="0" smtClean="0"/>
              <a:t>Musée du Louvre, Paris, France</a:t>
            </a:r>
            <a:r>
              <a:rPr lang="fr-FR" dirty="0" smtClean="0"/>
              <a:t>.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190472" y="575747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Bacchus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326453" y="6052065"/>
            <a:ext cx="2746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Musée du Louvre, Paris, France.</a:t>
            </a:r>
          </a:p>
        </p:txBody>
      </p:sp>
    </p:spTree>
    <p:extLst>
      <p:ext uri="{BB962C8B-B14F-4D97-AF65-F5344CB8AC3E}">
        <p14:creationId xmlns:p14="http://schemas.microsoft.com/office/powerpoint/2010/main" val="145060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pertina">
  <a:themeElements>
    <a:clrScheme name="Galassi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pertin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pertin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695</TotalTime>
  <Words>584</Words>
  <Application>Microsoft Office PowerPoint</Application>
  <PresentationFormat>Pokaz na ekranie (4:3)</PresentationFormat>
  <Paragraphs>45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5" baseType="lpstr">
      <vt:lpstr>Book Antiqua</vt:lpstr>
      <vt:lpstr>Calibri</vt:lpstr>
      <vt:lpstr>Harrington</vt:lpstr>
      <vt:lpstr>Wingdings</vt:lpstr>
      <vt:lpstr>Copertina</vt:lpstr>
      <vt:lpstr>Influence of emigration in European and Italian arts and architecture</vt:lpstr>
      <vt:lpstr>Gaspar van Wittel</vt:lpstr>
      <vt:lpstr>Veduta di Roma da Villa Medici</vt:lpstr>
      <vt:lpstr>Prezentacja programu PowerPoint</vt:lpstr>
      <vt:lpstr>Luigi Vanvitelli</vt:lpstr>
      <vt:lpstr>Reggia di Caserta</vt:lpstr>
      <vt:lpstr>Leonardo da Vinci</vt:lpstr>
      <vt:lpstr>Prezentacja programu PowerPoint</vt:lpstr>
      <vt:lpstr>Other masterpieces of Leonardo Da Vinci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Roby</dc:creator>
  <cp:lastModifiedBy>Jolanta Kozubska</cp:lastModifiedBy>
  <cp:revision>27</cp:revision>
  <dcterms:created xsi:type="dcterms:W3CDTF">2018-11-29T13:58:54Z</dcterms:created>
  <dcterms:modified xsi:type="dcterms:W3CDTF">2018-12-06T15:43:33Z</dcterms:modified>
</cp:coreProperties>
</file>