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/>
              <a:t>Refugees</a:t>
            </a:r>
            <a:r>
              <a:rPr lang="de-DE" dirty="0"/>
              <a:t> </a:t>
            </a:r>
            <a:r>
              <a:rPr lang="de-DE" dirty="0" err="1"/>
              <a:t>origin</a:t>
            </a:r>
            <a:r>
              <a:rPr lang="de-DE" dirty="0"/>
              <a:t> countries (2018)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refugee origin countries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A29-4ACD-BDFE-4EEBF31A9D26}"/>
              </c:ext>
            </c:extLst>
          </c:dPt>
          <c:dPt>
            <c:idx val="1"/>
            <c:bubble3D val="0"/>
            <c:spPr>
              <a:solidFill>
                <a:schemeClr val="tx1">
                  <a:lumMod val="95000"/>
                  <a:lumOff val="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5A29-4ACD-BDFE-4EEBF31A9D26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A29-4ACD-BDFE-4EEBF31A9D26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5A29-4ACD-BDFE-4EEBF31A9D26}"/>
              </c:ext>
            </c:extLst>
          </c:dPt>
          <c:dPt>
            <c:idx val="4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A29-4ACD-BDFE-4EEBF31A9D26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5A29-4ACD-BDFE-4EEBF31A9D2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Tabelle1!$A$2:$A$7</c:f>
              <c:strCache>
                <c:ptCount val="6"/>
                <c:pt idx="0">
                  <c:v>Afghanistan</c:v>
                </c:pt>
                <c:pt idx="1">
                  <c:v>Syria</c:v>
                </c:pt>
                <c:pt idx="2">
                  <c:v>Nigeria</c:v>
                </c:pt>
                <c:pt idx="3">
                  <c:v>Iraq</c:v>
                </c:pt>
                <c:pt idx="4">
                  <c:v>Eritrea</c:v>
                </c:pt>
                <c:pt idx="5">
                  <c:v>Somalia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37</c:v>
                </c:pt>
                <c:pt idx="1">
                  <c:v>27</c:v>
                </c:pt>
                <c:pt idx="2">
                  <c:v>12</c:v>
                </c:pt>
                <c:pt idx="3">
                  <c:v>9</c:v>
                </c:pt>
                <c:pt idx="4">
                  <c:v>9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29-4ACD-BDFE-4EEBF31A9D2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number of refugees per year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cat>
            <c:numRef>
              <c:f>Tabelle1!$A$2:$A$5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Tabelle1!$B$2:$B$5</c:f>
              <c:numCache>
                <c:formatCode>#,##0</c:formatCode>
                <c:ptCount val="4"/>
                <c:pt idx="0">
                  <c:v>441899</c:v>
                </c:pt>
                <c:pt idx="1">
                  <c:v>722370</c:v>
                </c:pt>
                <c:pt idx="2">
                  <c:v>198317</c:v>
                </c:pt>
                <c:pt idx="3">
                  <c:v>161931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A0-43CD-9DA2-D24ECAE5DDDB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Spalte4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Tabelle1!$A$2:$A$5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Tabelle1!$C$2:$C$5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D7A0-43CD-9DA2-D24ECAE5DDDB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Spalte5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Tabelle1!$A$2:$A$5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Tabelle1!$D$2:$D$5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D7A0-43CD-9DA2-D24ECAE5DD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5043200"/>
        <c:axId val="205044736"/>
      </c:barChart>
      <c:catAx>
        <c:axId val="20504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5044736"/>
        <c:crosses val="autoZero"/>
        <c:auto val="1"/>
        <c:lblAlgn val="ctr"/>
        <c:lblOffset val="100"/>
        <c:noMultiLvlLbl val="0"/>
      </c:catAx>
      <c:valAx>
        <c:axId val="20504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5043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32733061145138"/>
          <c:y val="0.98201749226687762"/>
          <c:w val="1.1848449499368129E-2"/>
          <c:h val="1.24185587926493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0.67841</cdr:x>
      <cdr:y>0.80516</cdr:y>
    </cdr:from>
    <cdr:to>
      <cdr:x>0.92659</cdr:x>
      <cdr:y>0.98416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5117827" y="3238921"/>
          <a:ext cx="1872208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 dirty="0"/>
        </a:p>
        <a:p xmlns:a="http://schemas.openxmlformats.org/drawingml/2006/main">
          <a:endParaRPr lang="de-DE" dirty="0"/>
        </a:p>
        <a:p xmlns:a="http://schemas.openxmlformats.org/drawingml/2006/main">
          <a:endParaRPr lang="de-DE" sz="1100" dirty="0"/>
        </a:p>
        <a:p xmlns:a="http://schemas.openxmlformats.org/drawingml/2006/main">
          <a:r>
            <a:rPr lang="de-DE" dirty="0"/>
            <a:t>Numbers </a:t>
          </a:r>
          <a:endParaRPr lang="de-DE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BE56-3F28-4BE7-8804-BCA4C97019C3}" type="datetimeFigureOut">
              <a:rPr lang="de-DE" smtClean="0"/>
              <a:pPr/>
              <a:t>14.08.2019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D204-500A-46B8-81A6-033FD8FA3464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28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BE56-3F28-4BE7-8804-BCA4C97019C3}" type="datetimeFigureOut">
              <a:rPr lang="de-DE" smtClean="0"/>
              <a:pPr/>
              <a:t>14.08.2019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D204-500A-46B8-81A6-033FD8FA346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145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BE56-3F28-4BE7-8804-BCA4C97019C3}" type="datetimeFigureOut">
              <a:rPr lang="de-DE" smtClean="0"/>
              <a:pPr/>
              <a:t>14.08.2019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D204-500A-46B8-81A6-033FD8FA346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68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BE56-3F28-4BE7-8804-BCA4C97019C3}" type="datetimeFigureOut">
              <a:rPr lang="de-DE" smtClean="0"/>
              <a:pPr/>
              <a:t>14.08.2019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D204-500A-46B8-81A6-033FD8FA346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586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BE56-3F28-4BE7-8804-BCA4C97019C3}" type="datetimeFigureOut">
              <a:rPr lang="de-DE" smtClean="0"/>
              <a:pPr/>
              <a:t>14.08.2019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D204-500A-46B8-81A6-033FD8FA3464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904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BE56-3F28-4BE7-8804-BCA4C97019C3}" type="datetimeFigureOut">
              <a:rPr lang="de-DE" smtClean="0"/>
              <a:pPr/>
              <a:t>14.08.2019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D204-500A-46B8-81A6-033FD8FA346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227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BE56-3F28-4BE7-8804-BCA4C97019C3}" type="datetimeFigureOut">
              <a:rPr lang="de-DE" smtClean="0"/>
              <a:pPr/>
              <a:t>14.08.2019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D204-500A-46B8-81A6-033FD8FA346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057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BE56-3F28-4BE7-8804-BCA4C97019C3}" type="datetimeFigureOut">
              <a:rPr lang="de-DE" smtClean="0"/>
              <a:pPr/>
              <a:t>14.08.2019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D204-500A-46B8-81A6-033FD8FA346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68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BE56-3F28-4BE7-8804-BCA4C97019C3}" type="datetimeFigureOut">
              <a:rPr lang="de-DE" smtClean="0"/>
              <a:pPr/>
              <a:t>14.08.2019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D204-500A-46B8-81A6-033FD8FA346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48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9D2BE56-3F28-4BE7-8804-BCA4C97019C3}" type="datetimeFigureOut">
              <a:rPr lang="de-DE" smtClean="0"/>
              <a:pPr/>
              <a:t>14.08.2019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6AD204-500A-46B8-81A6-033FD8FA346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15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BE56-3F28-4BE7-8804-BCA4C97019C3}" type="datetimeFigureOut">
              <a:rPr lang="de-DE" smtClean="0"/>
              <a:pPr/>
              <a:t>14.08.2019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AD204-500A-46B8-81A6-033FD8FA3464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88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9D2BE56-3F28-4BE7-8804-BCA4C97019C3}" type="datetimeFigureOut">
              <a:rPr lang="de-DE" smtClean="0"/>
              <a:pPr/>
              <a:t>14.08.2019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86AD204-500A-46B8-81A6-033FD8FA3464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5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872207"/>
          </a:xfrm>
        </p:spPr>
        <p:txBody>
          <a:bodyPr>
            <a:normAutofit/>
          </a:bodyPr>
          <a:lstStyle/>
          <a:p>
            <a:r>
              <a:rPr lang="de-DE" sz="4800" b="1" dirty="0"/>
              <a:t>Migration </a:t>
            </a:r>
            <a:r>
              <a:rPr lang="de-DE" sz="4800" b="1" dirty="0" err="1"/>
              <a:t>Matters</a:t>
            </a:r>
            <a:endParaRPr lang="de-DE" sz="48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/>
          <a:lstStyle/>
          <a:p>
            <a:r>
              <a:rPr lang="de-DE" dirty="0"/>
              <a:t>Team </a:t>
            </a:r>
            <a:r>
              <a:rPr lang="de-DE" dirty="0">
                <a:solidFill>
                  <a:schemeClr val="tx1"/>
                </a:solidFill>
              </a:rPr>
              <a:t>Germany</a:t>
            </a:r>
          </a:p>
        </p:txBody>
      </p:sp>
      <p:pic>
        <p:nvPicPr>
          <p:cNvPr id="1026" name="Picture 2" descr="Bildergebnis fÃ¼r mig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212976"/>
            <a:ext cx="3024336" cy="31841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Structure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 dirty="0" err="1"/>
              <a:t>Refugees</a:t>
            </a:r>
            <a:r>
              <a:rPr lang="de-DE" dirty="0"/>
              <a:t> in Germany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Number of refugees per year</a:t>
            </a: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media</a:t>
            </a:r>
            <a:r>
              <a:rPr lang="de-DE" dirty="0"/>
              <a:t> </a:t>
            </a:r>
            <a:r>
              <a:rPr lang="de-DE" dirty="0" err="1"/>
              <a:t>influence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manipulate</a:t>
            </a:r>
            <a:r>
              <a:rPr lang="de-DE" dirty="0"/>
              <a:t> </a:t>
            </a:r>
            <a:r>
              <a:rPr lang="de-DE" dirty="0" err="1"/>
              <a:t>us</a:t>
            </a:r>
            <a:r>
              <a:rPr lang="de-DE" dirty="0"/>
              <a:t> ?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err="1"/>
              <a:t>Strategies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manipulation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Refugees</a:t>
            </a:r>
            <a:r>
              <a:rPr lang="de-DE" dirty="0"/>
              <a:t> in Germany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5328235"/>
              </p:ext>
            </p:extLst>
          </p:nvPr>
        </p:nvGraphicFramePr>
        <p:xfrm>
          <a:off x="810360" y="1844824"/>
          <a:ext cx="7543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Refugees per Year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172050"/>
              </p:ext>
            </p:extLst>
          </p:nvPr>
        </p:nvGraphicFramePr>
        <p:xfrm>
          <a:off x="457200" y="1600200"/>
          <a:ext cx="8229600" cy="4565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8787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Refugees</a:t>
            </a:r>
            <a:r>
              <a:rPr lang="de-DE" dirty="0"/>
              <a:t> in Germany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de-DE" sz="3500" dirty="0"/>
              <a:t> </a:t>
            </a:r>
            <a:r>
              <a:rPr lang="de-DE" sz="2800" dirty="0"/>
              <a:t>7 </a:t>
            </a:r>
            <a:r>
              <a:rPr lang="de-DE" sz="2800" dirty="0" err="1"/>
              <a:t>articles</a:t>
            </a:r>
            <a:r>
              <a:rPr lang="de-DE" sz="2800" dirty="0"/>
              <a:t> </a:t>
            </a:r>
            <a:r>
              <a:rPr lang="de-DE" sz="2800" dirty="0" err="1"/>
              <a:t>about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topic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refugees</a:t>
            </a:r>
            <a:r>
              <a:rPr lang="de-DE" sz="2800" dirty="0"/>
              <a:t> </a:t>
            </a:r>
            <a:r>
              <a:rPr lang="de-DE" sz="2800" dirty="0" err="1"/>
              <a:t>are</a:t>
            </a:r>
            <a:r>
              <a:rPr lang="de-DE" sz="2800" dirty="0"/>
              <a:t> </a:t>
            </a:r>
            <a:r>
              <a:rPr lang="de-DE" sz="2800" dirty="0" err="1"/>
              <a:t>published</a:t>
            </a:r>
            <a:r>
              <a:rPr lang="de-DE" sz="2800" dirty="0"/>
              <a:t> </a:t>
            </a:r>
            <a:r>
              <a:rPr lang="de-DE" sz="2800" dirty="0" err="1"/>
              <a:t>each</a:t>
            </a:r>
            <a:r>
              <a:rPr lang="de-DE" sz="2800" dirty="0"/>
              <a:t> </a:t>
            </a:r>
            <a:r>
              <a:rPr lang="de-DE" sz="2800" dirty="0" err="1"/>
              <a:t>day</a:t>
            </a:r>
            <a:endParaRPr lang="de-DE" sz="2800" dirty="0"/>
          </a:p>
          <a:p>
            <a:pPr>
              <a:lnSpc>
                <a:spcPct val="140000"/>
              </a:lnSpc>
              <a:buNone/>
            </a:pPr>
            <a:r>
              <a:rPr lang="de-DE" sz="2800" dirty="0"/>
              <a:t>                          </a:t>
            </a:r>
            <a:r>
              <a:rPr lang="de-DE" sz="2800" dirty="0" err="1"/>
              <a:t>much</a:t>
            </a:r>
            <a:r>
              <a:rPr lang="de-DE" sz="2800" dirty="0"/>
              <a:t> </a:t>
            </a:r>
            <a:r>
              <a:rPr lang="de-DE" sz="2800" dirty="0" err="1"/>
              <a:t>space</a:t>
            </a:r>
            <a:r>
              <a:rPr lang="de-DE" sz="2800" dirty="0"/>
              <a:t> </a:t>
            </a:r>
            <a:r>
              <a:rPr lang="de-DE" sz="2800" dirty="0" err="1"/>
              <a:t>for</a:t>
            </a:r>
            <a:r>
              <a:rPr lang="de-DE" sz="2800" dirty="0"/>
              <a:t> fake </a:t>
            </a:r>
            <a:r>
              <a:rPr lang="de-DE" sz="2800" dirty="0" err="1"/>
              <a:t>news</a:t>
            </a:r>
            <a:endParaRPr lang="de-DE" sz="2800" dirty="0"/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de-DE" sz="2800" dirty="0"/>
              <a:t> </a:t>
            </a:r>
            <a:r>
              <a:rPr lang="de-DE" sz="2800" dirty="0" err="1"/>
              <a:t>Journalists</a:t>
            </a:r>
            <a:r>
              <a:rPr lang="de-DE" sz="2800" dirty="0"/>
              <a:t> </a:t>
            </a:r>
            <a:r>
              <a:rPr lang="de-DE" sz="2800" dirty="0" err="1"/>
              <a:t>don´t</a:t>
            </a:r>
            <a:r>
              <a:rPr lang="de-DE" sz="2800" dirty="0"/>
              <a:t> </a:t>
            </a:r>
            <a:r>
              <a:rPr lang="de-DE" sz="2800" dirty="0" err="1"/>
              <a:t>control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politics</a:t>
            </a:r>
            <a:r>
              <a:rPr lang="de-DE" sz="2800" dirty="0"/>
              <a:t>, </a:t>
            </a:r>
            <a:r>
              <a:rPr lang="de-DE" sz="2800" dirty="0" err="1"/>
              <a:t>they</a:t>
            </a:r>
            <a:r>
              <a:rPr lang="de-DE" sz="2800" dirty="0"/>
              <a:t> </a:t>
            </a:r>
            <a:r>
              <a:rPr lang="de-DE" sz="2800" dirty="0" err="1"/>
              <a:t>control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behaviour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the</a:t>
            </a:r>
            <a:r>
              <a:rPr lang="de-DE" sz="2800" dirty="0"/>
              <a:t> </a:t>
            </a:r>
            <a:r>
              <a:rPr lang="de-DE" sz="2800" dirty="0" err="1"/>
              <a:t>society</a:t>
            </a:r>
            <a:endParaRPr lang="de-DE" sz="2800" dirty="0"/>
          </a:p>
          <a:p>
            <a:pPr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de-DE" sz="2800" dirty="0"/>
              <a:t> </a:t>
            </a:r>
            <a:r>
              <a:rPr lang="de-DE" sz="2800" dirty="0" err="1"/>
              <a:t>Journalists</a:t>
            </a:r>
            <a:r>
              <a:rPr lang="de-DE" sz="2800" dirty="0"/>
              <a:t> </a:t>
            </a:r>
            <a:r>
              <a:rPr lang="de-DE" sz="2800" dirty="0" err="1"/>
              <a:t>constantly</a:t>
            </a:r>
            <a:r>
              <a:rPr lang="de-DE" sz="2800" dirty="0"/>
              <a:t> </a:t>
            </a:r>
            <a:r>
              <a:rPr lang="de-DE" sz="2800" dirty="0" err="1"/>
              <a:t>fail</a:t>
            </a:r>
            <a:r>
              <a:rPr lang="de-DE" sz="2800" dirty="0"/>
              <a:t> </a:t>
            </a:r>
            <a:r>
              <a:rPr lang="de-DE" sz="2800" dirty="0" err="1"/>
              <a:t>because</a:t>
            </a:r>
            <a:r>
              <a:rPr lang="de-DE" sz="2800" dirty="0"/>
              <a:t> </a:t>
            </a:r>
            <a:r>
              <a:rPr lang="de-DE" sz="2800" dirty="0" err="1"/>
              <a:t>they</a:t>
            </a:r>
            <a:r>
              <a:rPr lang="de-DE" sz="2800" dirty="0"/>
              <a:t> </a:t>
            </a:r>
            <a:r>
              <a:rPr lang="de-DE" sz="2800" dirty="0" err="1"/>
              <a:t>develop</a:t>
            </a:r>
            <a:r>
              <a:rPr lang="de-DE" sz="2800" dirty="0"/>
              <a:t> a </a:t>
            </a:r>
            <a:r>
              <a:rPr lang="de-DE" sz="2800" dirty="0" err="1"/>
              <a:t>false</a:t>
            </a:r>
            <a:r>
              <a:rPr lang="de-DE" sz="2800" dirty="0"/>
              <a:t> </a:t>
            </a:r>
            <a:r>
              <a:rPr lang="de-DE" sz="2800" dirty="0" err="1"/>
              <a:t>opinion</a:t>
            </a:r>
            <a:r>
              <a:rPr lang="de-DE" sz="2800" dirty="0"/>
              <a:t> in </a:t>
            </a:r>
            <a:r>
              <a:rPr lang="de-DE" sz="2800" dirty="0" err="1"/>
              <a:t>some</a:t>
            </a:r>
            <a:r>
              <a:rPr lang="de-DE" sz="2800" dirty="0"/>
              <a:t> </a:t>
            </a:r>
            <a:r>
              <a:rPr lang="de-DE" sz="2800" dirty="0" err="1"/>
              <a:t>people‘s</a:t>
            </a:r>
            <a:r>
              <a:rPr lang="de-DE" sz="2800" dirty="0"/>
              <a:t> </a:t>
            </a:r>
            <a:r>
              <a:rPr lang="de-DE" sz="2800" dirty="0" err="1"/>
              <a:t>mind</a:t>
            </a:r>
            <a:r>
              <a:rPr lang="de-DE" sz="2800" dirty="0"/>
              <a:t> </a:t>
            </a:r>
            <a:r>
              <a:rPr lang="de-DE" sz="2800" dirty="0" err="1"/>
              <a:t>instead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provoking</a:t>
            </a:r>
            <a:r>
              <a:rPr lang="de-DE" sz="2800" dirty="0"/>
              <a:t> a </a:t>
            </a:r>
            <a:r>
              <a:rPr lang="de-DE" sz="2800" dirty="0" err="1"/>
              <a:t>discussion</a:t>
            </a:r>
            <a:endParaRPr lang="de-DE" sz="2800" dirty="0"/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>
              <a:buNone/>
            </a:pPr>
            <a:r>
              <a:rPr lang="de-DE" dirty="0"/>
              <a:t>    </a:t>
            </a:r>
          </a:p>
        </p:txBody>
      </p:sp>
      <p:cxnSp>
        <p:nvCxnSpPr>
          <p:cNvPr id="5" name="Gewinkelte Verbindung 4"/>
          <p:cNvCxnSpPr/>
          <p:nvPr/>
        </p:nvCxnSpPr>
        <p:spPr>
          <a:xfrm>
            <a:off x="1547664" y="2564904"/>
            <a:ext cx="936104" cy="288032"/>
          </a:xfrm>
          <a:prstGeom prst="bentConnector3">
            <a:avLst>
              <a:gd name="adj1" fmla="val -23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Strategies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Manipulate</a:t>
            </a:r>
            <a:r>
              <a:rPr lang="de-DE" dirty="0"/>
              <a:t>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you control the media, you also control the people!</a:t>
            </a:r>
          </a:p>
          <a:p>
            <a:r>
              <a:rPr lang="en-US" dirty="0"/>
              <a:t>1. </a:t>
            </a:r>
            <a:r>
              <a:rPr lang="en-US" u="sng" dirty="0"/>
              <a:t>trivialization: </a:t>
            </a:r>
            <a:br>
              <a:rPr lang="en-US" dirty="0"/>
            </a:br>
            <a:r>
              <a:rPr lang="en-US" dirty="0"/>
              <a:t>Trivializing terms are used to play down certain events.</a:t>
            </a:r>
          </a:p>
          <a:p>
            <a:r>
              <a:rPr lang="en-US" dirty="0"/>
              <a:t>2. </a:t>
            </a:r>
            <a:r>
              <a:rPr lang="en-US" u="sng" dirty="0"/>
              <a:t>exaggeration:</a:t>
            </a:r>
            <a:br>
              <a:rPr lang="en-US" dirty="0"/>
            </a:br>
            <a:r>
              <a:rPr lang="en-US" dirty="0"/>
              <a:t>Exaggerations are used to highlight events in a targeted way and to bring people's opinions in a desired direction.</a:t>
            </a:r>
          </a:p>
          <a:p>
            <a:r>
              <a:rPr lang="en-US" dirty="0"/>
              <a:t>3. </a:t>
            </a:r>
            <a:r>
              <a:rPr lang="en-US" u="sng" dirty="0"/>
              <a:t>repetition:</a:t>
            </a:r>
            <a:br>
              <a:rPr lang="en-US" dirty="0"/>
            </a:br>
            <a:r>
              <a:rPr lang="en-US" dirty="0"/>
              <a:t>Consciously repeating lies all the time is a very effective way of injecting a desired opinion into the population.</a:t>
            </a:r>
          </a:p>
          <a:p>
            <a:r>
              <a:rPr lang="en-US" dirty="0"/>
              <a:t>4. </a:t>
            </a:r>
            <a:r>
              <a:rPr lang="en-US" u="sng" dirty="0"/>
              <a:t>allegations:</a:t>
            </a:r>
            <a:br>
              <a:rPr lang="en-US" dirty="0"/>
            </a:br>
            <a:r>
              <a:rPr lang="en-US" dirty="0"/>
              <a:t>Unverifiable claims serve to put a target group in a bad light and to spread a theory as truth.</a:t>
            </a:r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strategies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manipulate</a:t>
            </a:r>
            <a:endParaRPr lang="de-DE" dirty="0"/>
          </a:p>
        </p:txBody>
      </p:sp>
      <p:pic>
        <p:nvPicPr>
          <p:cNvPr id="103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8230" y="1846263"/>
            <a:ext cx="7171990" cy="402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strategies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manipulate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 order to create a clear survey you have to…</a:t>
            </a:r>
          </a:p>
          <a:p>
            <a:r>
              <a:rPr lang="en-US" sz="2400" dirty="0"/>
              <a:t>1. ask for clearly questions, no </a:t>
            </a:r>
            <a:r>
              <a:rPr lang="en-US" sz="2400" dirty="0" err="1"/>
              <a:t>generalisation</a:t>
            </a:r>
            <a:endParaRPr lang="en-US" sz="2400" dirty="0"/>
          </a:p>
          <a:p>
            <a:r>
              <a:rPr lang="en-US" sz="2400" dirty="0"/>
              <a:t>               some people could have harmless problems e. g.</a:t>
            </a:r>
          </a:p>
          <a:p>
            <a:r>
              <a:rPr lang="en-US" sz="2400" dirty="0"/>
              <a:t>               that they don´t have enough language courses </a:t>
            </a:r>
          </a:p>
          <a:p>
            <a:r>
              <a:rPr lang="en-US" sz="2400" dirty="0"/>
              <a:t>               in their town </a:t>
            </a:r>
          </a:p>
          <a:p>
            <a:endParaRPr lang="en-US" sz="2400" dirty="0"/>
          </a:p>
          <a:p>
            <a:r>
              <a:rPr lang="en-US" sz="2400" dirty="0"/>
              <a:t>                            a false image is created                                                             </a:t>
            </a:r>
          </a:p>
          <a:p>
            <a:endParaRPr lang="en-US" sz="2400" dirty="0"/>
          </a:p>
          <a:p>
            <a:r>
              <a:rPr lang="en-US" sz="2400" dirty="0"/>
              <a:t>               </a:t>
            </a:r>
          </a:p>
          <a:p>
            <a:endParaRPr lang="de-DE" sz="2400" dirty="0"/>
          </a:p>
        </p:txBody>
      </p:sp>
      <p:cxnSp>
        <p:nvCxnSpPr>
          <p:cNvPr id="5" name="Gewinkelte Verbindung 4"/>
          <p:cNvCxnSpPr/>
          <p:nvPr/>
        </p:nvCxnSpPr>
        <p:spPr>
          <a:xfrm>
            <a:off x="1043608" y="2924944"/>
            <a:ext cx="720080" cy="144016"/>
          </a:xfrm>
          <a:prstGeom prst="bentConnector3">
            <a:avLst>
              <a:gd name="adj1" fmla="val -79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feil nach unten 9"/>
          <p:cNvSpPr/>
          <p:nvPr/>
        </p:nvSpPr>
        <p:spPr>
          <a:xfrm>
            <a:off x="3779912" y="4293096"/>
            <a:ext cx="72008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Rück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ückblick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TM02900769[[fn=Rückblick]]</Template>
  <TotalTime>0</TotalTime>
  <Words>176</Words>
  <Application>Microsoft Office PowerPoint</Application>
  <PresentationFormat>Bildschirmpräsentation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Rückblick</vt:lpstr>
      <vt:lpstr>Migration Matters</vt:lpstr>
      <vt:lpstr>Structure</vt:lpstr>
      <vt:lpstr>Refugees in Germany</vt:lpstr>
      <vt:lpstr>Number of Refugees per Year </vt:lpstr>
      <vt:lpstr>Refugees in Germany</vt:lpstr>
      <vt:lpstr>Strategies to Manipulate </vt:lpstr>
      <vt:lpstr>strategies to manipulate</vt:lpstr>
      <vt:lpstr>strategies to manipulate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matters</dc:title>
  <dc:creator>Thomas</dc:creator>
  <cp:lastModifiedBy>Ruth Schreckenberg</cp:lastModifiedBy>
  <cp:revision>16</cp:revision>
  <dcterms:created xsi:type="dcterms:W3CDTF">2019-05-02T16:01:32Z</dcterms:created>
  <dcterms:modified xsi:type="dcterms:W3CDTF">2019-08-14T13:35:41Z</dcterms:modified>
</cp:coreProperties>
</file>