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7" r:id="rId6"/>
    <p:sldId id="268" r:id="rId7"/>
    <p:sldId id="260" r:id="rId8"/>
    <p:sldId id="261" r:id="rId9"/>
    <p:sldId id="270" r:id="rId10"/>
    <p:sldId id="263" r:id="rId11"/>
    <p:sldId id="266" r:id="rId12"/>
    <p:sldId id="271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5274" autoAdjust="0"/>
  </p:normalViewPr>
  <p:slideViewPr>
    <p:cSldViewPr>
      <p:cViewPr varScale="1">
        <p:scale>
          <a:sx n="70" d="100"/>
          <a:sy n="70" d="100"/>
        </p:scale>
        <p:origin x="660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02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93E177FC-9536-44EC-8426-6FA0EBEF1605}" type="datetime1">
              <a:rPr lang="pl-PL" smtClean="0"/>
              <a:t>2018-11-20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A850423A-8BCE-448E-A97B-03A88B2B12C1}" type="slidenum">
              <a:rPr lang="pl-PL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2CC0C50E-953B-4A3A-8C0C-CAAB1FE099C4}" type="datetime1">
              <a:rPr lang="pl-PL" noProof="0" smtClean="0"/>
              <a:pPr/>
              <a:t>2018-11-20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01F2A70B-78F2-4DCF-B53B-C990D2FAFB8A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pl-PL" noProof="0" smtClean="0"/>
              <a:t>2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5013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243" y="1803405"/>
            <a:ext cx="9446339" cy="1825096"/>
          </a:xfrm>
        </p:spPr>
        <p:txBody>
          <a:bodyPr anchor="b">
            <a:normAutofit/>
          </a:bodyPr>
          <a:lstStyle>
            <a:lvl1pPr algn="l">
              <a:defRPr sz="5998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43" y="3632201"/>
            <a:ext cx="9446339" cy="685800"/>
          </a:xfrm>
        </p:spPr>
        <p:txBody>
          <a:bodyPr>
            <a:normAutofit/>
          </a:bodyPr>
          <a:lstStyle>
            <a:lvl1pPr marL="0" indent="0" algn="l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7501" y="4314328"/>
            <a:ext cx="2910082" cy="374642"/>
          </a:xfrm>
        </p:spPr>
        <p:txBody>
          <a:bodyPr/>
          <a:lstStyle/>
          <a:p>
            <a:fld id="{F7AFFB9B-9FB8-469E-96F9-4D32314110B6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243" y="4323846"/>
            <a:ext cx="639913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5096" y="1430867"/>
            <a:ext cx="2742486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0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98" y="4697361"/>
            <a:ext cx="10819216" cy="819355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549" y="941440"/>
            <a:ext cx="10819022" cy="3478161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5516716"/>
            <a:ext cx="10817582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5E97-0AD4-4247-943F-9A032D2D23C6}" type="datetime1">
              <a:rPr lang="pl-PL" noProof="0" smtClean="0"/>
              <a:pPr/>
              <a:t>2018-11-20</a:t>
            </a:fld>
            <a:endParaRPr lang="pl-P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68139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753533"/>
            <a:ext cx="10817582" cy="2802467"/>
          </a:xfrm>
        </p:spPr>
        <p:txBody>
          <a:bodyPr anchor="ctr"/>
          <a:lstStyle>
            <a:lvl1pPr algn="l">
              <a:defRPr sz="3199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0" y="3649134"/>
            <a:ext cx="10127878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362F5E97-0AD4-4247-943F-9A032D2D23C6}" type="datetime1">
              <a:rPr lang="pl-PL" noProof="0" smtClean="0"/>
              <a:pPr/>
              <a:t>2018-11-20</a:t>
            </a:fld>
            <a:endParaRPr lang="pl-P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9942"/>
            <a:ext cx="6989671" cy="365125"/>
          </a:xfrm>
        </p:spPr>
        <p:txBody>
          <a:bodyPr/>
          <a:lstStyle/>
          <a:p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25342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01" y="753534"/>
            <a:ext cx="10148889" cy="2604495"/>
          </a:xfrm>
        </p:spPr>
        <p:txBody>
          <a:bodyPr anchor="ctr"/>
          <a:lstStyle>
            <a:lvl1pPr algn="l">
              <a:defRPr sz="3199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525" y="3365557"/>
            <a:ext cx="9590238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1" y="3959863"/>
            <a:ext cx="10148889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362F5E97-0AD4-4247-943F-9A032D2D23C6}" type="datetime1">
              <a:rPr lang="pl-PL" noProof="0" smtClean="0"/>
              <a:pPr/>
              <a:t>2018-11-20</a:t>
            </a:fld>
            <a:endParaRPr lang="pl-P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9942"/>
            <a:ext cx="6989671" cy="365125"/>
          </a:xfrm>
        </p:spPr>
        <p:txBody>
          <a:bodyPr/>
          <a:lstStyle/>
          <a:p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76126" y="93345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1370" y="270129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685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28" y="1124702"/>
            <a:ext cx="10143544" cy="2511835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0" y="3648316"/>
            <a:ext cx="10142012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78884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362F5E97-0AD4-4247-943F-9A032D2D23C6}" type="datetime1">
              <a:rPr lang="pl-PL" noProof="0" smtClean="0"/>
              <a:pPr/>
              <a:t>2018-11-20</a:t>
            </a:fld>
            <a:endParaRPr lang="pl-P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8884"/>
            <a:ext cx="6989671" cy="365125"/>
          </a:xfrm>
        </p:spPr>
        <p:txBody>
          <a:bodyPr/>
          <a:lstStyle/>
          <a:p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7607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7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621" y="2202080"/>
            <a:ext cx="3455532" cy="617320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620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7662" y="2201333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5721" y="2904067"/>
            <a:ext cx="34555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03" y="2192866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49704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5E97-0AD4-4247-943F-9A032D2D23C6}" type="datetime1">
              <a:rPr lang="pl-PL" noProof="0" smtClean="0"/>
              <a:pPr/>
              <a:t>2018-11-20</a:t>
            </a:fld>
            <a:endParaRPr lang="pl-P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13837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7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439" y="4191001"/>
            <a:ext cx="3450683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439" y="2362200"/>
            <a:ext cx="34506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439" y="4873765"/>
            <a:ext cx="34506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3124" y="4191001"/>
            <a:ext cx="3448037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3124" y="2362200"/>
            <a:ext cx="344803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3125" y="4873764"/>
            <a:ext cx="344803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7635" y="4191001"/>
            <a:ext cx="3455569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7759" y="2362200"/>
            <a:ext cx="344698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7635" y="4873762"/>
            <a:ext cx="3451546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5E97-0AD4-4247-943F-9A032D2D23C6}" type="datetime1">
              <a:rPr lang="pl-PL" noProof="0" smtClean="0"/>
              <a:pPr/>
              <a:t>2018-11-20</a:t>
            </a:fld>
            <a:endParaRPr lang="pl-P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1705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2" y="2194560"/>
            <a:ext cx="10817582" cy="40241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E0DE-3EAD-4298-B4D2-ACAEFCC87E4C}" type="datetime1">
              <a:rPr lang="pl-PL" smtClean="0"/>
              <a:pPr/>
              <a:t>2018-11-20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07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6339" y="745067"/>
            <a:ext cx="2056864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200" y="745068"/>
            <a:ext cx="8202064" cy="39031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417" y="379942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80963FB9-62A4-43F0-8B98-DD5F01451F0A}" type="datetime1">
              <a:rPr lang="pl-PL" smtClean="0"/>
              <a:pPr/>
              <a:t>2018-11-20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622" y="381001"/>
            <a:ext cx="6989671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5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6A1D-F2F2-4B4E-8FC5-6858F1F0E33D}" type="datetime1">
              <a:rPr lang="pl-PL" noProof="0" smtClean="0"/>
              <a:pPr/>
              <a:t>2018-11-20</a:t>
            </a:fld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034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753534"/>
            <a:ext cx="10817581" cy="2801935"/>
          </a:xfrm>
        </p:spPr>
        <p:txBody>
          <a:bodyPr anchor="b">
            <a:normAutofit/>
          </a:bodyPr>
          <a:lstStyle>
            <a:lvl1pPr algn="r">
              <a:defRPr sz="3999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200" y="3641726"/>
            <a:ext cx="10487468" cy="955675"/>
          </a:xfrm>
        </p:spPr>
        <p:txBody>
          <a:bodyPr>
            <a:normAutofit/>
          </a:bodyPr>
          <a:lstStyle>
            <a:lvl1pPr marL="0" indent="0" algn="r">
              <a:buNone/>
              <a:defRPr sz="21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84C8382D-DD13-4377-A240-E2DFBBE07281}" type="datetime1">
              <a:rPr lang="pl-PL" smtClean="0"/>
              <a:pPr/>
              <a:t>2018-11-20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622" y="381002"/>
            <a:ext cx="6989671" cy="36406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488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621" y="2194560"/>
            <a:ext cx="5332611" cy="40241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2194560"/>
            <a:ext cx="5332611" cy="40241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8887-9485-413F-9059-C78B280BECB8}" type="datetime1">
              <a:rPr lang="pl-PL" smtClean="0"/>
              <a:pPr/>
              <a:t>2018-11-20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332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8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71" y="2183802"/>
            <a:ext cx="507866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622" y="3132667"/>
            <a:ext cx="5310392" cy="308601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133" y="2183802"/>
            <a:ext cx="5104070" cy="823912"/>
          </a:xfrm>
        </p:spPr>
        <p:txBody>
          <a:bodyPr anchor="b">
            <a:norm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3132667"/>
            <a:ext cx="5332611" cy="308601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3135-FDA5-401B-9C54-1B6857B5C274}" type="datetime1">
              <a:rPr lang="pl-PL" smtClean="0"/>
              <a:pPr/>
              <a:t>2018-11-20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91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4096-2EB7-49B2-9A3F-CF7EFCADF7E9}" type="datetime1">
              <a:rPr lang="pl-PL" smtClean="0"/>
              <a:pPr/>
              <a:t>2018-11-20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272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C39-5A2D-40B1-849F-2795D6DF0C96}" type="datetime1">
              <a:rPr lang="pl-PL" smtClean="0"/>
              <a:pPr/>
              <a:t>2018-11-20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674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1524000"/>
            <a:ext cx="4113728" cy="1600200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281" y="746760"/>
            <a:ext cx="6508923" cy="5471925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3124200"/>
            <a:ext cx="4113728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0044-FEA5-46C4-86ED-78612D8B638F}" type="datetime1">
              <a:rPr lang="pl-PL" smtClean="0"/>
              <a:pPr/>
              <a:t>2018-11-20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783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1524000"/>
            <a:ext cx="6871450" cy="1600200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59191" y="751242"/>
            <a:ext cx="3644013" cy="5467443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1" y="3124200"/>
            <a:ext cx="687145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7DBD-9E7F-460F-BBF0-45C8C9FA1AD2}" type="datetime1">
              <a:rPr lang="pl-PL" smtClean="0"/>
              <a:pPr/>
              <a:t>2018-11-20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26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2194561"/>
            <a:ext cx="10817582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3122" y="6356351"/>
            <a:ext cx="2910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F5E97-0AD4-4247-943F-9A032D2D23C6}" type="datetime1">
              <a:rPr lang="pl-PL" noProof="0" smtClean="0"/>
              <a:pPr/>
              <a:t>2018-11-20</a:t>
            </a:fld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1" y="6355846"/>
            <a:ext cx="7770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718" y="38100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44132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126" rtl="0" eaLnBrk="1" latinLnBrk="0" hangingPunct="1">
        <a:lnSpc>
          <a:spcPct val="90000"/>
        </a:lnSpc>
        <a:spcBef>
          <a:spcPct val="0"/>
        </a:spcBef>
        <a:buNone/>
        <a:defRPr sz="399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3.png"/><Relationship Id="rId7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243" y="1371601"/>
            <a:ext cx="8609369" cy="32004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pl-PL" sz="7200" dirty="0" smtClean="0">
                <a:latin typeface="Arial Black" panose="020B0A04020102020204" pitchFamily="34" charset="0"/>
              </a:rPr>
              <a:t>FAMOUS POLISH EMIGRANTS </a:t>
            </a:r>
            <a:endParaRPr lang="pl-PL" sz="7200" dirty="0">
              <a:latin typeface="Arial Black" panose="020B0A04020102020204" pitchFamily="34" charset="0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FD49CF38-A648-4228-925D-A273B772D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7" y="6175207"/>
            <a:ext cx="2741778" cy="912164"/>
          </a:xfrm>
          <a:prstGeom prst="rect">
            <a:avLst/>
          </a:prstGeom>
        </p:spPr>
      </p:pic>
      <p:pic>
        <p:nvPicPr>
          <p:cNvPr id="6" name="Obraz 6" descr="Obraz zawierający clipart&#10;&#10;Opis wygenerowany przy wysokim poziomie pewności">
            <a:extLst>
              <a:ext uri="{FF2B5EF4-FFF2-40B4-BE49-F238E27FC236}">
                <a16:creationId xmlns="" xmlns:a16="http://schemas.microsoft.com/office/drawing/2014/main" id="{F8CB4DCB-A945-4DCE-977A-F582D331B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792" y="89155"/>
            <a:ext cx="1138237" cy="985799"/>
          </a:xfrm>
          <a:prstGeom prst="rect">
            <a:avLst/>
          </a:prstGeom>
        </p:spPr>
      </p:pic>
      <p:pic>
        <p:nvPicPr>
          <p:cNvPr id="10" name="Obraz 10">
            <a:extLst>
              <a:ext uri="{FF2B5EF4-FFF2-40B4-BE49-F238E27FC236}">
                <a16:creationId xmlns="" xmlns:a16="http://schemas.microsoft.com/office/drawing/2014/main" id="{7BC375ED-9A12-4A6E-9225-DDD750932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212" y="304800"/>
            <a:ext cx="1941774" cy="194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2013" y="1261451"/>
            <a:ext cx="7772400" cy="7487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92D050"/>
                </a:solidFill>
                <a:latin typeface="Arial Black" panose="020B0A04020102020204" pitchFamily="34" charset="0"/>
              </a:rPr>
              <a:t>7 </a:t>
            </a:r>
            <a:r>
              <a:rPr lang="en-GB" sz="32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November</a:t>
            </a:r>
            <a:r>
              <a:rPr lang="pl-PL" sz="32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</a:t>
            </a:r>
            <a:r>
              <a:rPr lang="pl-PL" sz="3200" dirty="0">
                <a:solidFill>
                  <a:srgbClr val="92D050"/>
                </a:solidFill>
                <a:latin typeface="Arial Black" panose="020B0A04020102020204" pitchFamily="34" charset="0"/>
              </a:rPr>
              <a:t>1867 – 4 </a:t>
            </a:r>
            <a:r>
              <a:rPr lang="pl-PL" sz="3200" dirty="0" err="1">
                <a:solidFill>
                  <a:srgbClr val="92D050"/>
                </a:solidFill>
                <a:latin typeface="Arial Black" panose="020B0A04020102020204" pitchFamily="34" charset="0"/>
              </a:rPr>
              <a:t>July</a:t>
            </a:r>
            <a:r>
              <a:rPr lang="pl-PL" sz="3200" dirty="0">
                <a:solidFill>
                  <a:srgbClr val="92D050"/>
                </a:solidFill>
                <a:latin typeface="Arial Black" panose="020B0A04020102020204" pitchFamily="34" charset="0"/>
              </a:rPr>
              <a:t> </a:t>
            </a:r>
            <a:r>
              <a:rPr lang="pl-PL" sz="32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1934</a:t>
            </a:r>
            <a:endParaRPr lang="pl-PL" sz="32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Obraz 6" descr="Obraz zawierający clipart&#10;&#10;Opis wygenerowany przy wysokim poziomie pewności">
            <a:extLst>
              <a:ext uri="{FF2B5EF4-FFF2-40B4-BE49-F238E27FC236}">
                <a16:creationId xmlns="" xmlns:a16="http://schemas.microsoft.com/office/drawing/2014/main" id="{F1F5FE0D-6E5B-4537-91A3-1F0BA731F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4881" y="200428"/>
            <a:ext cx="1138237" cy="985799"/>
          </a:xfrm>
          <a:prstGeom prst="rect">
            <a:avLst/>
          </a:prstGeom>
        </p:spPr>
      </p:pic>
      <p:pic>
        <p:nvPicPr>
          <p:cNvPr id="13" name="Obraz 4">
            <a:extLst>
              <a:ext uri="{FF2B5EF4-FFF2-40B4-BE49-F238E27FC236}">
                <a16:creationId xmlns="" xmlns:a16="http://schemas.microsoft.com/office/drawing/2014/main" id="{73533FE3-FB8E-401A-867D-3EA5F7212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7" y="6175207"/>
            <a:ext cx="2741778" cy="91216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55613" y="355230"/>
            <a:ext cx="10559268" cy="83099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MARIA SKŁODOWSKA-CURIE</a:t>
            </a:r>
            <a:endParaRPr lang="pl-PL" sz="4800" dirty="0">
              <a:solidFill>
                <a:srgbClr val="FFFF00"/>
              </a:solidFill>
            </a:endParaRPr>
          </a:p>
        </p:txBody>
      </p:sp>
      <p:pic>
        <p:nvPicPr>
          <p:cNvPr id="8" name="Obraz 6" descr="Obraz zawierający osoba, krawat, zewnętrzne, zdjęcie&#10;&#10;Opis wygenerowany przy bardzo wysokim poziomie pewności">
            <a:extLst>
              <a:ext uri="{FF2B5EF4-FFF2-40B4-BE49-F238E27FC236}">
                <a16:creationId xmlns="" xmlns:a16="http://schemas.microsoft.com/office/drawing/2014/main" id="{506183C5-1F97-4E02-95DC-8C377A2D8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986" y="2303018"/>
            <a:ext cx="4281537" cy="3564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626209" y="3141965"/>
            <a:ext cx="6989242" cy="17851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Arial Black" panose="020B0A04020102020204" pitchFamily="34" charset="0"/>
              </a:rPr>
              <a:t>She was the first woman to win </a:t>
            </a:r>
            <a:r>
              <a:rPr lang="en-GB" sz="2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 Nobel Prize</a:t>
            </a:r>
            <a:r>
              <a:rPr lang="en-GB" sz="2200" dirty="0" smtClean="0">
                <a:latin typeface="Arial Black" panose="020B0A04020102020204" pitchFamily="34" charset="0"/>
              </a:rPr>
              <a:t>, the first person and the only woman to win it twice, the only person to win the prize in two different scientific fields: physics and chemistry.</a:t>
            </a:r>
            <a:endParaRPr lang="en-GB" sz="2200" dirty="0">
              <a:latin typeface="Arial Black" panose="020B0A040201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26209" y="4870596"/>
            <a:ext cx="7010400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Arial Black" panose="020B0A04020102020204" pitchFamily="34" charset="0"/>
              </a:rPr>
              <a:t>She was also the first woman to become </a:t>
            </a:r>
            <a:r>
              <a:rPr lang="pl-PL" sz="2200" dirty="0" smtClean="0">
                <a:latin typeface="Arial Black" panose="020B0A04020102020204" pitchFamily="34" charset="0"/>
              </a:rPr>
              <a:t>                </a:t>
            </a:r>
            <a:r>
              <a:rPr lang="en-GB" sz="2200" dirty="0" smtClean="0">
                <a:latin typeface="Arial Black" panose="020B0A04020102020204" pitchFamily="34" charset="0"/>
              </a:rPr>
              <a:t>a professor at the Sorbonne University of Paris</a:t>
            </a:r>
            <a:r>
              <a:rPr lang="pl-PL" sz="2200" dirty="0" smtClean="0">
                <a:latin typeface="Arial Black" panose="020B0A04020102020204" pitchFamily="34" charset="0"/>
              </a:rPr>
              <a:t>.</a:t>
            </a:r>
            <a:endParaRPr lang="pl-PL" sz="2200" dirty="0">
              <a:latin typeface="Arial Black" panose="020B0A040201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26209" y="2055387"/>
            <a:ext cx="6763602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Arial Black" panose="020B0A04020102020204" pitchFamily="34" charset="0"/>
              </a:rPr>
              <a:t>She</a:t>
            </a:r>
            <a:r>
              <a:rPr lang="pl-PL" sz="2200" dirty="0" smtClean="0">
                <a:latin typeface="Arial Black" panose="020B0A04020102020204" pitchFamily="34" charset="0"/>
              </a:rPr>
              <a:t> was a </a:t>
            </a:r>
            <a:r>
              <a:rPr lang="en-GB" sz="2200" dirty="0" smtClean="0">
                <a:latin typeface="Arial Black" panose="020B0A04020102020204" pitchFamily="34" charset="0"/>
              </a:rPr>
              <a:t>Polish</a:t>
            </a:r>
            <a:r>
              <a:rPr lang="pl-PL" sz="2200" dirty="0" smtClean="0">
                <a:latin typeface="Arial Black" panose="020B0A04020102020204" pitchFamily="34" charset="0"/>
              </a:rPr>
              <a:t> and </a:t>
            </a:r>
            <a:r>
              <a:rPr lang="en-GB" sz="2200" dirty="0" smtClean="0">
                <a:latin typeface="Arial Black" panose="020B0A04020102020204" pitchFamily="34" charset="0"/>
              </a:rPr>
              <a:t>naturalized</a:t>
            </a:r>
            <a:r>
              <a:rPr lang="pl-PL" sz="2200" dirty="0" smtClean="0">
                <a:latin typeface="Arial Black" panose="020B0A04020102020204" pitchFamily="34" charset="0"/>
              </a:rPr>
              <a:t> French </a:t>
            </a:r>
            <a:r>
              <a:rPr lang="pl-PL" sz="2200" dirty="0" err="1" smtClean="0">
                <a:latin typeface="Arial Black" panose="020B0A04020102020204" pitchFamily="34" charset="0"/>
              </a:rPr>
              <a:t>physicist</a:t>
            </a:r>
            <a:r>
              <a:rPr lang="pl-PL" sz="2200" dirty="0" smtClean="0">
                <a:latin typeface="Arial Black" panose="020B0A04020102020204" pitchFamily="34" charset="0"/>
              </a:rPr>
              <a:t> and </a:t>
            </a:r>
            <a:r>
              <a:rPr lang="pl-PL" sz="2200" dirty="0" err="1" smtClean="0">
                <a:latin typeface="Arial Black" panose="020B0A04020102020204" pitchFamily="34" charset="0"/>
              </a:rPr>
              <a:t>chemist</a:t>
            </a:r>
            <a:r>
              <a:rPr lang="pl-PL" sz="2200" dirty="0" smtClean="0">
                <a:latin typeface="Arial Black" panose="020B0A04020102020204" pitchFamily="34" charset="0"/>
              </a:rPr>
              <a:t> </a:t>
            </a:r>
            <a:r>
              <a:rPr lang="pl-PL" sz="2200" dirty="0" err="1" smtClean="0">
                <a:latin typeface="Arial Black" panose="020B0A04020102020204" pitchFamily="34" charset="0"/>
              </a:rPr>
              <a:t>who</a:t>
            </a:r>
            <a:r>
              <a:rPr lang="pl-PL" sz="2200" dirty="0" smtClean="0">
                <a:latin typeface="Arial Black" panose="020B0A04020102020204" pitchFamily="34" charset="0"/>
              </a:rPr>
              <a:t> </a:t>
            </a:r>
            <a:r>
              <a:rPr lang="pl-PL" sz="2200" dirty="0" err="1" smtClean="0">
                <a:latin typeface="Arial Black" panose="020B0A04020102020204" pitchFamily="34" charset="0"/>
              </a:rPr>
              <a:t>conducted</a:t>
            </a:r>
            <a:r>
              <a:rPr lang="pl-PL" sz="2200" dirty="0" smtClean="0">
                <a:latin typeface="Arial Black" panose="020B0A04020102020204" pitchFamily="34" charset="0"/>
              </a:rPr>
              <a:t> </a:t>
            </a:r>
            <a:r>
              <a:rPr lang="pl-PL" sz="2200" dirty="0" err="1" smtClean="0">
                <a:latin typeface="Arial Black" panose="020B0A04020102020204" pitchFamily="34" charset="0"/>
              </a:rPr>
              <a:t>pioneering</a:t>
            </a:r>
            <a:r>
              <a:rPr lang="pl-PL" sz="2200" dirty="0" smtClean="0">
                <a:latin typeface="Arial Black" panose="020B0A04020102020204" pitchFamily="34" charset="0"/>
              </a:rPr>
              <a:t> </a:t>
            </a:r>
            <a:r>
              <a:rPr lang="pl-PL" sz="2200" dirty="0" err="1" smtClean="0">
                <a:latin typeface="Arial Black" panose="020B0A04020102020204" pitchFamily="34" charset="0"/>
              </a:rPr>
              <a:t>research</a:t>
            </a:r>
            <a:r>
              <a:rPr lang="pl-PL" sz="2200" dirty="0" smtClean="0">
                <a:latin typeface="Arial Black" panose="020B0A04020102020204" pitchFamily="34" charset="0"/>
              </a:rPr>
              <a:t> on </a:t>
            </a:r>
            <a:r>
              <a:rPr lang="pl-PL" sz="2200" dirty="0" err="1" smtClean="0">
                <a:latin typeface="Arial Black" panose="020B0A04020102020204" pitchFamily="34" charset="0"/>
              </a:rPr>
              <a:t>radioactivity</a:t>
            </a:r>
            <a:r>
              <a:rPr lang="pl-PL" sz="2200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  <p:bldP spid="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14A9C8BC-363C-4564-B2EE-9DA030959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11" y="1435902"/>
            <a:ext cx="4340439" cy="84812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200" dirty="0" smtClean="0">
                <a:latin typeface="Arial Black" panose="020B0A04020102020204" pitchFamily="34" charset="0"/>
              </a:rPr>
              <a:t>Maria </a:t>
            </a:r>
            <a:r>
              <a:rPr lang="en-GB" sz="2200" dirty="0" err="1" smtClean="0">
                <a:latin typeface="Arial Black" panose="020B0A04020102020204" pitchFamily="34" charset="0"/>
              </a:rPr>
              <a:t>Skłodowska</a:t>
            </a:r>
            <a:r>
              <a:rPr lang="en-GB" sz="2200" dirty="0" smtClean="0">
                <a:latin typeface="Arial Black" panose="020B0A04020102020204" pitchFamily="34" charset="0"/>
              </a:rPr>
              <a:t>-Curie left Poland and went to Paris because she wanted to learn. </a:t>
            </a:r>
            <a:endParaRPr lang="en-GB" sz="2200" dirty="0">
              <a:latin typeface="Arial Black" panose="020B0A04020102020204" pitchFamily="34" charset="0"/>
            </a:endParaRPr>
          </a:p>
        </p:txBody>
      </p:sp>
      <p:pic>
        <p:nvPicPr>
          <p:cNvPr id="9" name="Obraz 9" descr="Obraz zawierający tekst&#10;&#10;Opis wygenerowany przy wysokim poziomie pewności">
            <a:extLst>
              <a:ext uri="{FF2B5EF4-FFF2-40B4-BE49-F238E27FC236}">
                <a16:creationId xmlns="" xmlns:a16="http://schemas.microsoft.com/office/drawing/2014/main" id="{2B625421-A5C7-44CE-BC3C-C12747676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612" y="2012474"/>
            <a:ext cx="6707436" cy="4162733"/>
          </a:xfrm>
          <a:prstGeom prst="rect">
            <a:avLst/>
          </a:prstGeom>
        </p:spPr>
      </p:pic>
      <p:pic>
        <p:nvPicPr>
          <p:cNvPr id="12" name="Obraz 6" descr="Obraz zawierający clipart&#10;&#10;Opis wygenerowany przy wysokim poziomie pewności">
            <a:extLst>
              <a:ext uri="{FF2B5EF4-FFF2-40B4-BE49-F238E27FC236}">
                <a16:creationId xmlns="" xmlns:a16="http://schemas.microsoft.com/office/drawing/2014/main" id="{AD1A056D-02A0-4F4B-B08C-995C93DA8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474" y="11373"/>
            <a:ext cx="1138237" cy="985799"/>
          </a:xfrm>
          <a:prstGeom prst="rect">
            <a:avLst/>
          </a:prstGeom>
        </p:spPr>
      </p:pic>
      <p:pic>
        <p:nvPicPr>
          <p:cNvPr id="14" name="Obraz 4">
            <a:extLst>
              <a:ext uri="{FF2B5EF4-FFF2-40B4-BE49-F238E27FC236}">
                <a16:creationId xmlns="" xmlns:a16="http://schemas.microsoft.com/office/drawing/2014/main" id="{FA15111B-3F40-4568-87F8-C1A8A3E99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7" y="6175207"/>
            <a:ext cx="2741778" cy="91216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55611" y="2391015"/>
            <a:ext cx="43404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Arial Black" panose="020B0A04020102020204" pitchFamily="34" charset="0"/>
              </a:rPr>
              <a:t>She met Pierre Curie with whom she married. They were both scientists and they successfully worked together on radioactivity.</a:t>
            </a:r>
            <a:endParaRPr lang="en-GB" sz="2200" dirty="0">
              <a:latin typeface="Arial Black" panose="020B0A040201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55612" y="4283111"/>
            <a:ext cx="43404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Arial Black" panose="020B0A04020102020204" pitchFamily="34" charset="0"/>
              </a:rPr>
              <a:t>Maria discovered two new chemical elements: </a:t>
            </a:r>
            <a:r>
              <a:rPr lang="en-GB" sz="2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Radium</a:t>
            </a:r>
            <a:r>
              <a:rPr lang="en-GB" sz="2200" dirty="0" smtClean="0">
                <a:latin typeface="Arial Black" panose="020B0A04020102020204" pitchFamily="34" charset="0"/>
              </a:rPr>
              <a:t> and </a:t>
            </a:r>
            <a:r>
              <a:rPr lang="en-GB" sz="2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Polonium</a:t>
            </a:r>
            <a:r>
              <a:rPr lang="en-GB" sz="2200" dirty="0" smtClean="0">
                <a:latin typeface="Arial Black" panose="020B0A04020102020204" pitchFamily="34" charset="0"/>
              </a:rPr>
              <a:t> (which she named to honour her homeland – Poland).</a:t>
            </a:r>
            <a:endParaRPr lang="en-GB" sz="2200" dirty="0">
              <a:latin typeface="Arial Black" panose="020B0A040201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ACFB4D4C-3C4B-4229-A32D-C0E90B432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360000">
            <a:off x="5330833" y="-355635"/>
            <a:ext cx="5024279" cy="314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7212" y="463351"/>
            <a:ext cx="8001000" cy="90102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l-PL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Henryk </a:t>
            </a:r>
            <a:r>
              <a:rPr lang="pl-PL" sz="4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Sienkiewicz</a:t>
            </a:r>
            <a:endParaRPr lang="pl-PL" sz="4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79412" y="1219199"/>
            <a:ext cx="8305800" cy="685801"/>
          </a:xfrm>
        </p:spPr>
        <p:txBody>
          <a:bodyPr>
            <a:normAutofit fontScale="92500"/>
          </a:bodyPr>
          <a:lstStyle/>
          <a:p>
            <a:r>
              <a:rPr lang="pl-PL" dirty="0"/>
              <a:t> </a:t>
            </a:r>
            <a:r>
              <a:rPr lang="pl-PL" sz="35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5 MAY 1846 – 15 NOVEMBER 1916</a:t>
            </a:r>
            <a:endParaRPr lang="pl-PL" sz="35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2819594" y="4870671"/>
            <a:ext cx="4875018" cy="13755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pl-P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 Nobel </a:t>
            </a:r>
            <a:r>
              <a:rPr lang="pl-PL" sz="28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Prize</a:t>
            </a:r>
            <a:r>
              <a:rPr lang="pl-P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8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winner</a:t>
            </a:r>
            <a:r>
              <a:rPr lang="pl-P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 </a:t>
            </a:r>
          </a:p>
          <a:p>
            <a:pPr marL="0" indent="0" algn="ctr">
              <a:buNone/>
            </a:pPr>
            <a:r>
              <a:rPr lang="pl-PL" sz="2200" dirty="0" smtClean="0">
                <a:latin typeface="Arial Black" panose="020B0A04020102020204" pitchFamily="34" charset="0"/>
              </a:rPr>
              <a:t>He </a:t>
            </a:r>
            <a:r>
              <a:rPr lang="pl-PL" sz="2200" dirty="0" err="1" smtClean="0">
                <a:latin typeface="Arial Black" panose="020B0A04020102020204" pitchFamily="34" charset="0"/>
              </a:rPr>
              <a:t>received</a:t>
            </a:r>
            <a:r>
              <a:rPr lang="pl-PL" sz="2200" dirty="0" smtClean="0">
                <a:latin typeface="Arial Black" panose="020B0A04020102020204" pitchFamily="34" charset="0"/>
              </a:rPr>
              <a:t> </a:t>
            </a:r>
            <a:r>
              <a:rPr lang="pl-PL" sz="2200" dirty="0" err="1" smtClean="0">
                <a:latin typeface="Arial Black" panose="020B0A04020102020204" pitchFamily="34" charset="0"/>
              </a:rPr>
              <a:t>it</a:t>
            </a:r>
            <a:r>
              <a:rPr lang="pl-PL" sz="2200" dirty="0" smtClean="0">
                <a:latin typeface="Arial Black" panose="020B0A04020102020204" pitchFamily="34" charset="0"/>
              </a:rPr>
              <a:t> for </a:t>
            </a:r>
            <a:r>
              <a:rPr lang="pl-PL" sz="2200" dirty="0" err="1" smtClean="0">
                <a:latin typeface="Arial Black" panose="020B0A04020102020204" pitchFamily="34" charset="0"/>
              </a:rPr>
              <a:t>lifetime</a:t>
            </a:r>
            <a:r>
              <a:rPr lang="pl-PL" sz="2200" dirty="0" smtClean="0">
                <a:latin typeface="Arial Black" panose="020B0A04020102020204" pitchFamily="34" charset="0"/>
              </a:rPr>
              <a:t> </a:t>
            </a:r>
            <a:r>
              <a:rPr lang="pl-PL" sz="2200" dirty="0" err="1" smtClean="0">
                <a:latin typeface="Arial Black" panose="020B0A04020102020204" pitchFamily="34" charset="0"/>
              </a:rPr>
              <a:t>achievement</a:t>
            </a:r>
            <a:r>
              <a:rPr lang="pl-PL" sz="2200" dirty="0" smtClean="0">
                <a:latin typeface="Arial Black" panose="020B0A04020102020204" pitchFamily="34" charset="0"/>
              </a:rPr>
              <a:t> in 1905.</a:t>
            </a:r>
          </a:p>
          <a:p>
            <a:pPr marL="0" indent="0" algn="ctr">
              <a:buNone/>
            </a:pPr>
            <a:endParaRPr lang="pl-PL" sz="2200" dirty="0"/>
          </a:p>
        </p:txBody>
      </p:sp>
      <p:pic>
        <p:nvPicPr>
          <p:cNvPr id="7" name="Obraz 7" descr="Obraz zawierający osoba, mężczyzna, siedzi, ściana&#10;&#10;Opis wygenerowany przy bardzo wysokim poziomie pewności">
            <a:extLst>
              <a:ext uri="{FF2B5EF4-FFF2-40B4-BE49-F238E27FC236}">
                <a16:creationId xmlns="" xmlns:a16="http://schemas.microsoft.com/office/drawing/2014/main" id="{8C9525FF-C53E-4F77-ABFF-8BFB56539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812" y="1596218"/>
            <a:ext cx="3705467" cy="494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6" descr="Obraz zawierający clipart&#10;&#10;Opis wygenerowany przy wysokim poziomie pewności">
            <a:extLst>
              <a:ext uri="{FF2B5EF4-FFF2-40B4-BE49-F238E27FC236}">
                <a16:creationId xmlns="" xmlns:a16="http://schemas.microsoft.com/office/drawing/2014/main" id="{13D46074-31FE-4604-9870-EA67A1977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919" y="76200"/>
            <a:ext cx="1138237" cy="985799"/>
          </a:xfrm>
          <a:prstGeom prst="rect">
            <a:avLst/>
          </a:prstGeom>
        </p:spPr>
      </p:pic>
      <p:pic>
        <p:nvPicPr>
          <p:cNvPr id="12" name="Obraz 4">
            <a:extLst>
              <a:ext uri="{FF2B5EF4-FFF2-40B4-BE49-F238E27FC236}">
                <a16:creationId xmlns="" xmlns:a16="http://schemas.microsoft.com/office/drawing/2014/main" id="{F4DE3E69-E130-46B7-AA22-C4311F310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7" y="6175207"/>
            <a:ext cx="2741778" cy="91216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85622" y="1792907"/>
            <a:ext cx="7389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latin typeface="Arial Black" panose="020B0A04020102020204" pitchFamily="34" charset="0"/>
              </a:rPr>
              <a:t>One of the most popular </a:t>
            </a:r>
            <a:r>
              <a:rPr lang="pl-PL" sz="2200" dirty="0" err="1">
                <a:latin typeface="Arial Black" panose="020B0A04020102020204" pitchFamily="34" charset="0"/>
              </a:rPr>
              <a:t>Polish</a:t>
            </a:r>
            <a:r>
              <a:rPr lang="pl-PL" sz="2200" dirty="0">
                <a:latin typeface="Arial Black" panose="020B0A04020102020204" pitchFamily="34" charset="0"/>
              </a:rPr>
              <a:t> </a:t>
            </a:r>
            <a:r>
              <a:rPr lang="pl-PL" sz="2200" dirty="0" err="1">
                <a:latin typeface="Arial Black" panose="020B0A04020102020204" pitchFamily="34" charset="0"/>
              </a:rPr>
              <a:t>writers</a:t>
            </a:r>
            <a:r>
              <a:rPr lang="pl-PL" sz="2200" dirty="0">
                <a:latin typeface="Arial Black" panose="020B0A04020102020204" pitchFamily="34" charset="0"/>
              </a:rPr>
              <a:t> in 19th and 20th </a:t>
            </a:r>
            <a:r>
              <a:rPr lang="pl-PL" sz="2200" dirty="0" err="1">
                <a:latin typeface="Arial Black" panose="020B0A04020102020204" pitchFamily="34" charset="0"/>
              </a:rPr>
              <a:t>centuries</a:t>
            </a:r>
            <a:r>
              <a:rPr lang="pl-PL" sz="2200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84212" y="2562348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err="1" smtClean="0">
                <a:solidFill>
                  <a:srgbClr val="92D050"/>
                </a:solidFill>
                <a:latin typeface="Arial Black" panose="020B0A04020102020204" pitchFamily="34" charset="0"/>
              </a:rPr>
              <a:t>Journalist</a:t>
            </a:r>
            <a:r>
              <a:rPr lang="pl-PL" sz="2200" dirty="0" smtClean="0">
                <a:latin typeface="Arial Black" panose="020B0A04020102020204" pitchFamily="34" charset="0"/>
              </a:rPr>
              <a:t> and </a:t>
            </a:r>
            <a:r>
              <a:rPr lang="pl-PL" sz="2200" dirty="0" err="1" smtClean="0">
                <a:solidFill>
                  <a:srgbClr val="92D050"/>
                </a:solidFill>
                <a:latin typeface="Arial Black" panose="020B0A04020102020204" pitchFamily="34" charset="0"/>
              </a:rPr>
              <a:t>publicist</a:t>
            </a:r>
            <a:r>
              <a:rPr lang="pl-PL" sz="2200" dirty="0" smtClean="0">
                <a:latin typeface="Arial Black" panose="020B0A04020102020204" pitchFamily="34" charset="0"/>
              </a:rPr>
              <a:t>: „</a:t>
            </a:r>
            <a:r>
              <a:rPr lang="pl-PL" sz="2200" dirty="0" err="1" smtClean="0">
                <a:latin typeface="Arial Black" panose="020B0A04020102020204" pitchFamily="34" charset="0"/>
              </a:rPr>
              <a:t>Letters</a:t>
            </a:r>
            <a:r>
              <a:rPr lang="pl-PL" sz="2200" dirty="0" smtClean="0">
                <a:latin typeface="Arial Black" panose="020B0A04020102020204" pitchFamily="34" charset="0"/>
              </a:rPr>
              <a:t> from </a:t>
            </a:r>
            <a:r>
              <a:rPr lang="pl-PL" sz="2200" dirty="0" err="1" smtClean="0">
                <a:latin typeface="Arial Black" panose="020B0A04020102020204" pitchFamily="34" charset="0"/>
              </a:rPr>
              <a:t>Africa</a:t>
            </a:r>
            <a:r>
              <a:rPr lang="pl-PL" sz="2200" dirty="0" smtClean="0">
                <a:latin typeface="Arial Black" panose="020B0A04020102020204" pitchFamily="34" charset="0"/>
              </a:rPr>
              <a:t>”, </a:t>
            </a:r>
            <a:r>
              <a:rPr lang="pl-PL" sz="2200" i="1" dirty="0" smtClean="0">
                <a:latin typeface="Arial Black" panose="020B0A04020102020204" pitchFamily="34" charset="0"/>
              </a:rPr>
              <a:t>„</a:t>
            </a:r>
            <a:r>
              <a:rPr lang="pl-PL" sz="2200" i="1" dirty="0" err="1" smtClean="0">
                <a:latin typeface="Arial Black" panose="020B0A04020102020204" pitchFamily="34" charset="0"/>
              </a:rPr>
              <a:t>Letters</a:t>
            </a:r>
            <a:r>
              <a:rPr lang="pl-PL" sz="2200" i="1" dirty="0" smtClean="0">
                <a:latin typeface="Arial Black" panose="020B0A04020102020204" pitchFamily="34" charset="0"/>
              </a:rPr>
              <a:t> from a </a:t>
            </a:r>
            <a:r>
              <a:rPr lang="pl-PL" sz="2200" i="1" dirty="0" err="1" smtClean="0">
                <a:latin typeface="Arial Black" panose="020B0A04020102020204" pitchFamily="34" charset="0"/>
              </a:rPr>
              <a:t>journey</a:t>
            </a:r>
            <a:r>
              <a:rPr lang="pl-PL" sz="2200" i="1" dirty="0" smtClean="0">
                <a:latin typeface="Arial Black" panose="020B0A04020102020204" pitchFamily="34" charset="0"/>
              </a:rPr>
              <a:t>”.</a:t>
            </a:r>
            <a:endParaRPr lang="pl-PL" sz="2200" i="1" dirty="0">
              <a:latin typeface="Arial Black" panose="020B0A040201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83310" y="4050031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err="1" smtClean="0">
                <a:solidFill>
                  <a:srgbClr val="92D050"/>
                </a:solidFill>
                <a:latin typeface="Arial Black" panose="020B0A04020102020204" pitchFamily="34" charset="0"/>
              </a:rPr>
              <a:t>Novelist</a:t>
            </a:r>
            <a:r>
              <a:rPr lang="pl-PL" sz="2200" dirty="0" smtClean="0">
                <a:latin typeface="Arial Black" panose="020B0A04020102020204" pitchFamily="34" charset="0"/>
              </a:rPr>
              <a:t>: </a:t>
            </a:r>
            <a:r>
              <a:rPr lang="pl-PL" sz="2200" i="1" dirty="0" smtClean="0">
                <a:latin typeface="Arial Black" panose="020B0A04020102020204" pitchFamily="34" charset="0"/>
              </a:rPr>
              <a:t>„</a:t>
            </a:r>
            <a:r>
              <a:rPr lang="pl-PL" sz="2200" i="1" dirty="0" err="1" smtClean="0">
                <a:latin typeface="Arial Black" panose="020B0A04020102020204" pitchFamily="34" charset="0"/>
              </a:rPr>
              <a:t>Teutonic</a:t>
            </a:r>
            <a:r>
              <a:rPr lang="pl-PL" sz="2200" i="1" dirty="0" smtClean="0">
                <a:latin typeface="Arial Black" panose="020B0A04020102020204" pitchFamily="34" charset="0"/>
              </a:rPr>
              <a:t> </a:t>
            </a:r>
            <a:r>
              <a:rPr lang="pl-PL" sz="2200" i="1" dirty="0" err="1" smtClean="0">
                <a:latin typeface="Arial Black" panose="020B0A04020102020204" pitchFamily="34" charset="0"/>
              </a:rPr>
              <a:t>knights</a:t>
            </a:r>
            <a:r>
              <a:rPr lang="pl-PL" sz="2200" i="1" dirty="0" smtClean="0">
                <a:latin typeface="Arial Black" panose="020B0A04020102020204" pitchFamily="34" charset="0"/>
              </a:rPr>
              <a:t>”, „</a:t>
            </a:r>
            <a:r>
              <a:rPr lang="pl-PL" sz="2200" i="1" dirty="0" err="1" smtClean="0">
                <a:latin typeface="Arial Black" panose="020B0A04020102020204" pitchFamily="34" charset="0"/>
              </a:rPr>
              <a:t>Połaniecki’s</a:t>
            </a:r>
            <a:r>
              <a:rPr lang="pl-PL" sz="2200" i="1" dirty="0" smtClean="0">
                <a:latin typeface="Arial Black" panose="020B0A04020102020204" pitchFamily="34" charset="0"/>
              </a:rPr>
              <a:t> family”, </a:t>
            </a:r>
            <a:r>
              <a:rPr lang="pl-PL" sz="2200" i="1" dirty="0" smtClean="0">
                <a:latin typeface="Arial Black" panose="020B0A04020102020204" pitchFamily="34" charset="0"/>
              </a:rPr>
              <a:t>„In </a:t>
            </a:r>
            <a:r>
              <a:rPr lang="pl-PL" sz="2200" i="1" dirty="0" smtClean="0">
                <a:latin typeface="Arial Black" panose="020B0A04020102020204" pitchFamily="34" charset="0"/>
              </a:rPr>
              <a:t>the </a:t>
            </a:r>
            <a:r>
              <a:rPr lang="pl-PL" sz="2200" i="1" dirty="0" err="1" smtClean="0">
                <a:latin typeface="Arial Black" panose="020B0A04020102020204" pitchFamily="34" charset="0"/>
              </a:rPr>
              <a:t>desert</a:t>
            </a:r>
            <a:r>
              <a:rPr lang="pl-PL" sz="2200" i="1" dirty="0" smtClean="0">
                <a:latin typeface="Arial Black" panose="020B0A04020102020204" pitchFamily="34" charset="0"/>
              </a:rPr>
              <a:t> and the </a:t>
            </a:r>
            <a:r>
              <a:rPr lang="pl-PL" sz="2200" i="1" dirty="0" err="1" smtClean="0">
                <a:latin typeface="Arial Black" panose="020B0A04020102020204" pitchFamily="34" charset="0"/>
              </a:rPr>
              <a:t>wilderness</a:t>
            </a:r>
            <a:r>
              <a:rPr lang="pl-PL" sz="2200" i="1" dirty="0" smtClean="0">
                <a:latin typeface="Arial Black" panose="020B0A04020102020204" pitchFamily="34" charset="0"/>
              </a:rPr>
              <a:t>”.</a:t>
            </a:r>
            <a:endParaRPr lang="en-GB" sz="2200" dirty="0">
              <a:latin typeface="Arial Black" panose="020B0A040201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83761" y="3331789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err="1" smtClean="0">
                <a:solidFill>
                  <a:srgbClr val="92D050"/>
                </a:solidFill>
                <a:latin typeface="Arial Black" panose="020B0A04020102020204" pitchFamily="34" charset="0"/>
              </a:rPr>
              <a:t>Short</a:t>
            </a:r>
            <a:r>
              <a:rPr lang="pl-PL" sz="22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-story </a:t>
            </a:r>
            <a:r>
              <a:rPr lang="pl-PL" sz="2200" dirty="0" err="1" smtClean="0">
                <a:solidFill>
                  <a:srgbClr val="92D050"/>
                </a:solidFill>
                <a:latin typeface="Arial Black" panose="020B0A04020102020204" pitchFamily="34" charset="0"/>
              </a:rPr>
              <a:t>writer</a:t>
            </a:r>
            <a:r>
              <a:rPr lang="pl-PL" sz="2200" dirty="0" smtClean="0">
                <a:latin typeface="Arial Black" panose="020B0A04020102020204" pitchFamily="34" charset="0"/>
              </a:rPr>
              <a:t>: </a:t>
            </a:r>
            <a:r>
              <a:rPr lang="pl-PL" sz="2200" i="1" dirty="0" smtClean="0">
                <a:latin typeface="Arial Black" panose="020B0A04020102020204" pitchFamily="34" charset="0"/>
              </a:rPr>
              <a:t>„Za chlebem”(For </a:t>
            </a:r>
            <a:r>
              <a:rPr lang="pl-PL" sz="2200" i="1" dirty="0" err="1" smtClean="0">
                <a:latin typeface="Arial Black" panose="020B0A04020102020204" pitchFamily="34" charset="0"/>
              </a:rPr>
              <a:t>bread</a:t>
            </a:r>
            <a:r>
              <a:rPr lang="pl-PL" sz="2200" i="1" dirty="0">
                <a:latin typeface="Arial Black" panose="020B0A04020102020204" pitchFamily="34" charset="0"/>
              </a:rPr>
              <a:t>)</a:t>
            </a:r>
            <a:r>
              <a:rPr lang="pl-PL" sz="2200" i="1" dirty="0" smtClean="0">
                <a:latin typeface="Arial Black" panose="020B0A04020102020204" pitchFamily="34" charset="0"/>
              </a:rPr>
              <a:t>, „Janko muzykant”, „Sachem”.</a:t>
            </a:r>
            <a:endParaRPr lang="pl-PL" sz="2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E033597F-DF2C-4F09-971F-AAE0710564E8}"/>
              </a:ext>
            </a:extLst>
          </p:cNvPr>
          <p:cNvSpPr txBox="1"/>
          <p:nvPr/>
        </p:nvSpPr>
        <p:spPr>
          <a:xfrm>
            <a:off x="1128902" y="324345"/>
            <a:ext cx="754380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200" dirty="0">
                <a:latin typeface="Arial Black" panose="020B0A04020102020204" pitchFamily="34" charset="0"/>
              </a:rPr>
              <a:t>He is </a:t>
            </a:r>
            <a:r>
              <a:rPr lang="pl-PL" sz="2200" dirty="0" err="1">
                <a:latin typeface="Arial Black" panose="020B0A04020102020204" pitchFamily="34" charset="0"/>
              </a:rPr>
              <a:t>best</a:t>
            </a:r>
            <a:r>
              <a:rPr lang="pl-PL" sz="2200" dirty="0">
                <a:latin typeface="Arial Black" panose="020B0A04020102020204" pitchFamily="34" charset="0"/>
              </a:rPr>
              <a:t> </a:t>
            </a:r>
            <a:r>
              <a:rPr lang="pl-PL" sz="2200" dirty="0" err="1">
                <a:latin typeface="Arial Black" panose="020B0A04020102020204" pitchFamily="34" charset="0"/>
              </a:rPr>
              <a:t>remembered</a:t>
            </a:r>
            <a:r>
              <a:rPr lang="pl-PL" sz="2200" dirty="0">
                <a:latin typeface="Arial Black" panose="020B0A04020102020204" pitchFamily="34" charset="0"/>
              </a:rPr>
              <a:t> for </a:t>
            </a:r>
            <a:r>
              <a:rPr lang="pl-PL" sz="2200" dirty="0" err="1">
                <a:latin typeface="Arial Black" panose="020B0A04020102020204" pitchFamily="34" charset="0"/>
              </a:rPr>
              <a:t>his</a:t>
            </a:r>
            <a:r>
              <a:rPr lang="pl-PL" sz="2200" dirty="0">
                <a:latin typeface="Arial Black" panose="020B0A04020102020204" pitchFamily="34" charset="0"/>
              </a:rPr>
              <a:t> </a:t>
            </a:r>
            <a:r>
              <a:rPr lang="pl-PL" sz="2200" dirty="0" err="1">
                <a:latin typeface="Arial Black" panose="020B0A04020102020204" pitchFamily="34" charset="0"/>
              </a:rPr>
              <a:t>historical</a:t>
            </a:r>
            <a:r>
              <a:rPr lang="pl-PL" sz="2200" dirty="0">
                <a:latin typeface="Arial Black" panose="020B0A04020102020204" pitchFamily="34" charset="0"/>
              </a:rPr>
              <a:t> </a:t>
            </a:r>
            <a:r>
              <a:rPr lang="pl-PL" sz="2200" dirty="0" err="1">
                <a:latin typeface="Arial Black" panose="020B0A04020102020204" pitchFamily="34" charset="0"/>
              </a:rPr>
              <a:t>novels</a:t>
            </a:r>
            <a:r>
              <a:rPr lang="pl-PL" sz="2200" dirty="0">
                <a:latin typeface="Arial Black" panose="020B0A04020102020204" pitchFamily="34" charset="0"/>
              </a:rPr>
              <a:t>, </a:t>
            </a:r>
            <a:r>
              <a:rPr lang="pl-PL" sz="2200" dirty="0" err="1">
                <a:latin typeface="Arial Black" panose="020B0A04020102020204" pitchFamily="34" charset="0"/>
              </a:rPr>
              <a:t>especially</a:t>
            </a:r>
            <a:r>
              <a:rPr lang="pl-PL" sz="2200" dirty="0">
                <a:latin typeface="Arial Black" panose="020B0A04020102020204" pitchFamily="34" charset="0"/>
              </a:rPr>
              <a:t> for </a:t>
            </a:r>
            <a:r>
              <a:rPr lang="pl-PL" sz="2200" dirty="0" err="1">
                <a:latin typeface="Arial Black" panose="020B0A04020102020204" pitchFamily="34" charset="0"/>
              </a:rPr>
              <a:t>his</a:t>
            </a:r>
            <a:r>
              <a:rPr lang="pl-PL" sz="2200" dirty="0">
                <a:latin typeface="Arial Black" panose="020B0A04020102020204" pitchFamily="34" charset="0"/>
              </a:rPr>
              <a:t> </a:t>
            </a:r>
            <a:r>
              <a:rPr lang="pl-PL" sz="2200" dirty="0" err="1">
                <a:latin typeface="Arial Black" panose="020B0A04020102020204" pitchFamily="34" charset="0"/>
              </a:rPr>
              <a:t>internationally</a:t>
            </a:r>
            <a:r>
              <a:rPr lang="pl-PL" sz="2200" dirty="0">
                <a:latin typeface="Arial Black" panose="020B0A04020102020204" pitchFamily="34" charset="0"/>
              </a:rPr>
              <a:t> </a:t>
            </a:r>
            <a:r>
              <a:rPr lang="pl-PL" sz="2200" dirty="0" err="1">
                <a:latin typeface="Arial Black" panose="020B0A04020102020204" pitchFamily="34" charset="0"/>
              </a:rPr>
              <a:t>known</a:t>
            </a:r>
            <a:r>
              <a:rPr lang="pl-PL" sz="2200" dirty="0">
                <a:latin typeface="Arial Black" panose="020B0A04020102020204" pitchFamily="34" charset="0"/>
              </a:rPr>
              <a:t> </a:t>
            </a:r>
            <a:r>
              <a:rPr lang="pl-PL" sz="2200" dirty="0" smtClean="0">
                <a:latin typeface="Arial Black" panose="020B0A04020102020204" pitchFamily="34" charset="0"/>
              </a:rPr>
              <a:t>bestseller</a:t>
            </a:r>
            <a:r>
              <a:rPr lang="pl-PL" sz="2200" dirty="0">
                <a:latin typeface="Arial Black" panose="020B0A04020102020204" pitchFamily="34" charset="0"/>
              </a:rPr>
              <a:t> </a:t>
            </a:r>
            <a:r>
              <a:rPr lang="pl-PL" sz="2200" dirty="0" smtClean="0">
                <a:latin typeface="Arial Black" panose="020B0A04020102020204" pitchFamily="34" charset="0"/>
              </a:rPr>
              <a:t>”</a:t>
            </a:r>
            <a:r>
              <a:rPr lang="pl-PL" sz="2200" i="1" dirty="0" smtClean="0">
                <a:latin typeface="Arial Black" panose="020B0A04020102020204" pitchFamily="34" charset="0"/>
              </a:rPr>
              <a:t>Quo Vadis”</a:t>
            </a:r>
            <a:r>
              <a:rPr lang="pl-PL" sz="2200" i="1" dirty="0">
                <a:latin typeface="Arial Black" panose="020B0A04020102020204" pitchFamily="34" charset="0"/>
              </a:rPr>
              <a:t> (1896).</a:t>
            </a:r>
            <a:endParaRPr lang="pl-PL" sz="2200" dirty="0">
              <a:latin typeface="Arial Black" panose="020B0A04020102020204" pitchFamily="34" charset="0"/>
            </a:endParaRPr>
          </a:p>
        </p:txBody>
      </p:sp>
      <p:pic>
        <p:nvPicPr>
          <p:cNvPr id="6" name="Obraz 6" descr="Obraz zawierający wewnątrz&#10;&#10;Opis wygenerowany przy wysokim poziomie pewności">
            <a:extLst>
              <a:ext uri="{FF2B5EF4-FFF2-40B4-BE49-F238E27FC236}">
                <a16:creationId xmlns="" xmlns:a16="http://schemas.microsoft.com/office/drawing/2014/main" id="{4188B7C3-3A57-4098-8E75-BA7A0312B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812" y="738736"/>
            <a:ext cx="2057400" cy="29214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Obraz 6" descr="Obraz zawierający clipart&#10;&#10;Opis wygenerowany przy wysokim poziomie pewności">
            <a:extLst>
              <a:ext uri="{FF2B5EF4-FFF2-40B4-BE49-F238E27FC236}">
                <a16:creationId xmlns="" xmlns:a16="http://schemas.microsoft.com/office/drawing/2014/main" id="{24E38A30-93D2-4C0F-9FA7-31CE7122B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212" y="152400"/>
            <a:ext cx="1138237" cy="985799"/>
          </a:xfrm>
          <a:prstGeom prst="rect">
            <a:avLst/>
          </a:prstGeom>
        </p:spPr>
      </p:pic>
      <p:pic>
        <p:nvPicPr>
          <p:cNvPr id="11" name="Obraz 4">
            <a:extLst>
              <a:ext uri="{FF2B5EF4-FFF2-40B4-BE49-F238E27FC236}">
                <a16:creationId xmlns="" xmlns:a16="http://schemas.microsoft.com/office/drawing/2014/main" id="{9A4B86ED-E5E4-4326-9506-6FAF24427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7" y="6175207"/>
            <a:ext cx="2741778" cy="91216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966349" y="1655225"/>
            <a:ext cx="556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latin typeface="Arial Black" panose="020B0A04020102020204" pitchFamily="34" charset="0"/>
              </a:rPr>
              <a:t>In Poland Henryk Sienkiewicz is </a:t>
            </a:r>
            <a:r>
              <a:rPr lang="pl-PL" sz="2200" dirty="0" err="1">
                <a:latin typeface="Arial Black" panose="020B0A04020102020204" pitchFamily="34" charset="0"/>
              </a:rPr>
              <a:t>best</a:t>
            </a:r>
            <a:r>
              <a:rPr lang="pl-PL" sz="2200" dirty="0">
                <a:latin typeface="Arial Black" panose="020B0A04020102020204" pitchFamily="34" charset="0"/>
              </a:rPr>
              <a:t> </a:t>
            </a:r>
            <a:r>
              <a:rPr lang="pl-PL" sz="2200" dirty="0" err="1">
                <a:latin typeface="Arial Black" panose="020B0A04020102020204" pitchFamily="34" charset="0"/>
              </a:rPr>
              <a:t>known</a:t>
            </a:r>
            <a:r>
              <a:rPr lang="pl-PL" sz="2200" dirty="0">
                <a:latin typeface="Arial Black" panose="020B0A04020102020204" pitchFamily="34" charset="0"/>
              </a:rPr>
              <a:t> and </a:t>
            </a:r>
            <a:r>
              <a:rPr lang="pl-PL" sz="2200" dirty="0" err="1">
                <a:latin typeface="Arial Black" panose="020B0A04020102020204" pitchFamily="34" charset="0"/>
              </a:rPr>
              <a:t>loved</a:t>
            </a:r>
            <a:r>
              <a:rPr lang="pl-PL" sz="2200" dirty="0">
                <a:latin typeface="Arial Black" panose="020B0A04020102020204" pitchFamily="34" charset="0"/>
              </a:rPr>
              <a:t> for </a:t>
            </a:r>
            <a:r>
              <a:rPr lang="pl-PL" sz="2200" dirty="0" err="1">
                <a:latin typeface="Arial Black" panose="020B0A04020102020204" pitchFamily="34" charset="0"/>
              </a:rPr>
              <a:t>his</a:t>
            </a:r>
            <a:r>
              <a:rPr lang="pl-PL" sz="2200" dirty="0">
                <a:latin typeface="Arial Black" panose="020B0A04020102020204" pitchFamily="34" charset="0"/>
              </a:rPr>
              <a:t> </a:t>
            </a:r>
            <a:r>
              <a:rPr lang="pl-PL" sz="2200" i="1" dirty="0">
                <a:latin typeface="Arial Black" panose="020B0A04020102020204" pitchFamily="34" charset="0"/>
              </a:rPr>
              <a:t>"</a:t>
            </a:r>
            <a:r>
              <a:rPr lang="pl-PL" sz="2200" i="1" dirty="0" err="1" smtClean="0">
                <a:latin typeface="Arial Black" panose="020B0A04020102020204" pitchFamily="34" charset="0"/>
              </a:rPr>
              <a:t>Trilogy</a:t>
            </a:r>
            <a:r>
              <a:rPr lang="pl-PL" sz="2200" i="1" dirty="0" smtClean="0">
                <a:latin typeface="Arial Black" panose="020B0A04020102020204" pitchFamily="34" charset="0"/>
              </a:rPr>
              <a:t>”, </a:t>
            </a:r>
            <a:r>
              <a:rPr lang="pl-PL" sz="2200" dirty="0" smtClean="0">
                <a:latin typeface="Arial Black" panose="020B0A04020102020204" pitchFamily="34" charset="0"/>
              </a:rPr>
              <a:t>a </a:t>
            </a:r>
            <a:r>
              <a:rPr lang="pl-PL" sz="2200" dirty="0">
                <a:latin typeface="Arial Black" panose="020B0A04020102020204" pitchFamily="34" charset="0"/>
              </a:rPr>
              <a:t>set of </a:t>
            </a:r>
            <a:r>
              <a:rPr lang="pl-PL" sz="2200" dirty="0" err="1">
                <a:latin typeface="Arial Black" panose="020B0A04020102020204" pitchFamily="34" charset="0"/>
              </a:rPr>
              <a:t>three</a:t>
            </a:r>
            <a:r>
              <a:rPr lang="pl-PL" sz="2200" dirty="0">
                <a:latin typeface="Arial Black" panose="020B0A04020102020204" pitchFamily="34" charset="0"/>
              </a:rPr>
              <a:t> </a:t>
            </a:r>
            <a:r>
              <a:rPr lang="pl-PL" sz="2200" dirty="0" err="1">
                <a:latin typeface="Arial Black" panose="020B0A04020102020204" pitchFamily="34" charset="0"/>
              </a:rPr>
              <a:t>historical</a:t>
            </a:r>
            <a:r>
              <a:rPr lang="pl-PL" sz="2200" dirty="0">
                <a:latin typeface="Arial Black" panose="020B0A04020102020204" pitchFamily="34" charset="0"/>
              </a:rPr>
              <a:t> </a:t>
            </a:r>
            <a:r>
              <a:rPr lang="pl-PL" sz="2200" dirty="0" err="1">
                <a:latin typeface="Arial Black" panose="020B0A04020102020204" pitchFamily="34" charset="0"/>
              </a:rPr>
              <a:t>novels</a:t>
            </a:r>
            <a:r>
              <a:rPr lang="pl-PL" sz="2200" dirty="0">
                <a:latin typeface="Arial Black" panose="020B0A04020102020204" pitchFamily="34" charset="0"/>
              </a:rPr>
              <a:t> </a:t>
            </a:r>
            <a:r>
              <a:rPr lang="pl-PL" sz="2200" dirty="0" err="1">
                <a:latin typeface="Arial Black" panose="020B0A04020102020204" pitchFamily="34" charset="0"/>
              </a:rPr>
              <a:t>written</a:t>
            </a:r>
            <a:r>
              <a:rPr lang="pl-PL" sz="2200" dirty="0">
                <a:latin typeface="Arial Black" panose="020B0A04020102020204" pitchFamily="34" charset="0"/>
              </a:rPr>
              <a:t> to </a:t>
            </a:r>
            <a:r>
              <a:rPr lang="pl-PL" sz="2200" dirty="0" err="1">
                <a:latin typeface="Arial Black" panose="020B0A04020102020204" pitchFamily="34" charset="0"/>
              </a:rPr>
              <a:t>cheer</a:t>
            </a:r>
            <a:r>
              <a:rPr lang="pl-PL" sz="2200" dirty="0">
                <a:latin typeface="Arial Black" panose="020B0A04020102020204" pitchFamily="34" charset="0"/>
              </a:rPr>
              <a:t> the </a:t>
            </a:r>
            <a:r>
              <a:rPr lang="pl-PL" sz="2200" dirty="0" err="1">
                <a:latin typeface="Arial Black" panose="020B0A04020102020204" pitchFamily="34" charset="0"/>
              </a:rPr>
              <a:t>hearts</a:t>
            </a:r>
            <a:r>
              <a:rPr lang="pl-PL" sz="2200" dirty="0">
                <a:latin typeface="Arial Black" panose="020B0A04020102020204" pitchFamily="34" charset="0"/>
              </a:rPr>
              <a:t> of the </a:t>
            </a:r>
            <a:r>
              <a:rPr lang="pl-PL" sz="2200" dirty="0" err="1">
                <a:latin typeface="Arial Black" panose="020B0A04020102020204" pitchFamily="34" charset="0"/>
              </a:rPr>
              <a:t>Polish</a:t>
            </a:r>
            <a:r>
              <a:rPr lang="pl-PL" sz="2200" dirty="0">
                <a:latin typeface="Arial Black" panose="020B0A04020102020204" pitchFamily="34" charset="0"/>
              </a:rPr>
              <a:t> </a:t>
            </a:r>
            <a:r>
              <a:rPr lang="pl-PL" sz="2200" dirty="0" err="1">
                <a:latin typeface="Arial Black" panose="020B0A04020102020204" pitchFamily="34" charset="0"/>
              </a:rPr>
              <a:t>people</a:t>
            </a:r>
            <a:r>
              <a:rPr lang="pl-PL" sz="2200" dirty="0">
                <a:latin typeface="Arial Black" panose="020B0A04020102020204" pitchFamily="34" charset="0"/>
              </a:rPr>
              <a:t>.</a:t>
            </a:r>
            <a:endParaRPr lang="pl-PL" sz="2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702" y="4191000"/>
            <a:ext cx="2871727" cy="21537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4" y="1924387"/>
            <a:ext cx="2057400" cy="29705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pole tekstowe 13"/>
          <p:cNvSpPr txBox="1"/>
          <p:nvPr/>
        </p:nvSpPr>
        <p:spPr>
          <a:xfrm>
            <a:off x="2970212" y="4160293"/>
            <a:ext cx="5410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>
                <a:latin typeface="Arial Black" panose="020B0A04020102020204" pitchFamily="34" charset="0"/>
              </a:rPr>
              <a:t>In 1900 Henryk Sienkiewicz was </a:t>
            </a:r>
            <a:r>
              <a:rPr lang="pl-PL" sz="2200" dirty="0" err="1" smtClean="0">
                <a:latin typeface="Arial Black" panose="020B0A04020102020204" pitchFamily="34" charset="0"/>
              </a:rPr>
              <a:t>honored</a:t>
            </a:r>
            <a:r>
              <a:rPr lang="pl-PL" sz="2200" dirty="0" smtClean="0">
                <a:latin typeface="Arial Black" panose="020B0A04020102020204" pitchFamily="34" charset="0"/>
              </a:rPr>
              <a:t> by the </a:t>
            </a:r>
            <a:r>
              <a:rPr lang="pl-PL" sz="2200" dirty="0" err="1" smtClean="0">
                <a:latin typeface="Arial Black" panose="020B0A04020102020204" pitchFamily="34" charset="0"/>
              </a:rPr>
              <a:t>Polish</a:t>
            </a:r>
            <a:r>
              <a:rPr lang="pl-PL" sz="2200" dirty="0" smtClean="0">
                <a:latin typeface="Arial Black" panose="020B0A04020102020204" pitchFamily="34" charset="0"/>
              </a:rPr>
              <a:t> </a:t>
            </a:r>
            <a:r>
              <a:rPr lang="pl-PL" sz="2200" dirty="0" err="1" smtClean="0">
                <a:latin typeface="Arial Black" panose="020B0A04020102020204" pitchFamily="34" charset="0"/>
              </a:rPr>
              <a:t>nation</a:t>
            </a:r>
            <a:r>
              <a:rPr lang="pl-PL" sz="2200" dirty="0" smtClean="0">
                <a:latin typeface="Arial Black" panose="020B0A04020102020204" pitchFamily="34" charset="0"/>
              </a:rPr>
              <a:t> and </a:t>
            </a:r>
            <a:r>
              <a:rPr lang="pl-PL" sz="2200" dirty="0" err="1" smtClean="0">
                <a:latin typeface="Arial Black" panose="020B0A04020102020204" pitchFamily="34" charset="0"/>
              </a:rPr>
              <a:t>received</a:t>
            </a:r>
            <a:r>
              <a:rPr lang="pl-PL" sz="2200" dirty="0" smtClean="0">
                <a:latin typeface="Arial Black" panose="020B0A04020102020204" pitchFamily="34" charset="0"/>
              </a:rPr>
              <a:t> a </a:t>
            </a:r>
            <a:r>
              <a:rPr lang="pl-PL" sz="2200" dirty="0" err="1" smtClean="0">
                <a:latin typeface="Arial Black" panose="020B0A04020102020204" pitchFamily="34" charset="0"/>
              </a:rPr>
              <a:t>manor</a:t>
            </a:r>
            <a:r>
              <a:rPr lang="pl-PL" sz="2200" dirty="0" smtClean="0">
                <a:latin typeface="Arial Black" panose="020B0A04020102020204" pitchFamily="34" charset="0"/>
              </a:rPr>
              <a:t> </a:t>
            </a:r>
            <a:r>
              <a:rPr lang="pl-PL" sz="2200" dirty="0" err="1" smtClean="0">
                <a:latin typeface="Arial Black" panose="020B0A04020102020204" pitchFamily="34" charset="0"/>
              </a:rPr>
              <a:t>house</a:t>
            </a:r>
            <a:r>
              <a:rPr lang="pl-PL" sz="2200" dirty="0" smtClean="0">
                <a:latin typeface="Arial Black" panose="020B0A04020102020204" pitchFamily="34" charset="0"/>
              </a:rPr>
              <a:t> in Oblęgorek. It was a </a:t>
            </a:r>
            <a:r>
              <a:rPr lang="pl-PL" sz="2200" dirty="0" err="1" smtClean="0">
                <a:latin typeface="Arial Black" panose="020B0A04020102020204" pitchFamily="34" charset="0"/>
              </a:rPr>
              <a:t>gift</a:t>
            </a:r>
            <a:r>
              <a:rPr lang="pl-PL" sz="2200" dirty="0" smtClean="0">
                <a:latin typeface="Arial Black" panose="020B0A04020102020204" pitchFamily="34" charset="0"/>
              </a:rPr>
              <a:t> from the </a:t>
            </a:r>
            <a:r>
              <a:rPr lang="pl-PL" sz="2200" dirty="0" err="1" smtClean="0">
                <a:latin typeface="Arial Black" panose="020B0A04020102020204" pitchFamily="34" charset="0"/>
              </a:rPr>
              <a:t>nation</a:t>
            </a:r>
            <a:r>
              <a:rPr lang="pl-PL" sz="2200" dirty="0" smtClean="0">
                <a:latin typeface="Arial Black" panose="020B0A04020102020204" pitchFamily="34" charset="0"/>
              </a:rPr>
              <a:t>. </a:t>
            </a:r>
            <a:endParaRPr lang="pl-PL" sz="2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65916" y="935490"/>
            <a:ext cx="7162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>
                <a:latin typeface="Arial Black" panose="020B0A04020102020204" pitchFamily="34" charset="0"/>
              </a:rPr>
              <a:t>Henryk </a:t>
            </a:r>
            <a:r>
              <a:rPr lang="en-US" sz="2200" dirty="0" smtClean="0">
                <a:latin typeface="Arial Black" panose="020B0A04020102020204" pitchFamily="34" charset="0"/>
              </a:rPr>
              <a:t>Sienkiewicz</a:t>
            </a:r>
            <a:r>
              <a:rPr lang="pl-PL" sz="2200" dirty="0" smtClean="0">
                <a:latin typeface="Arial Black" panose="020B0A04020102020204" pitchFamily="34" charset="0"/>
              </a:rPr>
              <a:t> </a:t>
            </a:r>
            <a:r>
              <a:rPr lang="pl-PL" sz="2200" dirty="0" err="1" smtClean="0">
                <a:latin typeface="Arial Black" panose="020B0A04020102020204" pitchFamily="34" charset="0"/>
              </a:rPr>
              <a:t>spent</a:t>
            </a:r>
            <a:r>
              <a:rPr lang="pl-PL" sz="2200" dirty="0" smtClean="0">
                <a:latin typeface="Arial Black" panose="020B0A04020102020204" pitchFamily="34" charset="0"/>
              </a:rPr>
              <a:t> </a:t>
            </a:r>
            <a:r>
              <a:rPr lang="pl-PL" sz="2200" dirty="0" err="1" smtClean="0">
                <a:latin typeface="Arial Black" panose="020B0A04020102020204" pitchFamily="34" charset="0"/>
              </a:rPr>
              <a:t>many</a:t>
            </a:r>
            <a:r>
              <a:rPr lang="pl-PL" sz="2200" dirty="0" smtClean="0">
                <a:latin typeface="Arial Black" panose="020B0A04020102020204" pitchFamily="34" charset="0"/>
              </a:rPr>
              <a:t> </a:t>
            </a:r>
            <a:r>
              <a:rPr lang="pl-PL" sz="2200" dirty="0" err="1" smtClean="0">
                <a:latin typeface="Arial Black" panose="020B0A04020102020204" pitchFamily="34" charset="0"/>
              </a:rPr>
              <a:t>years</a:t>
            </a:r>
            <a:r>
              <a:rPr lang="pl-PL" sz="2200" dirty="0" smtClean="0">
                <a:latin typeface="Arial Black" panose="020B0A04020102020204" pitchFamily="34" charset="0"/>
              </a:rPr>
              <a:t> on </a:t>
            </a:r>
            <a:r>
              <a:rPr lang="en-US" sz="2200" dirty="0" err="1" smtClean="0">
                <a:latin typeface="Arial Black" panose="020B0A04020102020204" pitchFamily="34" charset="0"/>
              </a:rPr>
              <a:t>trav</a:t>
            </a:r>
            <a:r>
              <a:rPr lang="pl-PL" sz="2200" dirty="0" err="1" smtClean="0">
                <a:latin typeface="Arial Black" panose="020B0A04020102020204" pitchFamily="34" charset="0"/>
              </a:rPr>
              <a:t>elling</a:t>
            </a:r>
            <a:r>
              <a:rPr lang="pl-PL" sz="2200" dirty="0" smtClean="0">
                <a:latin typeface="Arial Black" panose="020B0A04020102020204" pitchFamily="34" charset="0"/>
              </a:rPr>
              <a:t> </a:t>
            </a:r>
            <a:r>
              <a:rPr lang="pl-PL" sz="2200" dirty="0" err="1">
                <a:latin typeface="Arial Black" panose="020B0A04020102020204" pitchFamily="34" charset="0"/>
              </a:rPr>
              <a:t>abroad</a:t>
            </a:r>
            <a:r>
              <a:rPr lang="pl-PL" sz="2200" dirty="0">
                <a:latin typeface="Arial Black" panose="020B0A04020102020204" pitchFamily="34" charset="0"/>
              </a:rPr>
              <a:t> to </a:t>
            </a:r>
            <a:r>
              <a:rPr lang="pl-PL" sz="2200" dirty="0" err="1" smtClean="0">
                <a:latin typeface="Arial Black" panose="020B0A04020102020204" pitchFamily="34" charset="0"/>
              </a:rPr>
              <a:t>many</a:t>
            </a:r>
            <a:r>
              <a:rPr lang="pl-PL" sz="2200" dirty="0" smtClean="0">
                <a:latin typeface="Arial Black" panose="020B0A04020102020204" pitchFamily="34" charset="0"/>
              </a:rPr>
              <a:t> </a:t>
            </a:r>
            <a:r>
              <a:rPr lang="pl-PL" sz="2200" dirty="0" err="1" smtClean="0">
                <a:latin typeface="Arial Black" panose="020B0A04020102020204" pitchFamily="34" charset="0"/>
              </a:rPr>
              <a:t>places</a:t>
            </a:r>
            <a:r>
              <a:rPr lang="pl-PL" sz="2200" dirty="0" smtClean="0">
                <a:latin typeface="Arial Black" panose="020B0A04020102020204" pitchFamily="34" charset="0"/>
              </a:rPr>
              <a:t> on </a:t>
            </a:r>
            <a:r>
              <a:rPr lang="pl-PL" sz="2200" dirty="0" err="1" smtClean="0">
                <a:latin typeface="Arial Black" panose="020B0A04020102020204" pitchFamily="34" charset="0"/>
              </a:rPr>
              <a:t>many</a:t>
            </a:r>
            <a:r>
              <a:rPr lang="pl-PL" sz="2200" dirty="0" smtClean="0">
                <a:latin typeface="Arial Black" panose="020B0A04020102020204" pitchFamily="34" charset="0"/>
              </a:rPr>
              <a:t> </a:t>
            </a:r>
            <a:r>
              <a:rPr lang="pl-PL" sz="2200" dirty="0" err="1" smtClean="0">
                <a:latin typeface="Arial Black" panose="020B0A04020102020204" pitchFamily="34" charset="0"/>
              </a:rPr>
              <a:t>continents</a:t>
            </a:r>
            <a:r>
              <a:rPr lang="pl-PL" sz="2200" dirty="0" smtClean="0">
                <a:latin typeface="Arial Black" panose="020B0A04020102020204" pitchFamily="34" charset="0"/>
              </a:rPr>
              <a:t>: Europe (</a:t>
            </a:r>
            <a:r>
              <a:rPr lang="pl-PL" sz="2200" dirty="0" err="1" smtClean="0">
                <a:latin typeface="Arial Black" panose="020B0A04020102020204" pitchFamily="34" charset="0"/>
              </a:rPr>
              <a:t>Swirzeland</a:t>
            </a:r>
            <a:r>
              <a:rPr lang="pl-PL" sz="2200" dirty="0" smtClean="0">
                <a:latin typeface="Arial Black" panose="020B0A04020102020204" pitchFamily="34" charset="0"/>
              </a:rPr>
              <a:t>, France, United </a:t>
            </a:r>
            <a:r>
              <a:rPr lang="pl-PL" sz="2200" dirty="0" err="1" smtClean="0">
                <a:latin typeface="Arial Black" panose="020B0A04020102020204" pitchFamily="34" charset="0"/>
              </a:rPr>
              <a:t>Kingdom</a:t>
            </a:r>
            <a:r>
              <a:rPr lang="pl-PL" sz="2200" dirty="0" smtClean="0">
                <a:latin typeface="Arial Black" panose="020B0A04020102020204" pitchFamily="34" charset="0"/>
              </a:rPr>
              <a:t>), </a:t>
            </a:r>
            <a:r>
              <a:rPr lang="pl-PL" sz="2200" dirty="0" err="1" smtClean="0">
                <a:latin typeface="Arial Black" panose="020B0A04020102020204" pitchFamily="34" charset="0"/>
              </a:rPr>
              <a:t>North</a:t>
            </a:r>
            <a:r>
              <a:rPr lang="pl-PL" sz="2200" dirty="0" smtClean="0">
                <a:latin typeface="Arial Black" panose="020B0A04020102020204" pitchFamily="34" charset="0"/>
              </a:rPr>
              <a:t> </a:t>
            </a:r>
            <a:r>
              <a:rPr lang="pl-PL" sz="2200" dirty="0" err="1" smtClean="0">
                <a:latin typeface="Arial Black" panose="020B0A04020102020204" pitchFamily="34" charset="0"/>
              </a:rPr>
              <a:t>America</a:t>
            </a:r>
            <a:r>
              <a:rPr lang="pl-PL" sz="2200" dirty="0" smtClean="0">
                <a:latin typeface="Arial Black" panose="020B0A04020102020204" pitchFamily="34" charset="0"/>
              </a:rPr>
              <a:t> (United </a:t>
            </a:r>
            <a:r>
              <a:rPr lang="pl-PL" sz="2200" dirty="0" err="1" smtClean="0">
                <a:latin typeface="Arial Black" panose="020B0A04020102020204" pitchFamily="34" charset="0"/>
              </a:rPr>
              <a:t>States</a:t>
            </a:r>
            <a:r>
              <a:rPr lang="pl-PL" sz="2200" dirty="0" smtClean="0">
                <a:latin typeface="Arial Black" panose="020B0A04020102020204" pitchFamily="34" charset="0"/>
              </a:rPr>
              <a:t>) and </a:t>
            </a:r>
            <a:r>
              <a:rPr lang="pl-PL" sz="2200" dirty="0" err="1" smtClean="0">
                <a:latin typeface="Arial Black" panose="020B0A04020102020204" pitchFamily="34" charset="0"/>
              </a:rPr>
              <a:t>Africa</a:t>
            </a:r>
            <a:r>
              <a:rPr lang="pl-PL" sz="2200" dirty="0" smtClean="0">
                <a:latin typeface="Arial Black" panose="020B0A04020102020204" pitchFamily="34" charset="0"/>
              </a:rPr>
              <a:t>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86" y="935490"/>
            <a:ext cx="3516208" cy="5492887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2970212" y="119797"/>
            <a:ext cx="441960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TRAVELLER</a:t>
            </a:r>
            <a:endParaRPr lang="en-GB" sz="4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802908" y="3219565"/>
            <a:ext cx="3733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latin typeface="Arial Black" panose="020B0A04020102020204" pitchFamily="34" charset="0"/>
              </a:rPr>
              <a:t>His </a:t>
            </a:r>
            <a:r>
              <a:rPr lang="pl-PL" sz="2200" dirty="0" err="1">
                <a:latin typeface="Arial Black" panose="020B0A04020102020204" pitchFamily="34" charset="0"/>
              </a:rPr>
              <a:t>travels</a:t>
            </a:r>
            <a:r>
              <a:rPr lang="pl-PL" sz="2200" dirty="0">
                <a:latin typeface="Arial Black" panose="020B0A04020102020204" pitchFamily="34" charset="0"/>
              </a:rPr>
              <a:t> </a:t>
            </a:r>
            <a:r>
              <a:rPr lang="pl-PL" sz="2200" dirty="0" err="1">
                <a:latin typeface="Arial Black" panose="020B0A04020102020204" pitchFamily="34" charset="0"/>
              </a:rPr>
              <a:t>resulted</a:t>
            </a:r>
            <a:r>
              <a:rPr lang="pl-PL" sz="2200" dirty="0">
                <a:latin typeface="Arial Black" panose="020B0A04020102020204" pitchFamily="34" charset="0"/>
              </a:rPr>
              <a:t> in </a:t>
            </a:r>
            <a:r>
              <a:rPr lang="pl-PL" sz="2200" dirty="0" err="1">
                <a:latin typeface="Arial Black" panose="020B0A04020102020204" pitchFamily="34" charset="0"/>
              </a:rPr>
              <a:t>writing</a:t>
            </a:r>
            <a:r>
              <a:rPr lang="pl-PL" sz="2200" dirty="0">
                <a:latin typeface="Arial Black" panose="020B0A04020102020204" pitchFamily="34" charset="0"/>
              </a:rPr>
              <a:t> </a:t>
            </a:r>
            <a:r>
              <a:rPr lang="pl-PL" sz="2200" dirty="0" err="1">
                <a:latin typeface="Arial Black" panose="020B0A04020102020204" pitchFamily="34" charset="0"/>
              </a:rPr>
              <a:t>few</a:t>
            </a:r>
            <a:r>
              <a:rPr lang="pl-PL" sz="2200" dirty="0">
                <a:latin typeface="Arial Black" panose="020B0A04020102020204" pitchFamily="34" charset="0"/>
              </a:rPr>
              <a:t> </a:t>
            </a:r>
            <a:r>
              <a:rPr lang="pl-PL" sz="2200" dirty="0" err="1">
                <a:latin typeface="Arial Black" panose="020B0A04020102020204" pitchFamily="34" charset="0"/>
              </a:rPr>
              <a:t>works</a:t>
            </a:r>
            <a:r>
              <a:rPr lang="pl-PL" sz="2200" dirty="0">
                <a:latin typeface="Arial Black" panose="020B0A04020102020204" pitchFamily="34" charset="0"/>
              </a:rPr>
              <a:t>: </a:t>
            </a:r>
            <a:r>
              <a:rPr lang="pl-PL" sz="2200" dirty="0" smtClean="0">
                <a:latin typeface="Arial Black" panose="020B0A04020102020204" pitchFamily="34" charset="0"/>
              </a:rPr>
              <a:t>„</a:t>
            </a:r>
            <a:r>
              <a:rPr lang="pl-PL" sz="2200" i="1" dirty="0" err="1" smtClean="0">
                <a:latin typeface="Arial Black" panose="020B0A04020102020204" pitchFamily="34" charset="0"/>
              </a:rPr>
              <a:t>Charcoal</a:t>
            </a:r>
            <a:r>
              <a:rPr lang="pl-PL" sz="2200" i="1" dirty="0" smtClean="0">
                <a:latin typeface="Arial Black" panose="020B0A04020102020204" pitchFamily="34" charset="0"/>
              </a:rPr>
              <a:t> </a:t>
            </a:r>
            <a:r>
              <a:rPr lang="pl-PL" sz="2200" i="1" dirty="0" err="1" smtClean="0">
                <a:latin typeface="Arial Black" panose="020B0A04020102020204" pitchFamily="34" charset="0"/>
              </a:rPr>
              <a:t>Sketches</a:t>
            </a:r>
            <a:r>
              <a:rPr lang="pl-PL" sz="2200" i="1" dirty="0" smtClean="0">
                <a:latin typeface="Arial Black" panose="020B0A04020102020204" pitchFamily="34" charset="0"/>
              </a:rPr>
              <a:t>”, „On </a:t>
            </a:r>
            <a:r>
              <a:rPr lang="pl-PL" sz="2200" i="1" dirty="0">
                <a:latin typeface="Arial Black" panose="020B0A04020102020204" pitchFamily="34" charset="0"/>
              </a:rPr>
              <a:t>a Single </a:t>
            </a:r>
            <a:r>
              <a:rPr lang="pl-PL" sz="2200" i="1" dirty="0" smtClean="0">
                <a:latin typeface="Arial Black" panose="020B0A04020102020204" pitchFamily="34" charset="0"/>
              </a:rPr>
              <a:t>Card” </a:t>
            </a:r>
            <a:r>
              <a:rPr lang="pl-PL" sz="2200" dirty="0" smtClean="0">
                <a:latin typeface="Arial Black" panose="020B0A04020102020204" pitchFamily="34" charset="0"/>
              </a:rPr>
              <a:t>and </a:t>
            </a:r>
            <a:r>
              <a:rPr lang="pl-PL" sz="2200" dirty="0" err="1">
                <a:latin typeface="Arial Black" panose="020B0A04020102020204" pitchFamily="34" charset="0"/>
              </a:rPr>
              <a:t>more</a:t>
            </a:r>
            <a:r>
              <a:rPr lang="pl-PL" sz="2200" dirty="0">
                <a:latin typeface="Arial Black" panose="020B0A04020102020204" pitchFamily="34" charset="0"/>
              </a:rPr>
              <a:t> </a:t>
            </a:r>
            <a:r>
              <a:rPr lang="pl-PL" sz="2200" dirty="0" err="1">
                <a:latin typeface="Arial Black" panose="020B0A04020102020204" pitchFamily="34" charset="0"/>
              </a:rPr>
              <a:t>famous</a:t>
            </a:r>
            <a:r>
              <a:rPr lang="pl-PL" sz="2200" dirty="0">
                <a:latin typeface="Arial Black" panose="020B0A04020102020204" pitchFamily="34" charset="0"/>
              </a:rPr>
              <a:t> </a:t>
            </a:r>
            <a:r>
              <a:rPr lang="pl-PL" sz="2200" dirty="0" smtClean="0">
                <a:latin typeface="Arial Black" panose="020B0A04020102020204" pitchFamily="34" charset="0"/>
              </a:rPr>
              <a:t>„</a:t>
            </a:r>
            <a:r>
              <a:rPr lang="pl-PL" sz="2200" i="1" dirty="0" smtClean="0">
                <a:latin typeface="Arial Black" panose="020B0A04020102020204" pitchFamily="34" charset="0"/>
              </a:rPr>
              <a:t>In </a:t>
            </a:r>
            <a:r>
              <a:rPr lang="pl-PL" sz="2200" i="1" dirty="0">
                <a:latin typeface="Arial Black" panose="020B0A04020102020204" pitchFamily="34" charset="0"/>
              </a:rPr>
              <a:t>the </a:t>
            </a:r>
            <a:r>
              <a:rPr lang="pl-PL" sz="2200" i="1" dirty="0" err="1">
                <a:latin typeface="Arial Black" panose="020B0A04020102020204" pitchFamily="34" charset="0"/>
              </a:rPr>
              <a:t>Desert</a:t>
            </a:r>
            <a:r>
              <a:rPr lang="pl-PL" sz="2200" i="1" dirty="0">
                <a:latin typeface="Arial Black" panose="020B0A04020102020204" pitchFamily="34" charset="0"/>
              </a:rPr>
              <a:t> and the </a:t>
            </a:r>
            <a:r>
              <a:rPr lang="pl-PL" sz="2200" i="1" dirty="0" err="1" smtClean="0">
                <a:latin typeface="Arial Black" panose="020B0A04020102020204" pitchFamily="34" charset="0"/>
              </a:rPr>
              <a:t>Wilderness</a:t>
            </a:r>
            <a:r>
              <a:rPr lang="pl-PL" sz="2200" i="1" dirty="0" smtClean="0">
                <a:latin typeface="Arial Black" panose="020B0A04020102020204" pitchFamily="34" charset="0"/>
              </a:rPr>
              <a:t>”</a:t>
            </a:r>
            <a:endParaRPr lang="en-GB" sz="2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05" y="2820242"/>
            <a:ext cx="2328641" cy="35084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Obraz 6" descr="Obraz zawierający clipart&#10;&#10;Opis wygenerowany przy wysokim poziomie pewności">
            <a:extLst>
              <a:ext uri="{FF2B5EF4-FFF2-40B4-BE49-F238E27FC236}">
                <a16:creationId xmlns="" xmlns:a16="http://schemas.microsoft.com/office/drawing/2014/main" id="{24E38A30-93D2-4C0F-9FA7-31CE7122B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1212" y="152400"/>
            <a:ext cx="1138237" cy="985799"/>
          </a:xfrm>
          <a:prstGeom prst="rect">
            <a:avLst/>
          </a:prstGeom>
        </p:spPr>
      </p:pic>
      <p:pic>
        <p:nvPicPr>
          <p:cNvPr id="9" name="Obraz 4">
            <a:extLst>
              <a:ext uri="{FF2B5EF4-FFF2-40B4-BE49-F238E27FC236}">
                <a16:creationId xmlns="" xmlns:a16="http://schemas.microsoft.com/office/drawing/2014/main" id="{9A4B86ED-E5E4-4326-9506-6FAF24427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7" y="6175207"/>
            <a:ext cx="2741778" cy="9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5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38B940F9-B86E-47F7-B73A-52ABAC31F997}"/>
              </a:ext>
            </a:extLst>
          </p:cNvPr>
          <p:cNvSpPr txBox="1"/>
          <p:nvPr/>
        </p:nvSpPr>
        <p:spPr>
          <a:xfrm>
            <a:off x="684212" y="1979802"/>
            <a:ext cx="7696200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2400" b="1" dirty="0" smtClean="0"/>
          </a:p>
          <a:p>
            <a:pPr algn="ctr"/>
            <a:r>
              <a:rPr lang="pl-PL" sz="2200" dirty="0" smtClean="0">
                <a:latin typeface="Arial Black" panose="020B0A04020102020204" pitchFamily="34" charset="0"/>
              </a:rPr>
              <a:t>B</a:t>
            </a:r>
            <a:r>
              <a:rPr lang="en-GB" sz="2200" dirty="0" err="1" smtClean="0">
                <a:latin typeface="Arial Black" panose="020B0A04020102020204" pitchFamily="34" charset="0"/>
              </a:rPr>
              <a:t>orn</a:t>
            </a:r>
            <a:r>
              <a:rPr lang="en-GB" sz="2200" dirty="0" smtClean="0">
                <a:latin typeface="Arial Black" panose="020B0A04020102020204" pitchFamily="34" charset="0"/>
              </a:rPr>
              <a:t> </a:t>
            </a:r>
            <a:r>
              <a:rPr lang="pl-PL" sz="2200" dirty="0" smtClean="0">
                <a:latin typeface="Arial Black" panose="020B0A04020102020204" pitchFamily="34" charset="0"/>
              </a:rPr>
              <a:t>as </a:t>
            </a:r>
            <a:r>
              <a:rPr lang="en-GB" sz="2200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Józef</a:t>
            </a:r>
            <a:r>
              <a:rPr lang="en-GB" sz="22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en-GB" sz="2200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Teodor</a:t>
            </a:r>
            <a:r>
              <a:rPr lang="en-GB" sz="2200" b="1" dirty="0">
                <a:solidFill>
                  <a:srgbClr val="00B0F0"/>
                </a:solidFill>
                <a:latin typeface="Arial Black" panose="020B0A04020102020204" pitchFamily="34" charset="0"/>
              </a:rPr>
              <a:t> Konrad </a:t>
            </a:r>
            <a:r>
              <a:rPr lang="en-GB" sz="2200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Korzeniowski</a:t>
            </a:r>
            <a:r>
              <a:rPr lang="pl-PL" sz="2200" b="1" dirty="0" smtClean="0">
                <a:latin typeface="Arial Black" panose="020B0A04020102020204" pitchFamily="34" charset="0"/>
              </a:rPr>
              <a:t>, Joseph Conrad</a:t>
            </a:r>
            <a:r>
              <a:rPr lang="en-GB" sz="2200" dirty="0" smtClean="0">
                <a:latin typeface="Arial Black" panose="020B0A04020102020204" pitchFamily="34" charset="0"/>
              </a:rPr>
              <a:t> </a:t>
            </a:r>
            <a:r>
              <a:rPr lang="en-GB" sz="2200" dirty="0">
                <a:latin typeface="Arial Black" panose="020B0A04020102020204" pitchFamily="34" charset="0"/>
              </a:rPr>
              <a:t>was a </a:t>
            </a:r>
            <a:r>
              <a:rPr lang="pl-PL" sz="2200" dirty="0" err="1" smtClean="0">
                <a:latin typeface="Arial Black" panose="020B0A04020102020204" pitchFamily="34" charset="0"/>
              </a:rPr>
              <a:t>Polish</a:t>
            </a:r>
            <a:r>
              <a:rPr lang="pl-PL" sz="2200" dirty="0" smtClean="0">
                <a:latin typeface="Arial Black" panose="020B0A04020102020204" pitchFamily="34" charset="0"/>
              </a:rPr>
              <a:t>-British</a:t>
            </a:r>
            <a:r>
              <a:rPr lang="en-GB" sz="2200" dirty="0" smtClean="0">
                <a:latin typeface="Arial Black" panose="020B0A04020102020204" pitchFamily="34" charset="0"/>
              </a:rPr>
              <a:t> </a:t>
            </a:r>
            <a:r>
              <a:rPr lang="en-GB" sz="2200" dirty="0">
                <a:latin typeface="Arial Black" panose="020B0A04020102020204" pitchFamily="34" charset="0"/>
              </a:rPr>
              <a:t>writer</a:t>
            </a:r>
            <a:r>
              <a:rPr lang="en-GB" sz="2200" baseline="30000" dirty="0">
                <a:latin typeface="Arial Black" panose="020B0A04020102020204" pitchFamily="34" charset="0"/>
              </a:rPr>
              <a:t> </a:t>
            </a:r>
            <a:r>
              <a:rPr lang="en-GB" sz="2200" dirty="0">
                <a:latin typeface="Arial Black" panose="020B0A04020102020204" pitchFamily="34" charset="0"/>
              </a:rPr>
              <a:t>regarded as one of the greatest novelists to write in the English language. Though he did not speak English fluently until his twenties, he was a master prose stylist who brought a non-English sensibility into </a:t>
            </a:r>
            <a:r>
              <a:rPr lang="pl-PL" sz="2200" dirty="0" smtClean="0">
                <a:latin typeface="Arial Black" panose="020B0A04020102020204" pitchFamily="34" charset="0"/>
              </a:rPr>
              <a:t>English </a:t>
            </a:r>
            <a:r>
              <a:rPr lang="pl-PL" sz="2200" dirty="0" err="1" smtClean="0">
                <a:latin typeface="Arial Black" panose="020B0A04020102020204" pitchFamily="34" charset="0"/>
              </a:rPr>
              <a:t>literature</a:t>
            </a:r>
            <a:r>
              <a:rPr lang="en-GB" sz="2200" dirty="0" smtClean="0">
                <a:latin typeface="Arial Black" panose="020B0A04020102020204" pitchFamily="34" charset="0"/>
              </a:rPr>
              <a:t>. </a:t>
            </a:r>
            <a:r>
              <a:rPr lang="en-GB" sz="2200" dirty="0">
                <a:latin typeface="Arial Black" panose="020B0A04020102020204" pitchFamily="34" charset="0"/>
              </a:rPr>
              <a:t>Conrad wrote stories and novels, many with a nautical setting, that depict trials of the human spirit in the midst of what he saw as an impassive, inscrutable universe</a:t>
            </a:r>
            <a:r>
              <a:rPr lang="en-GB" sz="2200" dirty="0" smtClean="0">
                <a:latin typeface="Arial Black" panose="020B0A04020102020204" pitchFamily="34" charset="0"/>
              </a:rPr>
              <a:t>.</a:t>
            </a:r>
            <a:endParaRPr lang="pl-PL" sz="2200" dirty="0">
              <a:latin typeface="Arial Black" panose="020B0A04020102020204" pitchFamily="34" charset="0"/>
            </a:endParaRPr>
          </a:p>
        </p:txBody>
      </p:sp>
      <p:pic>
        <p:nvPicPr>
          <p:cNvPr id="11" name="Obraz 10" descr="Obraz zawierający clipart&#10;&#10;Opis wygenerowany przy wysokim poziomie pewności">
            <a:extLst>
              <a:ext uri="{FF2B5EF4-FFF2-40B4-BE49-F238E27FC236}">
                <a16:creationId xmlns="" xmlns:a16="http://schemas.microsoft.com/office/drawing/2014/main" id="{A687F7E6-1D2C-44D4-9973-51896C18B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309" y="18197"/>
            <a:ext cx="1138237" cy="985799"/>
          </a:xfrm>
          <a:prstGeom prst="rect">
            <a:avLst/>
          </a:prstGeom>
        </p:spPr>
      </p:pic>
      <p:pic>
        <p:nvPicPr>
          <p:cNvPr id="13" name="Obraz 4">
            <a:extLst>
              <a:ext uri="{FF2B5EF4-FFF2-40B4-BE49-F238E27FC236}">
                <a16:creationId xmlns="" xmlns:a16="http://schemas.microsoft.com/office/drawing/2014/main" id="{3E1C1BBE-FDF6-4E9F-AB51-7CA046C07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7" y="6175207"/>
            <a:ext cx="2741778" cy="91216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436812" y="343790"/>
            <a:ext cx="617220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JOSEPH CONRAD</a:t>
            </a:r>
            <a:endParaRPr lang="pl-PL" sz="4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2" y="2086771"/>
            <a:ext cx="2993415" cy="442209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979612" y="1174787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3 DECEMBER 1857 – 3 AUGUST 1924</a:t>
            </a:r>
            <a:endParaRPr lang="pl-PL" sz="32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clipart&#10;&#10;Opis wygenerowany przy wysokim poziomie pewności">
            <a:extLst>
              <a:ext uri="{FF2B5EF4-FFF2-40B4-BE49-F238E27FC236}">
                <a16:creationId xmlns="" xmlns:a16="http://schemas.microsoft.com/office/drawing/2014/main" id="{3C981DBA-C83D-42D4-8E1F-FA22AF001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812" y="3972"/>
            <a:ext cx="1138237" cy="985799"/>
          </a:xfrm>
          <a:prstGeom prst="rect">
            <a:avLst/>
          </a:prstGeom>
        </p:spPr>
      </p:pic>
      <p:pic>
        <p:nvPicPr>
          <p:cNvPr id="10" name="Obraz 4">
            <a:extLst>
              <a:ext uri="{FF2B5EF4-FFF2-40B4-BE49-F238E27FC236}">
                <a16:creationId xmlns="" xmlns:a16="http://schemas.microsoft.com/office/drawing/2014/main" id="{9C5B8717-D23B-4072-9BC1-E73B527AA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7" y="6175207"/>
            <a:ext cx="2741778" cy="912164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021672" y="891076"/>
            <a:ext cx="8061613" cy="45368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JOSEPH CONRAD’S WORKS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14" name="Symbol zastępczy zawartości 3" descr="hod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107" y="946888"/>
            <a:ext cx="2166765" cy="27363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Obraz 15" descr="lj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6527" y="1031110"/>
            <a:ext cx="1897450" cy="25676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Obraz 17" descr="SecretAge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66213" y="3615150"/>
            <a:ext cx="1843418" cy="30126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pole tekstowe 1"/>
          <p:cNvSpPr txBox="1"/>
          <p:nvPr/>
        </p:nvSpPr>
        <p:spPr>
          <a:xfrm>
            <a:off x="3136926" y="946888"/>
            <a:ext cx="60769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dirty="0">
                <a:latin typeface="Arial Black" panose="020B0A04020102020204" pitchFamily="34" charset="0"/>
              </a:rPr>
              <a:t>Conrad's creativity is an unique phenomenon in world literature, combining the trend of romanticism with positivism. His the most popular novels: </a:t>
            </a:r>
            <a:r>
              <a:rPr lang="en-US" sz="2200" i="1" dirty="0" smtClean="0">
                <a:latin typeface="Arial Black" panose="020B0A04020102020204" pitchFamily="34" charset="0"/>
              </a:rPr>
              <a:t>„</a:t>
            </a:r>
            <a:r>
              <a:rPr lang="en-US" sz="2200" i="1" dirty="0" err="1">
                <a:latin typeface="Arial Black" panose="020B0A04020102020204" pitchFamily="34" charset="0"/>
              </a:rPr>
              <a:t>Almayer’s</a:t>
            </a:r>
            <a:r>
              <a:rPr lang="en-US" sz="2200" i="1" dirty="0">
                <a:latin typeface="Arial Black" panose="020B0A04020102020204" pitchFamily="34" charset="0"/>
              </a:rPr>
              <a:t> Folly</a:t>
            </a:r>
            <a:r>
              <a:rPr lang="en-US" sz="2200" i="1" dirty="0" smtClean="0">
                <a:latin typeface="Arial Black" panose="020B0A04020102020204" pitchFamily="34" charset="0"/>
              </a:rPr>
              <a:t>”, „</a:t>
            </a:r>
            <a:r>
              <a:rPr lang="en-US" sz="2200" i="1" dirty="0">
                <a:latin typeface="Arial Black" panose="020B0A04020102020204" pitchFamily="34" charset="0"/>
              </a:rPr>
              <a:t>Chance</a:t>
            </a:r>
            <a:r>
              <a:rPr lang="en-US" sz="2200" i="1" dirty="0" smtClean="0">
                <a:latin typeface="Arial Black" panose="020B0A04020102020204" pitchFamily="34" charset="0"/>
              </a:rPr>
              <a:t>”, Heart </a:t>
            </a:r>
            <a:r>
              <a:rPr lang="en-US" sz="2200" i="1" dirty="0">
                <a:latin typeface="Arial Black" panose="020B0A04020102020204" pitchFamily="34" charset="0"/>
              </a:rPr>
              <a:t>of Darkness</a:t>
            </a:r>
            <a:r>
              <a:rPr lang="en-US" sz="2200" i="1" dirty="0" smtClean="0">
                <a:latin typeface="Arial Black" panose="020B0A04020102020204" pitchFamily="34" charset="0"/>
              </a:rPr>
              <a:t>”, </a:t>
            </a:r>
            <a:r>
              <a:rPr lang="en-US" sz="2200" b="1" i="1" dirty="0">
                <a:latin typeface="Arial Black" panose="020B0A04020102020204" pitchFamily="34" charset="0"/>
              </a:rPr>
              <a:t>„Lord Jim”, </a:t>
            </a:r>
            <a:r>
              <a:rPr lang="en-US" sz="2200" i="1" dirty="0" smtClean="0">
                <a:latin typeface="Arial Black" panose="020B0A04020102020204" pitchFamily="34" charset="0"/>
              </a:rPr>
              <a:t>The </a:t>
            </a:r>
            <a:r>
              <a:rPr lang="en-US" sz="2200" i="1" dirty="0">
                <a:latin typeface="Arial Black" panose="020B0A04020102020204" pitchFamily="34" charset="0"/>
              </a:rPr>
              <a:t>Secret Agent</a:t>
            </a:r>
            <a:r>
              <a:rPr lang="en-US" sz="2200" i="1" dirty="0" smtClean="0">
                <a:latin typeface="Arial Black" panose="020B0A04020102020204" pitchFamily="34" charset="0"/>
              </a:rPr>
              <a:t>”.</a:t>
            </a:r>
            <a:endParaRPr lang="pl-PL" sz="2200" i="1" dirty="0"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52" y="3700777"/>
            <a:ext cx="1595618" cy="24333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3676158"/>
            <a:ext cx="1843452" cy="24579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5812" y="753535"/>
            <a:ext cx="7772399" cy="160866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pl-PL" sz="7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Thank</a:t>
            </a:r>
            <a:r>
              <a:rPr lang="pl-PL" sz="7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sz="7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you</a:t>
            </a:r>
            <a:endParaRPr lang="en-GB" sz="7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60812" y="2971800"/>
            <a:ext cx="3962400" cy="9556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pl-PL" sz="4400" dirty="0" err="1" smtClean="0">
                <a:solidFill>
                  <a:srgbClr val="92D050"/>
                </a:solidFill>
                <a:latin typeface="Arial Black" panose="020B0A04020102020204" pitchFamily="34" charset="0"/>
              </a:rPr>
              <a:t>Polish</a:t>
            </a:r>
            <a:r>
              <a:rPr lang="pl-PL" sz="4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team</a:t>
            </a:r>
            <a:endParaRPr lang="en-GB" sz="44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9C5B8717-D23B-4072-9BC1-E73B527AA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7" y="5791200"/>
            <a:ext cx="3896024" cy="1296171"/>
          </a:xfrm>
          <a:prstGeom prst="rect">
            <a:avLst/>
          </a:prstGeom>
        </p:spPr>
      </p:pic>
      <p:pic>
        <p:nvPicPr>
          <p:cNvPr id="5" name="Obraz 4" descr="Obraz zawierający clipart&#10;&#10;Opis wygenerowany przy wysokim poziomie pewności">
            <a:extLst>
              <a:ext uri="{FF2B5EF4-FFF2-40B4-BE49-F238E27FC236}">
                <a16:creationId xmlns="" xmlns:a16="http://schemas.microsoft.com/office/drawing/2014/main" id="{3C981DBA-C83D-42D4-8E1F-FA22AF001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698" y="457200"/>
            <a:ext cx="1759662" cy="1524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780212" y="4876800"/>
            <a:ext cx="5176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1400" b="1" dirty="0">
                <a:solidFill>
                  <a:srgbClr val="FFFF00"/>
                </a:solidFill>
                <a:latin typeface="Arial Black" panose="020B0A04020102020204" pitchFamily="34" charset="0"/>
              </a:rPr>
              <a:t>Projekt „Migration </a:t>
            </a:r>
            <a:r>
              <a:rPr lang="pl-PL" sz="1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Matters</a:t>
            </a:r>
            <a:r>
              <a:rPr lang="pl-PL" sz="1400" b="1" dirty="0">
                <a:solidFill>
                  <a:srgbClr val="FFFF00"/>
                </a:solidFill>
                <a:latin typeface="Arial Black" panose="020B0A04020102020204" pitchFamily="34" charset="0"/>
              </a:rPr>
              <a:t>”- współfinansowany </a:t>
            </a:r>
            <a:r>
              <a:rPr lang="pl-PL" sz="1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      w </a:t>
            </a:r>
            <a:r>
              <a:rPr lang="pl-PL" sz="1400" b="1" dirty="0">
                <a:solidFill>
                  <a:srgbClr val="FFFF00"/>
                </a:solidFill>
                <a:latin typeface="Arial Black" panose="020B0A04020102020204" pitchFamily="34" charset="0"/>
              </a:rPr>
              <a:t>ramach programu Unii Europejskiej Erasmus</a:t>
            </a:r>
            <a:r>
              <a:rPr lang="pl-PL" sz="1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+</a:t>
            </a:r>
            <a:endParaRPr lang="pl-PL" sz="1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pl-PL" sz="1400" b="1" dirty="0">
                <a:solidFill>
                  <a:srgbClr val="FFFF00"/>
                </a:solidFill>
                <a:latin typeface="Arial Black" panose="020B0A04020102020204" pitchFamily="34" charset="0"/>
              </a:rPr>
              <a:t>Publikacja odzwierciedla jedynie stanowisko jej autorów i Komisja Europejska oraz Narodowa Agencja Programu Erasmus+ nie ponoszą odpowiedzialności za jej zawartość merytoryczną.</a:t>
            </a:r>
          </a:p>
        </p:txBody>
      </p:sp>
      <p:pic>
        <p:nvPicPr>
          <p:cNvPr id="7" name="Obraz 8">
            <a:extLst>
              <a:ext uri="{FF2B5EF4-FFF2-40B4-BE49-F238E27FC236}">
                <a16:creationId xmlns="" xmlns:a16="http://schemas.microsoft.com/office/drawing/2014/main" id="{998FA4F7-CF72-46A1-87C8-CFA63A5DB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113" y="6261795"/>
            <a:ext cx="1066247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0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Formularz biblioteki dokumentów</Display>
  <Edit>Formularz biblioteki dokumentów</Edit>
  <New>Formularz biblioteki dokumentów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F4CB80-51E5-47C8-B45D-3834AA25DD5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Para</Template>
  <TotalTime>344</TotalTime>
  <Words>466</Words>
  <Application>Microsoft Office PowerPoint</Application>
  <PresentationFormat>Niestandardowy</PresentationFormat>
  <Paragraphs>34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Century Gothic</vt:lpstr>
      <vt:lpstr>Corbel</vt:lpstr>
      <vt:lpstr>Para</vt:lpstr>
      <vt:lpstr>FAMOUS POLISH EMIGRANTS </vt:lpstr>
      <vt:lpstr>7 November 1867 – 4 July 1934</vt:lpstr>
      <vt:lpstr>Prezentacja programu PowerPoint</vt:lpstr>
      <vt:lpstr>Henryk Sienkiewicz</vt:lpstr>
      <vt:lpstr>Prezentacja programu PowerPoint</vt:lpstr>
      <vt:lpstr>Prezentacja programu PowerPoint</vt:lpstr>
      <vt:lpstr>Prezentacja programu PowerPoint</vt:lpstr>
      <vt:lpstr>JOSEPH CONRAD’S WORKS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Jolanta Kozubska</dc:creator>
  <cp:lastModifiedBy>Jolanta Kozubska</cp:lastModifiedBy>
  <cp:revision>480</cp:revision>
  <dcterms:created xsi:type="dcterms:W3CDTF">2013-04-05T19:59:21Z</dcterms:created>
  <dcterms:modified xsi:type="dcterms:W3CDTF">2018-11-20T14:14:39Z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