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0" d="100"/>
          <a:sy n="50" d="100"/>
        </p:scale>
        <p:origin x="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EE7BE89-A58B-4FBE-847C-5CD0F5D4DAF7}" type="datetimeFigureOut">
              <a:rPr lang="es-ES" smtClean="0"/>
              <a:t>08/05/2019</a:t>
            </a:fld>
            <a:endParaRPr lang="es-ES"/>
          </a:p>
        </p:txBody>
      </p:sp>
      <p:sp>
        <p:nvSpPr>
          <p:cNvPr id="5" name="Footer Placeholder 4"/>
          <p:cNvSpPr>
            <a:spLocks noGrp="1"/>
          </p:cNvSpPr>
          <p:nvPr>
            <p:ph type="ftr" sz="quarter" idx="11"/>
          </p:nvPr>
        </p:nvSpPr>
        <p:spPr>
          <a:xfrm>
            <a:off x="2692397" y="5037663"/>
            <a:ext cx="5214635" cy="279400"/>
          </a:xfrm>
        </p:spPr>
        <p:txBody>
          <a:bodyPr/>
          <a:lstStyle/>
          <a:p>
            <a:endParaRPr lang="es-ES"/>
          </a:p>
        </p:txBody>
      </p:sp>
      <p:sp>
        <p:nvSpPr>
          <p:cNvPr id="6" name="Slide Number Placeholder 5"/>
          <p:cNvSpPr>
            <a:spLocks noGrp="1"/>
          </p:cNvSpPr>
          <p:nvPr>
            <p:ph type="sldNum" sz="quarter" idx="12"/>
          </p:nvPr>
        </p:nvSpPr>
        <p:spPr>
          <a:xfrm>
            <a:off x="8956900" y="5037663"/>
            <a:ext cx="551167" cy="279400"/>
          </a:xfrm>
        </p:spPr>
        <p:txBody>
          <a:bodyPr/>
          <a:lstStyle/>
          <a:p>
            <a:fld id="{AEACEBC1-55F2-49DA-AA1F-4857263EA3E0}" type="slidenum">
              <a:rPr lang="es-ES" smtClean="0"/>
              <a:t>‹Nº›</a:t>
            </a:fld>
            <a:endParaRPr lang="es-E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7012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EE7BE89-A58B-4FBE-847C-5CD0F5D4DAF7}" type="datetimeFigureOut">
              <a:rPr lang="es-ES" smtClean="0"/>
              <a:t>08/05/2019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EACEBC1-55F2-49DA-AA1F-4857263EA3E0}" type="slidenum">
              <a:rPr lang="es-ES" smtClean="0"/>
              <a:t>‹Nº›</a:t>
            </a:fld>
            <a:endParaRPr lang="es-ES"/>
          </a:p>
        </p:txBody>
      </p:sp>
    </p:spTree>
    <p:extLst>
      <p:ext uri="{BB962C8B-B14F-4D97-AF65-F5344CB8AC3E}">
        <p14:creationId xmlns:p14="http://schemas.microsoft.com/office/powerpoint/2010/main" val="4291438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EE7BE89-A58B-4FBE-847C-5CD0F5D4DAF7}" type="datetimeFigureOut">
              <a:rPr lang="es-ES" smtClean="0"/>
              <a:t>08/05/2019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ACEBC1-55F2-49DA-AA1F-4857263EA3E0}" type="slidenum">
              <a:rPr lang="es-ES" smtClean="0"/>
              <a:t>‹Nº›</a:t>
            </a:fld>
            <a:endParaRPr lang="es-E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4543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EE7BE89-A58B-4FBE-847C-5CD0F5D4DAF7}" type="datetimeFigureOut">
              <a:rPr lang="es-ES" smtClean="0"/>
              <a:t>08/05/2019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ACEBC1-55F2-49DA-AA1F-4857263EA3E0}" type="slidenum">
              <a:rPr lang="es-ES" smtClean="0"/>
              <a:t>‹Nº›</a:t>
            </a:fld>
            <a:endParaRPr lang="es-E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457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EE7BE89-A58B-4FBE-847C-5CD0F5D4DAF7}" type="datetimeFigureOut">
              <a:rPr lang="es-ES" smtClean="0"/>
              <a:t>08/05/2019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ACEBC1-55F2-49DA-AA1F-4857263EA3E0}" type="slidenum">
              <a:rPr lang="es-ES" smtClean="0"/>
              <a:t>‹Nº›</a:t>
            </a:fld>
            <a:endParaRPr lang="es-ES"/>
          </a:p>
        </p:txBody>
      </p:sp>
    </p:spTree>
    <p:extLst>
      <p:ext uri="{BB962C8B-B14F-4D97-AF65-F5344CB8AC3E}">
        <p14:creationId xmlns:p14="http://schemas.microsoft.com/office/powerpoint/2010/main" val="3062142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EE7BE89-A58B-4FBE-847C-5CD0F5D4DAF7}" type="datetimeFigureOut">
              <a:rPr lang="es-ES" smtClean="0"/>
              <a:t>08/05/2019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ACEBC1-55F2-49DA-AA1F-4857263EA3E0}" type="slidenum">
              <a:rPr lang="es-ES" smtClean="0"/>
              <a:t>‹Nº›</a:t>
            </a:fld>
            <a:endParaRPr lang="es-E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9738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EE7BE89-A58B-4FBE-847C-5CD0F5D4DAF7}" type="datetimeFigureOut">
              <a:rPr lang="es-ES" smtClean="0"/>
              <a:t>08/05/2019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ACEBC1-55F2-49DA-AA1F-4857263EA3E0}" type="slidenum">
              <a:rPr lang="es-ES" smtClean="0"/>
              <a:t>‹Nº›</a:t>
            </a:fld>
            <a:endParaRPr lang="es-E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4226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EE7BE89-A58B-4FBE-847C-5CD0F5D4DAF7}" type="datetimeFigureOut">
              <a:rPr lang="es-ES" smtClean="0"/>
              <a:t>08/05/2019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ACEBC1-55F2-49DA-AA1F-4857263EA3E0}" type="slidenum">
              <a:rPr lang="es-ES" smtClean="0"/>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3777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EE7BE89-A58B-4FBE-847C-5CD0F5D4DAF7}" type="datetimeFigureOut">
              <a:rPr lang="es-ES" smtClean="0"/>
              <a:t>08/05/2019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ACEBC1-55F2-49DA-AA1F-4857263EA3E0}" type="slidenum">
              <a:rPr lang="es-ES" smtClean="0"/>
              <a:t>‹Nº›</a:t>
            </a:fld>
            <a:endParaRPr lang="es-E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28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EE7BE89-A58B-4FBE-847C-5CD0F5D4DAF7}" type="datetimeFigureOut">
              <a:rPr lang="es-ES" smtClean="0"/>
              <a:t>08/05/2019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ACEBC1-55F2-49DA-AA1F-4857263EA3E0}" type="slidenum">
              <a:rPr lang="es-ES" smtClean="0"/>
              <a:t>‹Nº›</a:t>
            </a:fld>
            <a:endParaRPr lang="es-ES"/>
          </a:p>
        </p:txBody>
      </p:sp>
    </p:spTree>
    <p:extLst>
      <p:ext uri="{BB962C8B-B14F-4D97-AF65-F5344CB8AC3E}">
        <p14:creationId xmlns:p14="http://schemas.microsoft.com/office/powerpoint/2010/main" val="115156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EE7BE89-A58B-4FBE-847C-5CD0F5D4DAF7}" type="datetimeFigureOut">
              <a:rPr lang="es-ES" smtClean="0"/>
              <a:t>08/05/2019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ACEBC1-55F2-49DA-AA1F-4857263EA3E0}" type="slidenum">
              <a:rPr lang="es-ES" smtClean="0"/>
              <a:t>‹Nº›</a:t>
            </a:fld>
            <a:endParaRPr lang="es-E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484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EE7BE89-A58B-4FBE-847C-5CD0F5D4DAF7}" type="datetimeFigureOut">
              <a:rPr lang="es-ES" smtClean="0"/>
              <a:t>08/05/2019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EACEBC1-55F2-49DA-AA1F-4857263EA3E0}" type="slidenum">
              <a:rPr lang="es-ES" smtClean="0"/>
              <a:t>‹Nº›</a:t>
            </a:fld>
            <a:endParaRPr lang="es-ES"/>
          </a:p>
        </p:txBody>
      </p:sp>
    </p:spTree>
    <p:extLst>
      <p:ext uri="{BB962C8B-B14F-4D97-AF65-F5344CB8AC3E}">
        <p14:creationId xmlns:p14="http://schemas.microsoft.com/office/powerpoint/2010/main" val="332124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EE7BE89-A58B-4FBE-847C-5CD0F5D4DAF7}" type="datetimeFigureOut">
              <a:rPr lang="es-ES" smtClean="0"/>
              <a:t>08/05/2019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EACEBC1-55F2-49DA-AA1F-4857263EA3E0}" type="slidenum">
              <a:rPr lang="es-ES" smtClean="0"/>
              <a:t>‹Nº›</a:t>
            </a:fld>
            <a:endParaRPr lang="es-E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85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EE7BE89-A58B-4FBE-847C-5CD0F5D4DAF7}" type="datetimeFigureOut">
              <a:rPr lang="es-ES" smtClean="0"/>
              <a:t>08/05/2019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EACEBC1-55F2-49DA-AA1F-4857263EA3E0}" type="slidenum">
              <a:rPr lang="es-ES" smtClean="0"/>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1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E7BE89-A58B-4FBE-847C-5CD0F5D4DAF7}" type="datetimeFigureOut">
              <a:rPr lang="es-ES" smtClean="0"/>
              <a:t>08/05/2019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EACEBC1-55F2-49DA-AA1F-4857263EA3E0}" type="slidenum">
              <a:rPr lang="es-ES" smtClean="0"/>
              <a:t>‹Nº›</a:t>
            </a:fld>
            <a:endParaRPr lang="es-ES"/>
          </a:p>
        </p:txBody>
      </p:sp>
    </p:spTree>
    <p:extLst>
      <p:ext uri="{BB962C8B-B14F-4D97-AF65-F5344CB8AC3E}">
        <p14:creationId xmlns:p14="http://schemas.microsoft.com/office/powerpoint/2010/main" val="1406376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EE7BE89-A58B-4FBE-847C-5CD0F5D4DAF7}" type="datetimeFigureOut">
              <a:rPr lang="es-ES" smtClean="0"/>
              <a:t>08/05/2019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EACEBC1-55F2-49DA-AA1F-4857263EA3E0}" type="slidenum">
              <a:rPr lang="es-ES" smtClean="0"/>
              <a:t>‹Nº›</a:t>
            </a:fld>
            <a:endParaRPr lang="es-E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041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EE7BE89-A58B-4FBE-847C-5CD0F5D4DAF7}" type="datetimeFigureOut">
              <a:rPr lang="es-ES" smtClean="0"/>
              <a:t>08/05/2019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EACEBC1-55F2-49DA-AA1F-4857263EA3E0}" type="slidenum">
              <a:rPr lang="es-ES" smtClean="0"/>
              <a:t>‹Nº›</a:t>
            </a:fld>
            <a:endParaRPr lang="es-ES"/>
          </a:p>
        </p:txBody>
      </p:sp>
    </p:spTree>
    <p:extLst>
      <p:ext uri="{BB962C8B-B14F-4D97-AF65-F5344CB8AC3E}">
        <p14:creationId xmlns:p14="http://schemas.microsoft.com/office/powerpoint/2010/main" val="2071949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EE7BE89-A58B-4FBE-847C-5CD0F5D4DAF7}" type="datetimeFigureOut">
              <a:rPr lang="es-ES" smtClean="0"/>
              <a:t>08/05/2019</a:t>
            </a:fld>
            <a:endParaRPr lang="es-E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ACEBC1-55F2-49DA-AA1F-4857263EA3E0}" type="slidenum">
              <a:rPr lang="es-ES" smtClean="0"/>
              <a:t>‹Nº›</a:t>
            </a:fld>
            <a:endParaRPr lang="es-ES"/>
          </a:p>
        </p:txBody>
      </p:sp>
    </p:spTree>
    <p:extLst>
      <p:ext uri="{BB962C8B-B14F-4D97-AF65-F5344CB8AC3E}">
        <p14:creationId xmlns:p14="http://schemas.microsoft.com/office/powerpoint/2010/main" val="3280180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D8B966-C84C-429B-939F-708DB6C5E78F}"/>
              </a:ext>
            </a:extLst>
          </p:cNvPr>
          <p:cNvSpPr>
            <a:spLocks noGrp="1"/>
          </p:cNvSpPr>
          <p:nvPr>
            <p:ph type="ctrTitle"/>
          </p:nvPr>
        </p:nvSpPr>
        <p:spPr>
          <a:xfrm>
            <a:off x="2692398" y="2025109"/>
            <a:ext cx="6815669" cy="1515533"/>
          </a:xfrm>
        </p:spPr>
        <p:txBody>
          <a:bodyPr/>
          <a:lstStyle/>
          <a:p>
            <a:r>
              <a:rPr lang="es-ES" dirty="0"/>
              <a:t>FAKE NEWS</a:t>
            </a:r>
          </a:p>
        </p:txBody>
      </p:sp>
      <p:sp>
        <p:nvSpPr>
          <p:cNvPr id="3" name="Subtítulo 2">
            <a:extLst>
              <a:ext uri="{FF2B5EF4-FFF2-40B4-BE49-F238E27FC236}">
                <a16:creationId xmlns:a16="http://schemas.microsoft.com/office/drawing/2014/main" id="{257E767C-4D10-4AFA-A690-B5213D7E0545}"/>
              </a:ext>
            </a:extLst>
          </p:cNvPr>
          <p:cNvSpPr>
            <a:spLocks noGrp="1"/>
          </p:cNvSpPr>
          <p:nvPr>
            <p:ph type="subTitle" idx="1"/>
          </p:nvPr>
        </p:nvSpPr>
        <p:spPr>
          <a:xfrm>
            <a:off x="565886" y="5380072"/>
            <a:ext cx="6815669" cy="1320802"/>
          </a:xfrm>
        </p:spPr>
        <p:txBody>
          <a:bodyPr>
            <a:normAutofit/>
          </a:bodyPr>
          <a:lstStyle/>
          <a:p>
            <a:r>
              <a:rPr lang="es-ES_tradnl" sz="100" dirty="0"/>
              <a:t>.</a:t>
            </a:r>
            <a:endParaRPr lang="es-ES" sz="100" dirty="0"/>
          </a:p>
        </p:txBody>
      </p:sp>
    </p:spTree>
    <p:extLst>
      <p:ext uri="{BB962C8B-B14F-4D97-AF65-F5344CB8AC3E}">
        <p14:creationId xmlns:p14="http://schemas.microsoft.com/office/powerpoint/2010/main" val="1704929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5FB276-0882-4ADB-A1B0-3867CEC37BB7}"/>
              </a:ext>
            </a:extLst>
          </p:cNvPr>
          <p:cNvSpPr>
            <a:spLocks noGrp="1"/>
          </p:cNvSpPr>
          <p:nvPr>
            <p:ph type="title"/>
          </p:nvPr>
        </p:nvSpPr>
        <p:spPr/>
        <p:txBody>
          <a:bodyPr/>
          <a:lstStyle/>
          <a:p>
            <a:pPr algn="ctr"/>
            <a:r>
              <a:rPr lang="es-ES" dirty="0"/>
              <a:t>“</a:t>
            </a:r>
            <a:r>
              <a:rPr lang="es-ES" dirty="0" err="1"/>
              <a:t>There</a:t>
            </a:r>
            <a:r>
              <a:rPr lang="es-ES" dirty="0"/>
              <a:t> are </a:t>
            </a:r>
            <a:r>
              <a:rPr lang="es-ES" dirty="0" err="1"/>
              <a:t>too</a:t>
            </a:r>
            <a:r>
              <a:rPr lang="es-ES" dirty="0"/>
              <a:t> </a:t>
            </a:r>
            <a:r>
              <a:rPr lang="es-ES" dirty="0" err="1"/>
              <a:t>many</a:t>
            </a:r>
            <a:r>
              <a:rPr lang="es-ES" dirty="0"/>
              <a:t> </a:t>
            </a:r>
            <a:r>
              <a:rPr lang="es-ES" dirty="0" err="1"/>
              <a:t>immigrants</a:t>
            </a:r>
            <a:r>
              <a:rPr lang="es-ES" dirty="0"/>
              <a:t>”</a:t>
            </a:r>
          </a:p>
        </p:txBody>
      </p:sp>
      <p:sp>
        <p:nvSpPr>
          <p:cNvPr id="3" name="Marcador de contenido 2">
            <a:extLst>
              <a:ext uri="{FF2B5EF4-FFF2-40B4-BE49-F238E27FC236}">
                <a16:creationId xmlns:a16="http://schemas.microsoft.com/office/drawing/2014/main" id="{FD535949-6756-47EC-BBB7-1ABB2BAFB4B4}"/>
              </a:ext>
            </a:extLst>
          </p:cNvPr>
          <p:cNvSpPr>
            <a:spLocks noGrp="1"/>
          </p:cNvSpPr>
          <p:nvPr>
            <p:ph idx="1"/>
          </p:nvPr>
        </p:nvSpPr>
        <p:spPr/>
        <p:txBody>
          <a:bodyPr/>
          <a:lstStyle/>
          <a:p>
            <a:pPr marL="0" indent="0">
              <a:buNone/>
            </a:pPr>
            <a:r>
              <a:rPr lang="en-US" dirty="0"/>
              <a:t>False. According to the latest data from the INE (National Institute of Statistics) in Spain reside 4,719,418 foreigners, which represents 10.1% of the total population. Most of them are extra-community, 59.5%, compared to 37.7% of foreigners coming from the union. The Moroccans (769,050), Romanians (673,017) and British (240,934) are foreigners with greater presence. Although the figures do not lie, a study by Amnesty International ensures that the percentage of the foreign population perceived by the natives exceeds 20%.</a:t>
            </a:r>
            <a:endParaRPr lang="es-ES" dirty="0"/>
          </a:p>
        </p:txBody>
      </p:sp>
    </p:spTree>
    <p:extLst>
      <p:ext uri="{BB962C8B-B14F-4D97-AF65-F5344CB8AC3E}">
        <p14:creationId xmlns:p14="http://schemas.microsoft.com/office/powerpoint/2010/main" val="1779789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A1B16B-EEB5-4B23-AE31-42EF639C5542}"/>
              </a:ext>
            </a:extLst>
          </p:cNvPr>
          <p:cNvSpPr>
            <a:spLocks noGrp="1"/>
          </p:cNvSpPr>
          <p:nvPr>
            <p:ph type="title"/>
          </p:nvPr>
        </p:nvSpPr>
        <p:spPr/>
        <p:txBody>
          <a:bodyPr>
            <a:normAutofit fontScale="90000"/>
          </a:bodyPr>
          <a:lstStyle/>
          <a:p>
            <a:r>
              <a:rPr lang="en-US" dirty="0"/>
              <a:t>"Immigrants hoard social aid and collapse health"</a:t>
            </a:r>
            <a:endParaRPr lang="es-ES" dirty="0"/>
          </a:p>
        </p:txBody>
      </p:sp>
      <p:sp>
        <p:nvSpPr>
          <p:cNvPr id="3" name="Marcador de contenido 2">
            <a:extLst>
              <a:ext uri="{FF2B5EF4-FFF2-40B4-BE49-F238E27FC236}">
                <a16:creationId xmlns:a16="http://schemas.microsoft.com/office/drawing/2014/main" id="{41A2B36C-3166-49C9-9323-2C8BFDB4B4E2}"/>
              </a:ext>
            </a:extLst>
          </p:cNvPr>
          <p:cNvSpPr>
            <a:spLocks noGrp="1"/>
          </p:cNvSpPr>
          <p:nvPr>
            <p:ph idx="1"/>
          </p:nvPr>
        </p:nvSpPr>
        <p:spPr/>
        <p:txBody>
          <a:bodyPr>
            <a:normAutofit fontScale="77500" lnSpcReduction="20000"/>
          </a:bodyPr>
          <a:lstStyle/>
          <a:p>
            <a:pPr marL="0" indent="0">
              <a:buNone/>
            </a:pPr>
            <a:r>
              <a:rPr lang="en-US" dirty="0"/>
              <a:t>False. </a:t>
            </a:r>
          </a:p>
          <a:p>
            <a:pPr marL="0" indent="0">
              <a:buNone/>
            </a:pPr>
            <a:r>
              <a:rPr lang="en-US" dirty="0"/>
              <a:t>In specific figures, only 16% of the users of the social services are foreigners, despite the fact that 2,010,634 people not born in Spain are affiliated to the Social security, according to the Ministry of the Interior, published in October 2018. In addition, foreigners assume less than 1% of pension beneficiaries.</a:t>
            </a:r>
          </a:p>
          <a:p>
            <a:endParaRPr lang="en-US" dirty="0"/>
          </a:p>
          <a:p>
            <a:pPr marL="0" indent="0">
              <a:buNone/>
            </a:pPr>
            <a:r>
              <a:rPr lang="en-US" dirty="0"/>
              <a:t>As for health services, the estimate of public health expenditure employed in the immigrant group is 6.5% of the total. Foreigners go 7% less to the GP than nationals and 20% have not visited a doctor in the last year, compared to 14% of those born in Spain. The chronically ill are in 61% Spanish, by the 39% immigrant, a difference that also remains in the pharmaceutical cost, where the first attend an expenditure around 374 euros per person, while the seconds do not exceed 74 euros.</a:t>
            </a:r>
          </a:p>
          <a:p>
            <a:endParaRPr lang="es-ES" dirty="0"/>
          </a:p>
        </p:txBody>
      </p:sp>
    </p:spTree>
    <p:extLst>
      <p:ext uri="{BB962C8B-B14F-4D97-AF65-F5344CB8AC3E}">
        <p14:creationId xmlns:p14="http://schemas.microsoft.com/office/powerpoint/2010/main" val="138593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B8F5C9-3A5A-42C7-AAB2-9C554164F7C2}"/>
              </a:ext>
            </a:extLst>
          </p:cNvPr>
          <p:cNvSpPr>
            <a:spLocks noGrp="1"/>
          </p:cNvSpPr>
          <p:nvPr>
            <p:ph type="title"/>
          </p:nvPr>
        </p:nvSpPr>
        <p:spPr/>
        <p:txBody>
          <a:bodyPr/>
          <a:lstStyle/>
          <a:p>
            <a:pPr algn="ctr"/>
            <a:r>
              <a:rPr lang="es-ES" dirty="0"/>
              <a:t>“</a:t>
            </a:r>
            <a:r>
              <a:rPr lang="es-ES" dirty="0" err="1"/>
              <a:t>The</a:t>
            </a:r>
            <a:r>
              <a:rPr lang="es-ES" dirty="0"/>
              <a:t> </a:t>
            </a:r>
            <a:r>
              <a:rPr lang="es-ES" dirty="0" err="1"/>
              <a:t>immigrants</a:t>
            </a:r>
            <a:r>
              <a:rPr lang="es-ES" dirty="0"/>
              <a:t> </a:t>
            </a:r>
            <a:r>
              <a:rPr lang="es-ES" dirty="0" err="1"/>
              <a:t>take</a:t>
            </a:r>
            <a:r>
              <a:rPr lang="es-ES" dirty="0"/>
              <a:t> </a:t>
            </a:r>
            <a:r>
              <a:rPr lang="es-ES" dirty="0" err="1"/>
              <a:t>away</a:t>
            </a:r>
            <a:r>
              <a:rPr lang="es-ES" dirty="0"/>
              <a:t> </a:t>
            </a:r>
            <a:r>
              <a:rPr lang="es-ES" dirty="0" err="1"/>
              <a:t>our</a:t>
            </a:r>
            <a:r>
              <a:rPr lang="es-ES" dirty="0"/>
              <a:t> </a:t>
            </a:r>
            <a:r>
              <a:rPr lang="es-ES" dirty="0" err="1"/>
              <a:t>jobs</a:t>
            </a:r>
            <a:r>
              <a:rPr lang="es-ES" dirty="0"/>
              <a:t>”</a:t>
            </a:r>
          </a:p>
        </p:txBody>
      </p:sp>
      <p:sp>
        <p:nvSpPr>
          <p:cNvPr id="3" name="Marcador de contenido 2">
            <a:extLst>
              <a:ext uri="{FF2B5EF4-FFF2-40B4-BE49-F238E27FC236}">
                <a16:creationId xmlns:a16="http://schemas.microsoft.com/office/drawing/2014/main" id="{07C1317F-FA4F-4CD3-9A4D-85C6D57DC03F}"/>
              </a:ext>
            </a:extLst>
          </p:cNvPr>
          <p:cNvSpPr>
            <a:spLocks noGrp="1"/>
          </p:cNvSpPr>
          <p:nvPr>
            <p:ph idx="1"/>
          </p:nvPr>
        </p:nvSpPr>
        <p:spPr/>
        <p:txBody>
          <a:bodyPr>
            <a:normAutofit lnSpcReduction="10000"/>
          </a:bodyPr>
          <a:lstStyle/>
          <a:p>
            <a:pPr marL="0" indent="0">
              <a:buNone/>
            </a:pPr>
            <a:r>
              <a:rPr lang="en-US" dirty="0"/>
              <a:t>False. In October 2018, the unemployment rate in Spain stood at 14.8%, compared to the 23% that the foreign population supports (reached 39% in the hardest years of the crisis), of which only 11% are charging some kind of benefit. What's more, migrants suffer the most from the consequences of lack of occupation.</a:t>
            </a:r>
          </a:p>
          <a:p>
            <a:pPr marL="0" indent="0">
              <a:buNone/>
            </a:pPr>
            <a:r>
              <a:rPr lang="en-US" dirty="0"/>
              <a:t>In addition, the immigrant population assumes undesirable work for nationals, especially in the field of care and especially in the case of women. Amnesty International estimates that 80% of domestic </a:t>
            </a:r>
            <a:r>
              <a:rPr lang="en-US" dirty="0" err="1"/>
              <a:t>carers</a:t>
            </a:r>
            <a:r>
              <a:rPr lang="en-US" dirty="0"/>
              <a:t> are foreign-born and the vast majority work in poor condition.</a:t>
            </a:r>
          </a:p>
          <a:p>
            <a:endParaRPr lang="es-ES" dirty="0"/>
          </a:p>
        </p:txBody>
      </p:sp>
    </p:spTree>
    <p:extLst>
      <p:ext uri="{BB962C8B-B14F-4D97-AF65-F5344CB8AC3E}">
        <p14:creationId xmlns:p14="http://schemas.microsoft.com/office/powerpoint/2010/main" val="2066930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C4692B-8C58-4EA7-8D0D-A96C98CB89DB}"/>
              </a:ext>
            </a:extLst>
          </p:cNvPr>
          <p:cNvSpPr>
            <a:spLocks noGrp="1"/>
          </p:cNvSpPr>
          <p:nvPr>
            <p:ph type="title"/>
          </p:nvPr>
        </p:nvSpPr>
        <p:spPr/>
        <p:txBody>
          <a:bodyPr>
            <a:normAutofit fontScale="90000"/>
          </a:bodyPr>
          <a:lstStyle/>
          <a:p>
            <a:br>
              <a:rPr lang="en-US" dirty="0"/>
            </a:br>
            <a:br>
              <a:rPr lang="en-US" dirty="0"/>
            </a:br>
            <a:r>
              <a:rPr lang="en-US" dirty="0"/>
              <a:t>“Health alert and the spread of HIV or tuberculosis from immigrants to police”</a:t>
            </a:r>
            <a:br>
              <a:rPr lang="en-US" dirty="0"/>
            </a:br>
            <a:br>
              <a:rPr lang="en-US" dirty="0"/>
            </a:br>
            <a:endParaRPr lang="es-ES" dirty="0"/>
          </a:p>
        </p:txBody>
      </p:sp>
      <p:sp>
        <p:nvSpPr>
          <p:cNvPr id="3" name="Marcador de contenido 2">
            <a:extLst>
              <a:ext uri="{FF2B5EF4-FFF2-40B4-BE49-F238E27FC236}">
                <a16:creationId xmlns:a16="http://schemas.microsoft.com/office/drawing/2014/main" id="{5FAC818A-226D-4846-944B-AED8EF35EBF0}"/>
              </a:ext>
            </a:extLst>
          </p:cNvPr>
          <p:cNvSpPr>
            <a:spLocks noGrp="1"/>
          </p:cNvSpPr>
          <p:nvPr>
            <p:ph sz="half" idx="1"/>
          </p:nvPr>
        </p:nvSpPr>
        <p:spPr>
          <a:xfrm>
            <a:off x="838200" y="2518001"/>
            <a:ext cx="5181600" cy="4351338"/>
          </a:xfrm>
        </p:spPr>
        <p:txBody>
          <a:bodyPr/>
          <a:lstStyle/>
          <a:p>
            <a:pPr marL="0" indent="0">
              <a:buNone/>
            </a:pPr>
            <a:r>
              <a:rPr lang="en-US" dirty="0"/>
              <a:t>We are confirmed by the national police that there has been no HIV infection or tuberculosis detected. Nor is there any health alert: We are confirmed by the Ministry of Health. Yes, there's been a scabies contagion in </a:t>
            </a:r>
            <a:r>
              <a:rPr lang="en-US" dirty="0" err="1"/>
              <a:t>Motril</a:t>
            </a:r>
            <a:r>
              <a:rPr lang="en-US" dirty="0"/>
              <a:t>. Neither HIV nor tuberculosis.</a:t>
            </a:r>
          </a:p>
          <a:p>
            <a:pPr marL="0" indent="0">
              <a:buNone/>
            </a:pPr>
            <a:endParaRPr lang="es-ES" dirty="0"/>
          </a:p>
        </p:txBody>
      </p:sp>
      <p:pic>
        <p:nvPicPr>
          <p:cNvPr id="5" name="Imagen 4">
            <a:extLst>
              <a:ext uri="{FF2B5EF4-FFF2-40B4-BE49-F238E27FC236}">
                <a16:creationId xmlns:a16="http://schemas.microsoft.com/office/drawing/2014/main" id="{696D536C-4795-4F15-B390-2C5A8E802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153" y="2518002"/>
            <a:ext cx="5473788" cy="3521292"/>
          </a:xfrm>
          <a:prstGeom prst="rect">
            <a:avLst/>
          </a:prstGeom>
        </p:spPr>
      </p:pic>
    </p:spTree>
    <p:extLst>
      <p:ext uri="{BB962C8B-B14F-4D97-AF65-F5344CB8AC3E}">
        <p14:creationId xmlns:p14="http://schemas.microsoft.com/office/powerpoint/2010/main" val="322407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BE4562-89A1-47F0-8A7A-6646F96A13BC}"/>
              </a:ext>
            </a:extLst>
          </p:cNvPr>
          <p:cNvSpPr>
            <a:spLocks noGrp="1"/>
          </p:cNvSpPr>
          <p:nvPr>
            <p:ph type="title"/>
          </p:nvPr>
        </p:nvSpPr>
        <p:spPr/>
        <p:txBody>
          <a:bodyPr>
            <a:normAutofit fontScale="90000"/>
          </a:bodyPr>
          <a:lstStyle/>
          <a:p>
            <a:br>
              <a:rPr lang="en-US" dirty="0"/>
            </a:br>
            <a:r>
              <a:rPr lang="en-US" dirty="0"/>
              <a:t>The video of "cannibalism" with the message: "These are the ones that invade us"</a:t>
            </a:r>
            <a:br>
              <a:rPr lang="en-US" dirty="0"/>
            </a:br>
            <a:endParaRPr lang="es-ES" dirty="0"/>
          </a:p>
        </p:txBody>
      </p:sp>
      <p:sp>
        <p:nvSpPr>
          <p:cNvPr id="5" name="Marcador de contenido 4">
            <a:extLst>
              <a:ext uri="{FF2B5EF4-FFF2-40B4-BE49-F238E27FC236}">
                <a16:creationId xmlns:a16="http://schemas.microsoft.com/office/drawing/2014/main" id="{9E333AAC-893D-45B3-B1CA-3B964EA5C941}"/>
              </a:ext>
            </a:extLst>
          </p:cNvPr>
          <p:cNvSpPr>
            <a:spLocks noGrp="1"/>
          </p:cNvSpPr>
          <p:nvPr>
            <p:ph idx="1"/>
          </p:nvPr>
        </p:nvSpPr>
        <p:spPr/>
        <p:txBody>
          <a:bodyPr/>
          <a:lstStyle/>
          <a:p>
            <a:pPr marL="0" indent="0">
              <a:buNone/>
            </a:pPr>
            <a:r>
              <a:rPr lang="en-US" dirty="0"/>
              <a:t>The video runs through the networks with the message "These are the ones that invade us". In it we see a pot with apparently human remains and people prepared to eat it. It's not real. It is a scene from the Nigerian film ' </a:t>
            </a:r>
            <a:r>
              <a:rPr lang="en-US" dirty="0" err="1"/>
              <a:t>Omambala</a:t>
            </a:r>
            <a:r>
              <a:rPr lang="en-US" dirty="0"/>
              <a:t>  They're special effects.</a:t>
            </a:r>
          </a:p>
          <a:p>
            <a:endParaRPr lang="es-ES" dirty="0"/>
          </a:p>
        </p:txBody>
      </p:sp>
    </p:spTree>
    <p:extLst>
      <p:ext uri="{BB962C8B-B14F-4D97-AF65-F5344CB8AC3E}">
        <p14:creationId xmlns:p14="http://schemas.microsoft.com/office/powerpoint/2010/main" val="1488894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F8E43-BCE4-4451-B10B-7180286BC9BF}"/>
              </a:ext>
            </a:extLst>
          </p:cNvPr>
          <p:cNvSpPr>
            <a:spLocks noGrp="1"/>
          </p:cNvSpPr>
          <p:nvPr>
            <p:ph type="title"/>
          </p:nvPr>
        </p:nvSpPr>
        <p:spPr/>
        <p:txBody>
          <a:bodyPr>
            <a:normAutofit fontScale="90000"/>
          </a:bodyPr>
          <a:lstStyle/>
          <a:p>
            <a:br>
              <a:rPr lang="en-US" dirty="0"/>
            </a:br>
            <a:r>
              <a:rPr lang="en-US" dirty="0"/>
              <a:t>Muslims poisoning dogs in Lleida</a:t>
            </a:r>
            <a:br>
              <a:rPr lang="en-US" dirty="0"/>
            </a:br>
            <a:endParaRPr lang="es-ES" dirty="0"/>
          </a:p>
        </p:txBody>
      </p:sp>
      <p:sp>
        <p:nvSpPr>
          <p:cNvPr id="3" name="Marcador de contenido 2">
            <a:extLst>
              <a:ext uri="{FF2B5EF4-FFF2-40B4-BE49-F238E27FC236}">
                <a16:creationId xmlns:a16="http://schemas.microsoft.com/office/drawing/2014/main" id="{D4DEFDBA-41E3-4286-BBC2-A3057EB47B90}"/>
              </a:ext>
            </a:extLst>
          </p:cNvPr>
          <p:cNvSpPr>
            <a:spLocks noGrp="1"/>
          </p:cNvSpPr>
          <p:nvPr>
            <p:ph idx="1"/>
          </p:nvPr>
        </p:nvSpPr>
        <p:spPr/>
        <p:txBody>
          <a:bodyPr/>
          <a:lstStyle/>
          <a:p>
            <a:pPr marL="0" indent="0">
              <a:buNone/>
            </a:pPr>
            <a:r>
              <a:rPr lang="en-US" dirty="0"/>
              <a:t>It is a hoax that runs at least since 2017 and has returned. It has more than 85,000 interactions on Facebook. The city council denied us that there was any complaint or knowledge of any case.</a:t>
            </a:r>
          </a:p>
          <a:p>
            <a:pPr marL="0" indent="0">
              <a:buNone/>
            </a:pPr>
            <a:endParaRPr lang="es-ES" dirty="0"/>
          </a:p>
        </p:txBody>
      </p:sp>
    </p:spTree>
    <p:extLst>
      <p:ext uri="{BB962C8B-B14F-4D97-AF65-F5344CB8AC3E}">
        <p14:creationId xmlns:p14="http://schemas.microsoft.com/office/powerpoint/2010/main" val="29549342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24</TotalTime>
  <Words>539</Words>
  <Application>Microsoft Office PowerPoint</Application>
  <PresentationFormat>Panorámica</PresentationFormat>
  <Paragraphs>18</Paragraphs>
  <Slides>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7</vt:i4>
      </vt:variant>
    </vt:vector>
  </HeadingPairs>
  <TitlesOfParts>
    <vt:vector size="10" baseType="lpstr">
      <vt:lpstr>Arial</vt:lpstr>
      <vt:lpstr>Garamond</vt:lpstr>
      <vt:lpstr>Orgánico</vt:lpstr>
      <vt:lpstr>FAKE NEWS</vt:lpstr>
      <vt:lpstr>“There are too many immigrants”</vt:lpstr>
      <vt:lpstr>"Immigrants hoard social aid and collapse health"</vt:lpstr>
      <vt:lpstr>“The immigrants take away our jobs”</vt:lpstr>
      <vt:lpstr>  “Health alert and the spread of HIV or tuberculosis from immigrants to police”  </vt:lpstr>
      <vt:lpstr> The video of "cannibalism" with the message: "These are the ones that invade us" </vt:lpstr>
      <vt:lpstr> Muslims poisoning dogs in Lleida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FAKE NEWS</dc:title>
  <dc:creator>bab113@iesmanueldefalla.edu</dc:creator>
  <cp:lastModifiedBy>bab113@iesmanueldefalla.edu</cp:lastModifiedBy>
  <cp:revision>4</cp:revision>
  <dcterms:created xsi:type="dcterms:W3CDTF">2019-05-07T07:36:55Z</dcterms:created>
  <dcterms:modified xsi:type="dcterms:W3CDTF">2019-05-08T06:45:56Z</dcterms:modified>
</cp:coreProperties>
</file>