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3" r:id="rId7"/>
    <p:sldId id="260" r:id="rId8"/>
    <p:sldId id="262" r:id="rId9"/>
    <p:sldId id="264"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3DEC-CBBE-4B66-82E3-2AF3A49BEB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F270F4-AACF-49C7-8AEC-AA5692D2B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A4EE6D-5F87-41AE-86B8-AE231EEF6650}"/>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50184A00-E1F2-426D-9A36-118C668A4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11A5C-113A-45FF-94F1-0C3F8EAD1F2E}"/>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62190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BE73-A811-46EA-BC84-30F60C2F7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239599-F9C0-46FD-85F3-5F81A3567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A9A4B-8E0A-46B2-A6AA-9C4E827D0657}"/>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EB9F2BC7-932A-4705-B7A5-53AA0343F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26619-9D1E-422D-ABA4-3ED306046789}"/>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366026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A1982D-AD47-4BAA-9B18-4DFC3D2AE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9D37F7-A88C-4C73-9D93-1B145728ED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4CEE4-2C61-49CE-878B-9E4A3536E7CE}"/>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E2CDB613-8D3F-4D8D-854A-C7A4CEDEF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06FAA-8118-4A58-BCDD-E1F3C2334243}"/>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46407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E9E2-8685-48E3-8F49-D546073F2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F23B0-048F-4D05-B258-DD3EF9ED6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4BD6A-1762-4C50-9A97-4BD3F78E01FA}"/>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8E27D49C-99D3-4CAF-807A-6181FF07A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B5CF5-EE59-467F-8ED8-0C63F552C9EC}"/>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299534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3088-1C6B-4DF3-A528-AAB7E8EFF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9E7A0C-6968-4DC8-8FC7-8CF1EF219D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7C93B-60C4-4AC3-908E-1B0608A7DF39}"/>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D001A4DD-271E-47A1-A117-F191B303C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3BB18-FFDA-4AEF-A9C8-2CA063C0A41D}"/>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227604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10BD-FD5B-4E42-8FA6-6675C39CA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1C427-DF95-448B-944E-6322C9C41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37756-5A0E-4556-B67E-F65B221B2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30E9CA-A45C-45C0-A0C0-6FCD35E163A5}"/>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6" name="Footer Placeholder 5">
            <a:extLst>
              <a:ext uri="{FF2B5EF4-FFF2-40B4-BE49-F238E27FC236}">
                <a16:creationId xmlns:a16="http://schemas.microsoft.com/office/drawing/2014/main" id="{834CF90C-7546-4A84-AB60-71071F831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22C7D-9C1A-43A1-89FD-EFE1134AE6A9}"/>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70324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184D-3F2C-4039-ADA2-D71B8E65C9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3E5DE9-5B5C-45E3-A149-47ADDB64C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67DC99-7D5D-4F3E-8CA3-36592B3AD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7C125-448F-4F86-A372-0C6012286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4AF0E-6B0A-4C0C-A724-911ADAC91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DD6F7-7BE4-4FC0-B274-2B89C41E81FB}"/>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8" name="Footer Placeholder 7">
            <a:extLst>
              <a:ext uri="{FF2B5EF4-FFF2-40B4-BE49-F238E27FC236}">
                <a16:creationId xmlns:a16="http://schemas.microsoft.com/office/drawing/2014/main" id="{CCE15FE0-190E-4821-8D13-25423F2CE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CD704B-976C-41BB-9AD6-89B30B6E37B2}"/>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21892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CB01-67E3-4551-9E66-775AC6BFD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43D6C-58BC-42A3-B35C-5605683AEFD3}"/>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4" name="Footer Placeholder 3">
            <a:extLst>
              <a:ext uri="{FF2B5EF4-FFF2-40B4-BE49-F238E27FC236}">
                <a16:creationId xmlns:a16="http://schemas.microsoft.com/office/drawing/2014/main" id="{51977F55-9863-41D1-BC32-1856C156F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E13AB6-3572-40C4-BF37-6DB908F17B64}"/>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185808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BD0E8-B109-475B-A817-70E7591C780D}"/>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3" name="Footer Placeholder 2">
            <a:extLst>
              <a:ext uri="{FF2B5EF4-FFF2-40B4-BE49-F238E27FC236}">
                <a16:creationId xmlns:a16="http://schemas.microsoft.com/office/drawing/2014/main" id="{42985D82-F4BC-4CB6-B20A-B6E1B14153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51520A-A035-475C-B90B-C5E25E60F078}"/>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8033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39DD-716A-4077-9292-1739D2099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7A31E5-1131-4455-8701-E1473C98B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DE3DB-17CC-4595-B15E-146610C0C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24FF6-852F-4C05-B9B7-B827C8AA1030}"/>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6" name="Footer Placeholder 5">
            <a:extLst>
              <a:ext uri="{FF2B5EF4-FFF2-40B4-BE49-F238E27FC236}">
                <a16:creationId xmlns:a16="http://schemas.microsoft.com/office/drawing/2014/main" id="{71DAA783-0F48-4C90-9D9C-871652848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AFEBB-4B6A-4D04-A7C9-C8002F5405E1}"/>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68827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B7C3-C3F4-4796-A2C6-3FA522359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38CC84-C1C3-462B-8CD5-E1BB5208C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98D0F5-EC2F-451C-AB9A-262B5254A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5812-4D78-44BB-B8F4-4CA54E1B44D0}"/>
              </a:ext>
            </a:extLst>
          </p:cNvPr>
          <p:cNvSpPr>
            <a:spLocks noGrp="1"/>
          </p:cNvSpPr>
          <p:nvPr>
            <p:ph type="dt" sz="half" idx="10"/>
          </p:nvPr>
        </p:nvSpPr>
        <p:spPr/>
        <p:txBody>
          <a:bodyPr/>
          <a:lstStyle/>
          <a:p>
            <a:fld id="{39DCD2B4-5ADE-49EE-BA8F-3CB62CE86DE1}" type="datetimeFigureOut">
              <a:rPr lang="en-US" smtClean="0"/>
              <a:t>1/21/2021</a:t>
            </a:fld>
            <a:endParaRPr lang="en-US"/>
          </a:p>
        </p:txBody>
      </p:sp>
      <p:sp>
        <p:nvSpPr>
          <p:cNvPr id="6" name="Footer Placeholder 5">
            <a:extLst>
              <a:ext uri="{FF2B5EF4-FFF2-40B4-BE49-F238E27FC236}">
                <a16:creationId xmlns:a16="http://schemas.microsoft.com/office/drawing/2014/main" id="{5633606C-B487-4AA0-BCF4-D9B42BF674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CE968-288C-4D81-B860-82C41DBED9EC}"/>
              </a:ext>
            </a:extLst>
          </p:cNvPr>
          <p:cNvSpPr>
            <a:spLocks noGrp="1"/>
          </p:cNvSpPr>
          <p:nvPr>
            <p:ph type="sldNum" sz="quarter" idx="12"/>
          </p:nvPr>
        </p:nvSpPr>
        <p:spPr/>
        <p:txBody>
          <a:bodyPr/>
          <a:lstStyle/>
          <a:p>
            <a:fld id="{F440B544-ADC6-411E-BD6E-3C50E852C6E3}" type="slidenum">
              <a:rPr lang="en-US" smtClean="0"/>
              <a:t>‹#›</a:t>
            </a:fld>
            <a:endParaRPr lang="en-US"/>
          </a:p>
        </p:txBody>
      </p:sp>
    </p:spTree>
    <p:extLst>
      <p:ext uri="{BB962C8B-B14F-4D97-AF65-F5344CB8AC3E}">
        <p14:creationId xmlns:p14="http://schemas.microsoft.com/office/powerpoint/2010/main" val="139018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79FEF-F6B3-4922-8D35-08CE8A809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4DD955-332D-44E3-8417-101E91B65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890E8-FDB5-4949-878D-D394B85A7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CD2B4-5ADE-49EE-BA8F-3CB62CE86DE1}" type="datetimeFigureOut">
              <a:rPr lang="en-US" smtClean="0"/>
              <a:t>1/21/2021</a:t>
            </a:fld>
            <a:endParaRPr lang="en-US"/>
          </a:p>
        </p:txBody>
      </p:sp>
      <p:sp>
        <p:nvSpPr>
          <p:cNvPr id="5" name="Footer Placeholder 4">
            <a:extLst>
              <a:ext uri="{FF2B5EF4-FFF2-40B4-BE49-F238E27FC236}">
                <a16:creationId xmlns:a16="http://schemas.microsoft.com/office/drawing/2014/main" id="{685AB8A5-4180-4204-9CAD-E76D45499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5934F0-9077-4CD8-ADA0-20987B8E9F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0B544-ADC6-411E-BD6E-3C50E852C6E3}" type="slidenum">
              <a:rPr lang="en-US" smtClean="0"/>
              <a:t>‹#›</a:t>
            </a:fld>
            <a:endParaRPr lang="en-US"/>
          </a:p>
        </p:txBody>
      </p:sp>
    </p:spTree>
    <p:extLst>
      <p:ext uri="{BB962C8B-B14F-4D97-AF65-F5344CB8AC3E}">
        <p14:creationId xmlns:p14="http://schemas.microsoft.com/office/powerpoint/2010/main" val="4243000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fif"/><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fif"/><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fif"/></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0C6C-9091-4CD2-870F-042F02F6512B}"/>
              </a:ext>
            </a:extLst>
          </p:cNvPr>
          <p:cNvSpPr>
            <a:spLocks noGrp="1"/>
          </p:cNvSpPr>
          <p:nvPr>
            <p:ph type="ctrTitle"/>
          </p:nvPr>
        </p:nvSpPr>
        <p:spPr>
          <a:xfrm>
            <a:off x="1595588" y="163761"/>
            <a:ext cx="9399104" cy="2803594"/>
          </a:xfrm>
        </p:spPr>
        <p:txBody>
          <a:bodyPr/>
          <a:lstStyle/>
          <a:p>
            <a:r>
              <a:rPr lang="hr-HR" b="1" dirty="0">
                <a:effectLst>
                  <a:outerShdw blurRad="38100" dist="38100" dir="2700000" algn="tl">
                    <a:srgbClr val="000000">
                      <a:alpha val="43137"/>
                    </a:srgbClr>
                  </a:outerShdw>
                </a:effectLst>
              </a:rPr>
              <a:t>GIMNAZIJA METKOVIĆ</a:t>
            </a:r>
            <a:endParaRPr lang="en-US"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0CB19086-F8F8-4933-B6EF-71C9C3F7C223}"/>
              </a:ext>
            </a:extLst>
          </p:cNvPr>
          <p:cNvSpPr>
            <a:spLocks noGrp="1"/>
          </p:cNvSpPr>
          <p:nvPr>
            <p:ph type="subTitle" idx="1"/>
          </p:nvPr>
        </p:nvSpPr>
        <p:spPr>
          <a:xfrm>
            <a:off x="1524000" y="4477689"/>
            <a:ext cx="9144000" cy="1655762"/>
          </a:xfrm>
        </p:spPr>
        <p:txBody>
          <a:bodyPr/>
          <a:lstStyle/>
          <a:p>
            <a:r>
              <a:rPr lang="hr-HR" sz="3600" b="1" dirty="0">
                <a:effectLst>
                  <a:outerShdw blurRad="38100" dist="38100" dir="2700000" algn="tl">
                    <a:srgbClr val="000000">
                      <a:alpha val="43137"/>
                    </a:srgbClr>
                  </a:outerShdw>
                </a:effectLst>
              </a:rPr>
              <a:t>IS GEOGRAPHY DESTINY?</a:t>
            </a:r>
          </a:p>
          <a:p>
            <a:r>
              <a:rPr lang="hr-HR" b="1" dirty="0">
                <a:effectLst>
                  <a:outerShdw blurRad="38100" dist="38100" dir="2700000" algn="tl">
                    <a:srgbClr val="000000">
                      <a:alpha val="43137"/>
                    </a:srgbClr>
                  </a:outerShdw>
                </a:effectLst>
              </a:rPr>
              <a:t>Erasmus + Project</a:t>
            </a:r>
            <a:endParaRPr lang="en-US" b="1" dirty="0">
              <a:effectLst>
                <a:outerShdw blurRad="38100" dist="38100" dir="2700000" algn="tl">
                  <a:srgbClr val="000000">
                    <a:alpha val="43137"/>
                  </a:srgbClr>
                </a:outerShdw>
              </a:effectLst>
            </a:endParaRPr>
          </a:p>
        </p:txBody>
      </p:sp>
      <p:pic>
        <p:nvPicPr>
          <p:cNvPr id="4" name="Slika 2">
            <a:extLst>
              <a:ext uri="{FF2B5EF4-FFF2-40B4-BE49-F238E27FC236}">
                <a16:creationId xmlns:a16="http://schemas.microsoft.com/office/drawing/2014/main" id="{CD849B8F-AE6C-41C4-80DD-3C035C9260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943" y="3315494"/>
            <a:ext cx="688395" cy="930434"/>
          </a:xfrm>
          <a:prstGeom prst="rect">
            <a:avLst/>
          </a:prstGeom>
          <a:noFill/>
          <a:ln>
            <a:noFill/>
          </a:ln>
        </p:spPr>
      </p:pic>
      <p:pic>
        <p:nvPicPr>
          <p:cNvPr id="5" name="Picture 4">
            <a:extLst>
              <a:ext uri="{FF2B5EF4-FFF2-40B4-BE49-F238E27FC236}">
                <a16:creationId xmlns:a16="http://schemas.microsoft.com/office/drawing/2014/main" id="{88509A8A-F295-4229-A089-10995E83BA9E}"/>
              </a:ext>
            </a:extLst>
          </p:cNvPr>
          <p:cNvPicPr/>
          <p:nvPr/>
        </p:nvPicPr>
        <p:blipFill>
          <a:blip r:embed="rId3">
            <a:extLst>
              <a:ext uri="{28A0092B-C50C-407E-A947-70E740481C1C}">
                <a14:useLocalDpi xmlns:a14="http://schemas.microsoft.com/office/drawing/2010/main" val="0"/>
              </a:ext>
            </a:extLst>
          </a:blip>
          <a:stretch>
            <a:fillRect/>
          </a:stretch>
        </p:blipFill>
        <p:spPr>
          <a:xfrm>
            <a:off x="466531" y="6141471"/>
            <a:ext cx="1617980" cy="461645"/>
          </a:xfrm>
          <a:prstGeom prst="rect">
            <a:avLst/>
          </a:prstGeom>
        </p:spPr>
      </p:pic>
      <p:pic>
        <p:nvPicPr>
          <p:cNvPr id="6" name="Picture 5">
            <a:extLst>
              <a:ext uri="{FF2B5EF4-FFF2-40B4-BE49-F238E27FC236}">
                <a16:creationId xmlns:a16="http://schemas.microsoft.com/office/drawing/2014/main" id="{04605E98-9207-4004-B6C5-0ED71CB8927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055804" y="6050349"/>
            <a:ext cx="1819910" cy="643890"/>
          </a:xfrm>
          <a:prstGeom prst="rect">
            <a:avLst/>
          </a:prstGeom>
        </p:spPr>
      </p:pic>
      <p:pic>
        <p:nvPicPr>
          <p:cNvPr id="8" name="Picture 7">
            <a:extLst>
              <a:ext uri="{FF2B5EF4-FFF2-40B4-BE49-F238E27FC236}">
                <a16:creationId xmlns:a16="http://schemas.microsoft.com/office/drawing/2014/main" id="{9C9166D3-5A92-4A4C-9A3C-5BB854B4E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75" y="154733"/>
            <a:ext cx="1570328" cy="1716405"/>
          </a:xfrm>
          <a:prstGeom prst="rect">
            <a:avLst/>
          </a:prstGeom>
        </p:spPr>
      </p:pic>
    </p:spTree>
    <p:extLst>
      <p:ext uri="{BB962C8B-B14F-4D97-AF65-F5344CB8AC3E}">
        <p14:creationId xmlns:p14="http://schemas.microsoft.com/office/powerpoint/2010/main" val="4121491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8F56-DCB9-42FA-AADC-C7C9D3DF2FCC}"/>
              </a:ext>
            </a:extLst>
          </p:cNvPr>
          <p:cNvSpPr>
            <a:spLocks noGrp="1"/>
          </p:cNvSpPr>
          <p:nvPr>
            <p:ph type="title"/>
          </p:nvPr>
        </p:nvSpPr>
        <p:spPr/>
        <p:txBody>
          <a:bodyPr/>
          <a:lstStyle/>
          <a:p>
            <a:r>
              <a:rPr lang="hr-HR" dirty="0"/>
              <a:t>ACTIVITIES THROUGH THE SCHOOL YEAR...</a:t>
            </a:r>
            <a:endParaRPr lang="en-US" dirty="0"/>
          </a:p>
        </p:txBody>
      </p:sp>
      <p:pic>
        <p:nvPicPr>
          <p:cNvPr id="5" name="Content Placeholder 4">
            <a:extLst>
              <a:ext uri="{FF2B5EF4-FFF2-40B4-BE49-F238E27FC236}">
                <a16:creationId xmlns:a16="http://schemas.microsoft.com/office/drawing/2014/main" id="{A7110D0E-3474-4CFF-902C-96D71D575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939" y="1540564"/>
            <a:ext cx="3425412" cy="2569059"/>
          </a:xfrm>
        </p:spPr>
      </p:pic>
      <p:pic>
        <p:nvPicPr>
          <p:cNvPr id="7" name="Picture 6">
            <a:extLst>
              <a:ext uri="{FF2B5EF4-FFF2-40B4-BE49-F238E27FC236}">
                <a16:creationId xmlns:a16="http://schemas.microsoft.com/office/drawing/2014/main" id="{0980E776-B51E-444D-B7EA-7EFA84595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521" y="1796958"/>
            <a:ext cx="3657600" cy="2438400"/>
          </a:xfrm>
          <a:prstGeom prst="rect">
            <a:avLst/>
          </a:prstGeom>
        </p:spPr>
      </p:pic>
      <p:pic>
        <p:nvPicPr>
          <p:cNvPr id="9" name="Picture 8">
            <a:extLst>
              <a:ext uri="{FF2B5EF4-FFF2-40B4-BE49-F238E27FC236}">
                <a16:creationId xmlns:a16="http://schemas.microsoft.com/office/drawing/2014/main" id="{B501994E-D4F5-4E77-A656-E87094355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649" y="1564954"/>
            <a:ext cx="4015409" cy="2670404"/>
          </a:xfrm>
          <a:prstGeom prst="rect">
            <a:avLst/>
          </a:prstGeom>
        </p:spPr>
      </p:pic>
      <p:pic>
        <p:nvPicPr>
          <p:cNvPr id="11" name="Picture 10">
            <a:extLst>
              <a:ext uri="{FF2B5EF4-FFF2-40B4-BE49-F238E27FC236}">
                <a16:creationId xmlns:a16="http://schemas.microsoft.com/office/drawing/2014/main" id="{747C11BB-C400-4B46-9921-6ADD5EF90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70" y="4235358"/>
            <a:ext cx="3667353" cy="2438400"/>
          </a:xfrm>
          <a:prstGeom prst="rect">
            <a:avLst/>
          </a:prstGeom>
        </p:spPr>
      </p:pic>
      <p:pic>
        <p:nvPicPr>
          <p:cNvPr id="4" name="Picture 3">
            <a:extLst>
              <a:ext uri="{FF2B5EF4-FFF2-40B4-BE49-F238E27FC236}">
                <a16:creationId xmlns:a16="http://schemas.microsoft.com/office/drawing/2014/main" id="{F5153084-01F1-4CD4-AA37-5C46196C7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923" y="4341628"/>
            <a:ext cx="3657600" cy="2436567"/>
          </a:xfrm>
          <a:prstGeom prst="rect">
            <a:avLst/>
          </a:prstGeom>
        </p:spPr>
      </p:pic>
      <p:pic>
        <p:nvPicPr>
          <p:cNvPr id="8" name="Picture 7">
            <a:extLst>
              <a:ext uri="{FF2B5EF4-FFF2-40B4-BE49-F238E27FC236}">
                <a16:creationId xmlns:a16="http://schemas.microsoft.com/office/drawing/2014/main" id="{AD4BF767-7200-404A-9728-A9D026E99B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0097" y="4341628"/>
            <a:ext cx="3654552" cy="2438400"/>
          </a:xfrm>
          <a:prstGeom prst="rect">
            <a:avLst/>
          </a:prstGeom>
        </p:spPr>
      </p:pic>
      <p:sp>
        <p:nvSpPr>
          <p:cNvPr id="10" name="TextBox 9">
            <a:extLst>
              <a:ext uri="{FF2B5EF4-FFF2-40B4-BE49-F238E27FC236}">
                <a16:creationId xmlns:a16="http://schemas.microsoft.com/office/drawing/2014/main" id="{A95D741B-BC4D-4381-981C-90918A3EA1C5}"/>
              </a:ext>
            </a:extLst>
          </p:cNvPr>
          <p:cNvSpPr txBox="1"/>
          <p:nvPr/>
        </p:nvSpPr>
        <p:spPr>
          <a:xfrm>
            <a:off x="475470" y="1540564"/>
            <a:ext cx="1422904" cy="646331"/>
          </a:xfrm>
          <a:prstGeom prst="rect">
            <a:avLst/>
          </a:prstGeom>
          <a:solidFill>
            <a:schemeClr val="accent4">
              <a:lumMod val="20000"/>
              <a:lumOff val="80000"/>
            </a:schemeClr>
          </a:solidFill>
        </p:spPr>
        <p:txBody>
          <a:bodyPr wrap="square" rtlCol="0">
            <a:spAutoFit/>
          </a:bodyPr>
          <a:lstStyle/>
          <a:p>
            <a:r>
              <a:rPr lang="hr-HR" dirty="0"/>
              <a:t>„Daily dose of Physics”</a:t>
            </a:r>
            <a:endParaRPr lang="en-US" dirty="0"/>
          </a:p>
        </p:txBody>
      </p:sp>
      <p:sp>
        <p:nvSpPr>
          <p:cNvPr id="14" name="TextBox 13">
            <a:extLst>
              <a:ext uri="{FF2B5EF4-FFF2-40B4-BE49-F238E27FC236}">
                <a16:creationId xmlns:a16="http://schemas.microsoft.com/office/drawing/2014/main" id="{6543AA80-9556-434F-BD75-3882033E5ED2}"/>
              </a:ext>
            </a:extLst>
          </p:cNvPr>
          <p:cNvSpPr txBox="1"/>
          <p:nvPr/>
        </p:nvSpPr>
        <p:spPr>
          <a:xfrm>
            <a:off x="4989443" y="1690688"/>
            <a:ext cx="1600200" cy="369332"/>
          </a:xfrm>
          <a:prstGeom prst="rect">
            <a:avLst/>
          </a:prstGeom>
          <a:solidFill>
            <a:schemeClr val="accent4">
              <a:lumMod val="20000"/>
              <a:lumOff val="80000"/>
            </a:schemeClr>
          </a:solidFill>
        </p:spPr>
        <p:txBody>
          <a:bodyPr wrap="square" rtlCol="0">
            <a:spAutoFit/>
          </a:bodyPr>
          <a:lstStyle/>
          <a:p>
            <a:r>
              <a:rPr lang="hr-HR" dirty="0"/>
              <a:t>„Math nights”</a:t>
            </a:r>
            <a:endParaRPr lang="en-US" dirty="0"/>
          </a:p>
        </p:txBody>
      </p:sp>
      <p:sp>
        <p:nvSpPr>
          <p:cNvPr id="15" name="TextBox 14">
            <a:extLst>
              <a:ext uri="{FF2B5EF4-FFF2-40B4-BE49-F238E27FC236}">
                <a16:creationId xmlns:a16="http://schemas.microsoft.com/office/drawing/2014/main" id="{673DFD62-85A9-47B2-A59A-62AF55EA548F}"/>
              </a:ext>
            </a:extLst>
          </p:cNvPr>
          <p:cNvSpPr txBox="1"/>
          <p:nvPr/>
        </p:nvSpPr>
        <p:spPr>
          <a:xfrm>
            <a:off x="10098157" y="1666299"/>
            <a:ext cx="1751366" cy="646331"/>
          </a:xfrm>
          <a:prstGeom prst="rect">
            <a:avLst/>
          </a:prstGeom>
          <a:solidFill>
            <a:schemeClr val="accent4">
              <a:lumMod val="20000"/>
              <a:lumOff val="80000"/>
            </a:schemeClr>
          </a:solidFill>
        </p:spPr>
        <p:txBody>
          <a:bodyPr wrap="square" rtlCol="0">
            <a:spAutoFit/>
          </a:bodyPr>
          <a:lstStyle/>
          <a:p>
            <a:r>
              <a:rPr lang="hr-HR" dirty="0"/>
              <a:t>Last day of school dance</a:t>
            </a:r>
            <a:endParaRPr lang="en-US" dirty="0"/>
          </a:p>
        </p:txBody>
      </p:sp>
      <p:sp>
        <p:nvSpPr>
          <p:cNvPr id="16" name="TextBox 15">
            <a:extLst>
              <a:ext uri="{FF2B5EF4-FFF2-40B4-BE49-F238E27FC236}">
                <a16:creationId xmlns:a16="http://schemas.microsoft.com/office/drawing/2014/main" id="{3C6DE6AB-F8FA-483B-9EDB-592C0F8338C9}"/>
              </a:ext>
            </a:extLst>
          </p:cNvPr>
          <p:cNvSpPr txBox="1"/>
          <p:nvPr/>
        </p:nvSpPr>
        <p:spPr>
          <a:xfrm>
            <a:off x="2719919" y="6158086"/>
            <a:ext cx="1325307" cy="369332"/>
          </a:xfrm>
          <a:prstGeom prst="rect">
            <a:avLst/>
          </a:prstGeom>
          <a:solidFill>
            <a:schemeClr val="accent4">
              <a:lumMod val="20000"/>
              <a:lumOff val="80000"/>
            </a:schemeClr>
          </a:solidFill>
        </p:spPr>
        <p:txBody>
          <a:bodyPr wrap="square" rtlCol="0">
            <a:spAutoFit/>
          </a:bodyPr>
          <a:lstStyle/>
          <a:p>
            <a:r>
              <a:rPr lang="hr-HR" dirty="0"/>
              <a:t>Carnival</a:t>
            </a:r>
            <a:endParaRPr lang="en-US" dirty="0"/>
          </a:p>
        </p:txBody>
      </p:sp>
      <p:sp>
        <p:nvSpPr>
          <p:cNvPr id="17" name="TextBox 16">
            <a:extLst>
              <a:ext uri="{FF2B5EF4-FFF2-40B4-BE49-F238E27FC236}">
                <a16:creationId xmlns:a16="http://schemas.microsoft.com/office/drawing/2014/main" id="{396EB9EE-D442-40A9-8EDD-46AE6B2B0561}"/>
              </a:ext>
            </a:extLst>
          </p:cNvPr>
          <p:cNvSpPr txBox="1"/>
          <p:nvPr/>
        </p:nvSpPr>
        <p:spPr>
          <a:xfrm>
            <a:off x="6400799" y="6049928"/>
            <a:ext cx="1482725" cy="646331"/>
          </a:xfrm>
          <a:prstGeom prst="rect">
            <a:avLst/>
          </a:prstGeom>
          <a:solidFill>
            <a:schemeClr val="accent4">
              <a:lumMod val="20000"/>
              <a:lumOff val="80000"/>
            </a:schemeClr>
          </a:solidFill>
        </p:spPr>
        <p:txBody>
          <a:bodyPr wrap="square" rtlCol="0">
            <a:spAutoFit/>
          </a:bodyPr>
          <a:lstStyle/>
          <a:p>
            <a:r>
              <a:rPr lang="hr-HR" dirty="0"/>
              <a:t>Christmas concert</a:t>
            </a:r>
            <a:endParaRPr lang="en-US" dirty="0"/>
          </a:p>
        </p:txBody>
      </p:sp>
      <p:sp>
        <p:nvSpPr>
          <p:cNvPr id="18" name="TextBox 17">
            <a:extLst>
              <a:ext uri="{FF2B5EF4-FFF2-40B4-BE49-F238E27FC236}">
                <a16:creationId xmlns:a16="http://schemas.microsoft.com/office/drawing/2014/main" id="{CD107DA9-F538-4F89-83F2-29EC77499D88}"/>
              </a:ext>
            </a:extLst>
          </p:cNvPr>
          <p:cNvSpPr txBox="1"/>
          <p:nvPr/>
        </p:nvSpPr>
        <p:spPr>
          <a:xfrm>
            <a:off x="10217426" y="4502426"/>
            <a:ext cx="1381539" cy="369332"/>
          </a:xfrm>
          <a:prstGeom prst="rect">
            <a:avLst/>
          </a:prstGeom>
          <a:solidFill>
            <a:schemeClr val="accent4">
              <a:lumMod val="20000"/>
              <a:lumOff val="80000"/>
            </a:schemeClr>
          </a:solidFill>
        </p:spPr>
        <p:txBody>
          <a:bodyPr wrap="square" rtlCol="0">
            <a:spAutoFit/>
          </a:bodyPr>
          <a:lstStyle/>
          <a:p>
            <a:r>
              <a:rPr lang="hr-HR" dirty="0"/>
              <a:t>Prom night</a:t>
            </a:r>
            <a:endParaRPr lang="en-US" dirty="0"/>
          </a:p>
        </p:txBody>
      </p:sp>
    </p:spTree>
    <p:extLst>
      <p:ext uri="{BB962C8B-B14F-4D97-AF65-F5344CB8AC3E}">
        <p14:creationId xmlns:p14="http://schemas.microsoft.com/office/powerpoint/2010/main" val="307111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8DEC-51DA-4AD1-A6C5-4FEC72529930}"/>
              </a:ext>
            </a:extLst>
          </p:cNvPr>
          <p:cNvSpPr>
            <a:spLocks noGrp="1"/>
          </p:cNvSpPr>
          <p:nvPr>
            <p:ph type="title"/>
          </p:nvPr>
        </p:nvSpPr>
        <p:spPr>
          <a:xfrm rot="21293177">
            <a:off x="252148" y="130000"/>
            <a:ext cx="10515600" cy="1325563"/>
          </a:xfrm>
        </p:spPr>
        <p:txBody>
          <a:bodyPr/>
          <a:lstStyle/>
          <a:p>
            <a:r>
              <a:rPr lang="hr-HR" dirty="0"/>
              <a:t>LET’S MEET IN METKOVIĆ SOON!</a:t>
            </a:r>
            <a:endParaRPr lang="en-US" dirty="0"/>
          </a:p>
        </p:txBody>
      </p:sp>
      <p:pic>
        <p:nvPicPr>
          <p:cNvPr id="9" name="Picture 8">
            <a:extLst>
              <a:ext uri="{FF2B5EF4-FFF2-40B4-BE49-F238E27FC236}">
                <a16:creationId xmlns:a16="http://schemas.microsoft.com/office/drawing/2014/main" id="{FD84048A-06C2-4F21-B601-72FE05D82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48" y="5130800"/>
            <a:ext cx="3352800" cy="1362075"/>
          </a:xfrm>
          <a:prstGeom prst="rect">
            <a:avLst/>
          </a:prstGeom>
        </p:spPr>
      </p:pic>
      <p:pic>
        <p:nvPicPr>
          <p:cNvPr id="11" name="Picture 10">
            <a:extLst>
              <a:ext uri="{FF2B5EF4-FFF2-40B4-BE49-F238E27FC236}">
                <a16:creationId xmlns:a16="http://schemas.microsoft.com/office/drawing/2014/main" id="{3A384B3B-C29C-4F2C-97A6-4F82D0A08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80929"/>
            <a:ext cx="2330726" cy="3496089"/>
          </a:xfrm>
          <a:prstGeom prst="rect">
            <a:avLst/>
          </a:prstGeom>
        </p:spPr>
      </p:pic>
      <p:pic>
        <p:nvPicPr>
          <p:cNvPr id="15" name="Picture 14">
            <a:extLst>
              <a:ext uri="{FF2B5EF4-FFF2-40B4-BE49-F238E27FC236}">
                <a16:creationId xmlns:a16="http://schemas.microsoft.com/office/drawing/2014/main" id="{508E03C9-14EA-4935-89FC-BD2793F73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470" y="1690688"/>
            <a:ext cx="4031973" cy="2267985"/>
          </a:xfrm>
          <a:prstGeom prst="rect">
            <a:avLst/>
          </a:prstGeom>
        </p:spPr>
      </p:pic>
      <p:pic>
        <p:nvPicPr>
          <p:cNvPr id="17" name="Picture 16">
            <a:extLst>
              <a:ext uri="{FF2B5EF4-FFF2-40B4-BE49-F238E27FC236}">
                <a16:creationId xmlns:a16="http://schemas.microsoft.com/office/drawing/2014/main" id="{4E6FDCDD-D1EC-4974-9D90-F4F695D81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182" y="1059346"/>
            <a:ext cx="3633722" cy="2899327"/>
          </a:xfrm>
          <a:prstGeom prst="rect">
            <a:avLst/>
          </a:prstGeom>
        </p:spPr>
      </p:pic>
      <p:pic>
        <p:nvPicPr>
          <p:cNvPr id="19" name="Picture 18">
            <a:extLst>
              <a:ext uri="{FF2B5EF4-FFF2-40B4-BE49-F238E27FC236}">
                <a16:creationId xmlns:a16="http://schemas.microsoft.com/office/drawing/2014/main" id="{BF6BDC61-0840-4073-ABD2-7044289C7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75" y="4143429"/>
            <a:ext cx="4556552" cy="2281614"/>
          </a:xfrm>
          <a:prstGeom prst="rect">
            <a:avLst/>
          </a:prstGeom>
        </p:spPr>
      </p:pic>
      <p:pic>
        <p:nvPicPr>
          <p:cNvPr id="23" name="Content Placeholder 22">
            <a:extLst>
              <a:ext uri="{FF2B5EF4-FFF2-40B4-BE49-F238E27FC236}">
                <a16:creationId xmlns:a16="http://schemas.microsoft.com/office/drawing/2014/main" id="{8539853C-72B2-4D1D-8377-7EDB0AE2927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827025" y="4265061"/>
            <a:ext cx="3048000" cy="2038350"/>
          </a:xfrm>
        </p:spPr>
      </p:pic>
    </p:spTree>
    <p:extLst>
      <p:ext uri="{BB962C8B-B14F-4D97-AF65-F5344CB8AC3E}">
        <p14:creationId xmlns:p14="http://schemas.microsoft.com/office/powerpoint/2010/main" val="387884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02CD-BECB-46E1-9A73-A04B130AAB05}"/>
              </a:ext>
            </a:extLst>
          </p:cNvPr>
          <p:cNvSpPr>
            <a:spLocks noGrp="1"/>
          </p:cNvSpPr>
          <p:nvPr>
            <p:ph type="title"/>
          </p:nvPr>
        </p:nvSpPr>
        <p:spPr/>
        <p:txBody>
          <a:bodyPr/>
          <a:lstStyle/>
          <a:p>
            <a:r>
              <a:rPr lang="hr-HR" dirty="0"/>
              <a:t>ABOUT THE SCHOOL</a:t>
            </a:r>
            <a:endParaRPr lang="en-US" dirty="0"/>
          </a:p>
        </p:txBody>
      </p:sp>
      <p:sp>
        <p:nvSpPr>
          <p:cNvPr id="3" name="Content Placeholder 2">
            <a:extLst>
              <a:ext uri="{FF2B5EF4-FFF2-40B4-BE49-F238E27FC236}">
                <a16:creationId xmlns:a16="http://schemas.microsoft.com/office/drawing/2014/main" id="{63028B2C-5E91-4388-AFED-5183C1D3EE12}"/>
              </a:ext>
            </a:extLst>
          </p:cNvPr>
          <p:cNvSpPr>
            <a:spLocks noGrp="1"/>
          </p:cNvSpPr>
          <p:nvPr>
            <p:ph idx="1"/>
          </p:nvPr>
        </p:nvSpPr>
        <p:spPr>
          <a:xfrm>
            <a:off x="838200" y="1825625"/>
            <a:ext cx="6785113" cy="4351338"/>
          </a:xfrm>
        </p:spPr>
        <p:txBody>
          <a:bodyPr>
            <a:normAutofit fontScale="92500" lnSpcReduction="10000"/>
          </a:bodyPr>
          <a:lstStyle/>
          <a:p>
            <a:r>
              <a:rPr lang="en-US" dirty="0" err="1"/>
              <a:t>Gimnazija</a:t>
            </a:r>
            <a:r>
              <a:rPr lang="en-US" dirty="0"/>
              <a:t> </a:t>
            </a:r>
            <a:r>
              <a:rPr lang="en-US" dirty="0" err="1"/>
              <a:t>Metkovic</a:t>
            </a:r>
            <a:r>
              <a:rPr lang="en-US" dirty="0"/>
              <a:t> is a state secondary school with 330 students age 14-19 and 40 teachers. </a:t>
            </a:r>
            <a:endParaRPr lang="hr-HR" dirty="0"/>
          </a:p>
          <a:p>
            <a:r>
              <a:rPr lang="en-US" dirty="0"/>
              <a:t>There are three main </a:t>
            </a:r>
            <a:r>
              <a:rPr lang="hr-HR" dirty="0"/>
              <a:t>courses</a:t>
            </a:r>
            <a:r>
              <a:rPr lang="en-US" dirty="0"/>
              <a:t> – language-oriented, STEM-oriented and comprehensive. </a:t>
            </a:r>
            <a:endParaRPr lang="hr-HR" dirty="0"/>
          </a:p>
          <a:p>
            <a:r>
              <a:rPr lang="en-US" dirty="0"/>
              <a:t>The curriculum is highly academic with around 15 compulsory subjects each year</a:t>
            </a:r>
            <a:r>
              <a:rPr lang="hr-HR" dirty="0"/>
              <a:t>, plus several electives</a:t>
            </a:r>
            <a:r>
              <a:rPr lang="en-US" dirty="0"/>
              <a:t>. </a:t>
            </a:r>
            <a:endParaRPr lang="hr-HR" dirty="0"/>
          </a:p>
          <a:p>
            <a:r>
              <a:rPr lang="en-US" dirty="0"/>
              <a:t>All pupils go on to higher education at university. Students have consistently scored high in numerous competitions and national final exams. </a:t>
            </a:r>
            <a:endParaRPr lang="hr-HR" dirty="0"/>
          </a:p>
        </p:txBody>
      </p:sp>
      <p:pic>
        <p:nvPicPr>
          <p:cNvPr id="7" name="Picture 6">
            <a:extLst>
              <a:ext uri="{FF2B5EF4-FFF2-40B4-BE49-F238E27FC236}">
                <a16:creationId xmlns:a16="http://schemas.microsoft.com/office/drawing/2014/main" id="{E2CB39F2-116D-4169-A92C-E96F5D173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596" y="1203670"/>
            <a:ext cx="3956142" cy="2225330"/>
          </a:xfrm>
          <a:prstGeom prst="rect">
            <a:avLst/>
          </a:prstGeom>
        </p:spPr>
      </p:pic>
      <p:pic>
        <p:nvPicPr>
          <p:cNvPr id="9" name="Picture 8">
            <a:extLst>
              <a:ext uri="{FF2B5EF4-FFF2-40B4-BE49-F238E27FC236}">
                <a16:creationId xmlns:a16="http://schemas.microsoft.com/office/drawing/2014/main" id="{6D20342D-E409-4D81-8B0A-C35E96CE4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652" y="4248185"/>
            <a:ext cx="4260573" cy="2063715"/>
          </a:xfrm>
          <a:prstGeom prst="rect">
            <a:avLst/>
          </a:prstGeom>
        </p:spPr>
      </p:pic>
    </p:spTree>
    <p:extLst>
      <p:ext uri="{BB962C8B-B14F-4D97-AF65-F5344CB8AC3E}">
        <p14:creationId xmlns:p14="http://schemas.microsoft.com/office/powerpoint/2010/main" val="102940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54DD-9A45-47DD-B7E7-0E3B0F1801DE}"/>
              </a:ext>
            </a:extLst>
          </p:cNvPr>
          <p:cNvSpPr>
            <a:spLocks noGrp="1"/>
          </p:cNvSpPr>
          <p:nvPr>
            <p:ph type="title"/>
          </p:nvPr>
        </p:nvSpPr>
        <p:spPr/>
        <p:txBody>
          <a:bodyPr/>
          <a:lstStyle/>
          <a:p>
            <a:r>
              <a:rPr lang="hr-HR" dirty="0"/>
              <a:t>LOCATION</a:t>
            </a:r>
            <a:endParaRPr lang="en-US" dirty="0"/>
          </a:p>
        </p:txBody>
      </p:sp>
      <p:sp>
        <p:nvSpPr>
          <p:cNvPr id="3" name="Content Placeholder 2">
            <a:extLst>
              <a:ext uri="{FF2B5EF4-FFF2-40B4-BE49-F238E27FC236}">
                <a16:creationId xmlns:a16="http://schemas.microsoft.com/office/drawing/2014/main" id="{50D5B656-D0B4-4303-8E89-52A7F0A9ABC3}"/>
              </a:ext>
            </a:extLst>
          </p:cNvPr>
          <p:cNvSpPr>
            <a:spLocks noGrp="1"/>
          </p:cNvSpPr>
          <p:nvPr>
            <p:ph idx="1"/>
          </p:nvPr>
        </p:nvSpPr>
        <p:spPr>
          <a:xfrm>
            <a:off x="838200" y="1825625"/>
            <a:ext cx="5721626" cy="4351338"/>
          </a:xfrm>
        </p:spPr>
        <p:txBody>
          <a:bodyPr>
            <a:normAutofit fontScale="92500" lnSpcReduction="10000"/>
          </a:bodyPr>
          <a:lstStyle/>
          <a:p>
            <a:r>
              <a:rPr lang="hr-HR" dirty="0"/>
              <a:t>The small town of Metković is situated in the southernmost region of Croatia, in the county of Dubrovnik-Neretva, in the valley of the Neretva River.</a:t>
            </a:r>
          </a:p>
          <a:p>
            <a:r>
              <a:rPr lang="en-US" dirty="0"/>
              <a:t>The main focus of business in </a:t>
            </a:r>
            <a:r>
              <a:rPr lang="en-US" dirty="0" err="1"/>
              <a:t>Metkovic</a:t>
            </a:r>
            <a:r>
              <a:rPr lang="en-US" dirty="0"/>
              <a:t> is agriculture</a:t>
            </a:r>
            <a:r>
              <a:rPr lang="hr-HR" dirty="0"/>
              <a:t> (citrus fruits)</a:t>
            </a:r>
            <a:r>
              <a:rPr lang="en-US" dirty="0"/>
              <a:t>, tourism, and administration. </a:t>
            </a:r>
            <a:endParaRPr lang="hr-HR" dirty="0"/>
          </a:p>
          <a:p>
            <a:r>
              <a:rPr lang="hr-HR" dirty="0"/>
              <a:t>The geographical features of the area are mainly marshland and karst landscape. The climate, the flora and fauna are typically Mediterranean, as well as the local cuisine.</a:t>
            </a:r>
            <a:endParaRPr lang="en-US" dirty="0"/>
          </a:p>
        </p:txBody>
      </p:sp>
      <p:pic>
        <p:nvPicPr>
          <p:cNvPr id="5" name="Picture 4">
            <a:extLst>
              <a:ext uri="{FF2B5EF4-FFF2-40B4-BE49-F238E27FC236}">
                <a16:creationId xmlns:a16="http://schemas.microsoft.com/office/drawing/2014/main" id="{1AA7EB3E-A47B-466B-B613-F414AE9C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6904" y="365125"/>
            <a:ext cx="4641566" cy="3110750"/>
          </a:xfrm>
          <a:prstGeom prst="rect">
            <a:avLst/>
          </a:prstGeom>
        </p:spPr>
      </p:pic>
      <p:pic>
        <p:nvPicPr>
          <p:cNvPr id="7" name="Picture 6">
            <a:extLst>
              <a:ext uri="{FF2B5EF4-FFF2-40B4-BE49-F238E27FC236}">
                <a16:creationId xmlns:a16="http://schemas.microsoft.com/office/drawing/2014/main" id="{C1FEBA12-6197-4E40-B4A7-500BF5E98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688" y="2973008"/>
            <a:ext cx="3092590" cy="2056572"/>
          </a:xfrm>
          <a:prstGeom prst="rect">
            <a:avLst/>
          </a:prstGeom>
        </p:spPr>
      </p:pic>
      <p:pic>
        <p:nvPicPr>
          <p:cNvPr id="9" name="Picture 8">
            <a:extLst>
              <a:ext uri="{FF2B5EF4-FFF2-40B4-BE49-F238E27FC236}">
                <a16:creationId xmlns:a16="http://schemas.microsoft.com/office/drawing/2014/main" id="{7954CCE9-03EE-4E42-ABCF-284DBDC56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826" y="4460296"/>
            <a:ext cx="3418139" cy="2278434"/>
          </a:xfrm>
          <a:prstGeom prst="rect">
            <a:avLst/>
          </a:prstGeom>
        </p:spPr>
      </p:pic>
    </p:spTree>
    <p:extLst>
      <p:ext uri="{BB962C8B-B14F-4D97-AF65-F5344CB8AC3E}">
        <p14:creationId xmlns:p14="http://schemas.microsoft.com/office/powerpoint/2010/main" val="350065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49E48-F96C-4998-9AE9-BA4C1F5C6199}"/>
              </a:ext>
            </a:extLst>
          </p:cNvPr>
          <p:cNvSpPr>
            <a:spLocks noGrp="1"/>
          </p:cNvSpPr>
          <p:nvPr>
            <p:ph type="title"/>
          </p:nvPr>
        </p:nvSpPr>
        <p:spPr/>
        <p:txBody>
          <a:bodyPr/>
          <a:lstStyle/>
          <a:p>
            <a:r>
              <a:rPr lang="hr-HR" dirty="0"/>
              <a:t>FACILITIES</a:t>
            </a:r>
            <a:endParaRPr lang="en-US" dirty="0"/>
          </a:p>
        </p:txBody>
      </p:sp>
      <p:sp>
        <p:nvSpPr>
          <p:cNvPr id="3" name="Content Placeholder 2">
            <a:extLst>
              <a:ext uri="{FF2B5EF4-FFF2-40B4-BE49-F238E27FC236}">
                <a16:creationId xmlns:a16="http://schemas.microsoft.com/office/drawing/2014/main" id="{C5F3E565-9E73-42E6-B2A1-15264E37DCA7}"/>
              </a:ext>
            </a:extLst>
          </p:cNvPr>
          <p:cNvSpPr>
            <a:spLocks noGrp="1"/>
          </p:cNvSpPr>
          <p:nvPr>
            <p:ph idx="1"/>
          </p:nvPr>
        </p:nvSpPr>
        <p:spPr>
          <a:xfrm>
            <a:off x="341244" y="1490179"/>
            <a:ext cx="5257800" cy="4351338"/>
          </a:xfrm>
        </p:spPr>
        <p:txBody>
          <a:bodyPr>
            <a:normAutofit fontScale="85000" lnSpcReduction="20000"/>
          </a:bodyPr>
          <a:lstStyle/>
          <a:p>
            <a:r>
              <a:rPr lang="hr-HR" dirty="0"/>
              <a:t>The building of the school is situated in the town centre and has recently been renovated for energy efficency. </a:t>
            </a:r>
          </a:p>
          <a:p>
            <a:r>
              <a:rPr lang="hr-HR" dirty="0"/>
              <a:t>There are 20 classrooms, equipped with projectors and/or smartboards, a physics and chemistry lab, library, reading room, STEM classroom and staff rooms.</a:t>
            </a:r>
          </a:p>
          <a:p>
            <a:r>
              <a:rPr lang="hr-HR" dirty="0"/>
              <a:t>Adjacent to the school building is the school gymnasium for PE classes and other sports and events.</a:t>
            </a:r>
          </a:p>
          <a:p>
            <a:r>
              <a:rPr lang="hr-HR" dirty="0"/>
              <a:t>The school is surrounded by a lush garden and two other schools (another secondary and a primary school).</a:t>
            </a:r>
            <a:endParaRPr lang="en-US" dirty="0"/>
          </a:p>
        </p:txBody>
      </p:sp>
      <p:pic>
        <p:nvPicPr>
          <p:cNvPr id="5" name="Picture 4">
            <a:extLst>
              <a:ext uri="{FF2B5EF4-FFF2-40B4-BE49-F238E27FC236}">
                <a16:creationId xmlns:a16="http://schemas.microsoft.com/office/drawing/2014/main" id="{051DF05B-A045-40DC-AA5A-A0061378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43" y="265734"/>
            <a:ext cx="3717737" cy="2231610"/>
          </a:xfrm>
          <a:prstGeom prst="rect">
            <a:avLst/>
          </a:prstGeom>
        </p:spPr>
      </p:pic>
      <p:pic>
        <p:nvPicPr>
          <p:cNvPr id="7" name="Picture 6">
            <a:extLst>
              <a:ext uri="{FF2B5EF4-FFF2-40B4-BE49-F238E27FC236}">
                <a16:creationId xmlns:a16="http://schemas.microsoft.com/office/drawing/2014/main" id="{F7913879-4A82-4BCD-BE3B-B642E0B23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791" y="4910346"/>
            <a:ext cx="2760592" cy="1840395"/>
          </a:xfrm>
          <a:prstGeom prst="rect">
            <a:avLst/>
          </a:prstGeom>
        </p:spPr>
      </p:pic>
      <p:pic>
        <p:nvPicPr>
          <p:cNvPr id="9" name="Picture 8">
            <a:extLst>
              <a:ext uri="{FF2B5EF4-FFF2-40B4-BE49-F238E27FC236}">
                <a16:creationId xmlns:a16="http://schemas.microsoft.com/office/drawing/2014/main" id="{6A8BE53F-B5C9-4295-B513-697636487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996" y="1947654"/>
            <a:ext cx="3413760" cy="1962150"/>
          </a:xfrm>
          <a:prstGeom prst="rect">
            <a:avLst/>
          </a:prstGeom>
        </p:spPr>
      </p:pic>
      <p:pic>
        <p:nvPicPr>
          <p:cNvPr id="11" name="Picture 10">
            <a:extLst>
              <a:ext uri="{FF2B5EF4-FFF2-40B4-BE49-F238E27FC236}">
                <a16:creationId xmlns:a16="http://schemas.microsoft.com/office/drawing/2014/main" id="{F11A7DF2-6A62-4B20-AFC4-65BA82228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513" y="3429000"/>
            <a:ext cx="3488267" cy="1962150"/>
          </a:xfrm>
          <a:prstGeom prst="rect">
            <a:avLst/>
          </a:prstGeom>
        </p:spPr>
      </p:pic>
    </p:spTree>
    <p:extLst>
      <p:ext uri="{BB962C8B-B14F-4D97-AF65-F5344CB8AC3E}">
        <p14:creationId xmlns:p14="http://schemas.microsoft.com/office/powerpoint/2010/main" val="3699092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5280-CB41-4A3B-A6E7-4243AE5CB13C}"/>
              </a:ext>
            </a:extLst>
          </p:cNvPr>
          <p:cNvSpPr>
            <a:spLocks noGrp="1"/>
          </p:cNvSpPr>
          <p:nvPr>
            <p:ph type="title"/>
          </p:nvPr>
        </p:nvSpPr>
        <p:spPr/>
        <p:txBody>
          <a:bodyPr/>
          <a:lstStyle/>
          <a:p>
            <a:r>
              <a:rPr lang="hr-HR" dirty="0"/>
              <a:t>SCHOOL PROJECTS: ERASMUS +</a:t>
            </a:r>
            <a:endParaRPr lang="en-US" dirty="0"/>
          </a:p>
        </p:txBody>
      </p:sp>
      <p:sp>
        <p:nvSpPr>
          <p:cNvPr id="3" name="Content Placeholder 2">
            <a:extLst>
              <a:ext uri="{FF2B5EF4-FFF2-40B4-BE49-F238E27FC236}">
                <a16:creationId xmlns:a16="http://schemas.microsoft.com/office/drawing/2014/main" id="{61AAC988-914C-46F6-841B-B6F6CB307054}"/>
              </a:ext>
            </a:extLst>
          </p:cNvPr>
          <p:cNvSpPr>
            <a:spLocks noGrp="1"/>
          </p:cNvSpPr>
          <p:nvPr>
            <p:ph idx="1"/>
          </p:nvPr>
        </p:nvSpPr>
        <p:spPr>
          <a:xfrm>
            <a:off x="699052" y="1456734"/>
            <a:ext cx="10515600" cy="4351338"/>
          </a:xfrm>
        </p:spPr>
        <p:txBody>
          <a:bodyPr/>
          <a:lstStyle/>
          <a:p>
            <a:r>
              <a:rPr lang="hr-HR" dirty="0"/>
              <a:t>Gimnazija Metković has participated in Erasmus plus since 2013., and there have been numberous partnerships with schools all over Europe.</a:t>
            </a:r>
            <a:endParaRPr lang="en-US" dirty="0"/>
          </a:p>
        </p:txBody>
      </p:sp>
      <p:pic>
        <p:nvPicPr>
          <p:cNvPr id="6" name="Picture 5">
            <a:extLst>
              <a:ext uri="{FF2B5EF4-FFF2-40B4-BE49-F238E27FC236}">
                <a16:creationId xmlns:a16="http://schemas.microsoft.com/office/drawing/2014/main" id="{4336500C-D638-4390-A7A8-C67E0E644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981" y="2631110"/>
            <a:ext cx="2835520" cy="2002587"/>
          </a:xfrm>
          <a:prstGeom prst="rect">
            <a:avLst/>
          </a:prstGeom>
        </p:spPr>
      </p:pic>
      <p:pic>
        <p:nvPicPr>
          <p:cNvPr id="10" name="Picture 9">
            <a:extLst>
              <a:ext uri="{FF2B5EF4-FFF2-40B4-BE49-F238E27FC236}">
                <a16:creationId xmlns:a16="http://schemas.microsoft.com/office/drawing/2014/main" id="{009B2AFC-9923-429E-B290-83E202759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898" y="4523786"/>
            <a:ext cx="2862468" cy="2146851"/>
          </a:xfrm>
          <a:prstGeom prst="rect">
            <a:avLst/>
          </a:prstGeom>
        </p:spPr>
      </p:pic>
      <p:pic>
        <p:nvPicPr>
          <p:cNvPr id="5" name="Picture 4">
            <a:extLst>
              <a:ext uri="{FF2B5EF4-FFF2-40B4-BE49-F238E27FC236}">
                <a16:creationId xmlns:a16="http://schemas.microsoft.com/office/drawing/2014/main" id="{37FED4E8-F4F6-4C35-8F3B-07EC98968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91" y="2987751"/>
            <a:ext cx="2693918" cy="1734068"/>
          </a:xfrm>
          <a:prstGeom prst="rect">
            <a:avLst/>
          </a:prstGeom>
        </p:spPr>
      </p:pic>
      <p:pic>
        <p:nvPicPr>
          <p:cNvPr id="11" name="Picture 10">
            <a:extLst>
              <a:ext uri="{FF2B5EF4-FFF2-40B4-BE49-F238E27FC236}">
                <a16:creationId xmlns:a16="http://schemas.microsoft.com/office/drawing/2014/main" id="{FC705DC3-7AC2-443C-934E-84021BF90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0301" y="2808492"/>
            <a:ext cx="2781300" cy="1647825"/>
          </a:xfrm>
          <a:prstGeom prst="rect">
            <a:avLst/>
          </a:prstGeom>
        </p:spPr>
      </p:pic>
      <p:pic>
        <p:nvPicPr>
          <p:cNvPr id="8" name="Picture 7">
            <a:extLst>
              <a:ext uri="{FF2B5EF4-FFF2-40B4-BE49-F238E27FC236}">
                <a16:creationId xmlns:a16="http://schemas.microsoft.com/office/drawing/2014/main" id="{1BC55E6D-6FC8-4965-8847-180413905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3636" y="4566890"/>
            <a:ext cx="2693917" cy="2242484"/>
          </a:xfrm>
          <a:prstGeom prst="rect">
            <a:avLst/>
          </a:prstGeom>
        </p:spPr>
      </p:pic>
      <p:pic>
        <p:nvPicPr>
          <p:cNvPr id="7" name="Picture 6">
            <a:extLst>
              <a:ext uri="{FF2B5EF4-FFF2-40B4-BE49-F238E27FC236}">
                <a16:creationId xmlns:a16="http://schemas.microsoft.com/office/drawing/2014/main" id="{BC55086A-774D-4426-9666-27CFEEE98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767" y="2745123"/>
            <a:ext cx="2057400" cy="2219325"/>
          </a:xfrm>
          <a:prstGeom prst="rect">
            <a:avLst/>
          </a:prstGeom>
        </p:spPr>
      </p:pic>
    </p:spTree>
    <p:extLst>
      <p:ext uri="{BB962C8B-B14F-4D97-AF65-F5344CB8AC3E}">
        <p14:creationId xmlns:p14="http://schemas.microsoft.com/office/powerpoint/2010/main" val="65653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59D4-0E84-49D5-BBB1-E377E79384F2}"/>
              </a:ext>
            </a:extLst>
          </p:cNvPr>
          <p:cNvSpPr>
            <a:spLocks noGrp="1"/>
          </p:cNvSpPr>
          <p:nvPr>
            <p:ph type="title"/>
          </p:nvPr>
        </p:nvSpPr>
        <p:spPr/>
        <p:txBody>
          <a:bodyPr/>
          <a:lstStyle/>
          <a:p>
            <a:r>
              <a:rPr lang="hr-HR" dirty="0"/>
              <a:t>SCHOOL PROJECTS: ERASMUS +</a:t>
            </a:r>
            <a:endParaRPr lang="en-US" dirty="0"/>
          </a:p>
        </p:txBody>
      </p:sp>
      <p:sp>
        <p:nvSpPr>
          <p:cNvPr id="3" name="Content Placeholder 2">
            <a:extLst>
              <a:ext uri="{FF2B5EF4-FFF2-40B4-BE49-F238E27FC236}">
                <a16:creationId xmlns:a16="http://schemas.microsoft.com/office/drawing/2014/main" id="{E749DF0C-8397-47BE-A1A7-C763874CFC72}"/>
              </a:ext>
            </a:extLst>
          </p:cNvPr>
          <p:cNvSpPr>
            <a:spLocks noGrp="1"/>
          </p:cNvSpPr>
          <p:nvPr>
            <p:ph idx="1"/>
          </p:nvPr>
        </p:nvSpPr>
        <p:spPr/>
        <p:txBody>
          <a:bodyPr/>
          <a:lstStyle/>
          <a:p>
            <a:r>
              <a:rPr lang="hr-HR" dirty="0"/>
              <a:t>Finished KA2 partnerships:</a:t>
            </a:r>
          </a:p>
          <a:p>
            <a:pPr marL="0" indent="0">
              <a:buNone/>
            </a:pPr>
            <a:r>
              <a:rPr lang="hr-HR" dirty="0"/>
              <a:t>„What’s the Use of it” (math), „Following the Footprints of Emperors” (history), „Can you Tell me the Way to...?” (hiking trails), „Math Routes around Europe” (math), „Digital Mapping of Traditional Jobs in Europe” (career orienteering)</a:t>
            </a:r>
          </a:p>
          <a:p>
            <a:r>
              <a:rPr lang="hr-HR" dirty="0"/>
              <a:t>Current KA2 partnerships:</a:t>
            </a:r>
          </a:p>
          <a:p>
            <a:pPr marL="0" indent="0">
              <a:buNone/>
            </a:pPr>
            <a:r>
              <a:rPr lang="hr-HR" dirty="0"/>
              <a:t>„Is Geography Destiny?” (geography), „Groundwaters: Learning to Preserve our European Underground Environment” (biology), „Sea in Sight” (marine biology), Happy Schools 2020 (psychology), „Lecker und Gesund” (German language)</a:t>
            </a:r>
            <a:endParaRPr lang="en-US" dirty="0"/>
          </a:p>
        </p:txBody>
      </p:sp>
    </p:spTree>
    <p:extLst>
      <p:ext uri="{BB962C8B-B14F-4D97-AF65-F5344CB8AC3E}">
        <p14:creationId xmlns:p14="http://schemas.microsoft.com/office/powerpoint/2010/main" val="102902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AF0E-D269-4EC1-9DE4-BFB49D9EDA4B}"/>
              </a:ext>
            </a:extLst>
          </p:cNvPr>
          <p:cNvSpPr>
            <a:spLocks noGrp="1"/>
          </p:cNvSpPr>
          <p:nvPr>
            <p:ph type="title"/>
          </p:nvPr>
        </p:nvSpPr>
        <p:spPr>
          <a:xfrm>
            <a:off x="838200" y="315430"/>
            <a:ext cx="10515600" cy="1325563"/>
          </a:xfrm>
        </p:spPr>
        <p:txBody>
          <a:bodyPr>
            <a:normAutofit fontScale="90000"/>
          </a:bodyPr>
          <a:lstStyle/>
          <a:p>
            <a:r>
              <a:rPr lang="hr-HR" dirty="0"/>
              <a:t>SCHOOL PROJECTS: </a:t>
            </a:r>
            <a:br>
              <a:rPr lang="hr-HR" dirty="0"/>
            </a:br>
            <a:r>
              <a:rPr lang="hr-HR" dirty="0"/>
              <a:t>EUROPEAN PARLIAMENT AMBASSADOR SCHOOL</a:t>
            </a:r>
            <a:endParaRPr lang="en-US" dirty="0"/>
          </a:p>
        </p:txBody>
      </p:sp>
      <p:sp>
        <p:nvSpPr>
          <p:cNvPr id="3" name="Content Placeholder 2">
            <a:extLst>
              <a:ext uri="{FF2B5EF4-FFF2-40B4-BE49-F238E27FC236}">
                <a16:creationId xmlns:a16="http://schemas.microsoft.com/office/drawing/2014/main" id="{5B4DCEBA-913D-4693-B936-AE4782861A9B}"/>
              </a:ext>
            </a:extLst>
          </p:cNvPr>
          <p:cNvSpPr>
            <a:spLocks noGrp="1"/>
          </p:cNvSpPr>
          <p:nvPr>
            <p:ph idx="1"/>
          </p:nvPr>
        </p:nvSpPr>
        <p:spPr/>
        <p:txBody>
          <a:bodyPr/>
          <a:lstStyle/>
          <a:p>
            <a:r>
              <a:rPr lang="hr-HR" dirty="0"/>
              <a:t>Since 2016 Gimnazija Metković has been part of the EPAS programme, where students teach their peers and the local communities about the work of European institutions and the meaning of European citizenship.</a:t>
            </a:r>
            <a:endParaRPr lang="en-US" dirty="0"/>
          </a:p>
        </p:txBody>
      </p:sp>
      <p:pic>
        <p:nvPicPr>
          <p:cNvPr id="4" name="Picture 3">
            <a:extLst>
              <a:ext uri="{FF2B5EF4-FFF2-40B4-BE49-F238E27FC236}">
                <a16:creationId xmlns:a16="http://schemas.microsoft.com/office/drawing/2014/main" id="{41D0FB77-76A7-4694-878A-F855037FC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56" y="3911825"/>
            <a:ext cx="3702995" cy="2777246"/>
          </a:xfrm>
          <a:prstGeom prst="rect">
            <a:avLst/>
          </a:prstGeom>
        </p:spPr>
      </p:pic>
      <p:pic>
        <p:nvPicPr>
          <p:cNvPr id="5" name="Picture 4">
            <a:extLst>
              <a:ext uri="{FF2B5EF4-FFF2-40B4-BE49-F238E27FC236}">
                <a16:creationId xmlns:a16="http://schemas.microsoft.com/office/drawing/2014/main" id="{D01AACED-EDE6-4054-8286-34873E10F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663" y="3429000"/>
            <a:ext cx="3334591" cy="3334591"/>
          </a:xfrm>
          <a:prstGeom prst="rect">
            <a:avLst/>
          </a:prstGeom>
        </p:spPr>
      </p:pic>
      <p:pic>
        <p:nvPicPr>
          <p:cNvPr id="6" name="Content Placeholder 4">
            <a:extLst>
              <a:ext uri="{FF2B5EF4-FFF2-40B4-BE49-F238E27FC236}">
                <a16:creationId xmlns:a16="http://schemas.microsoft.com/office/drawing/2014/main" id="{C5180335-1C20-42CA-AD93-6D16FB7C3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25" y="3875418"/>
            <a:ext cx="3751537" cy="2813653"/>
          </a:xfrm>
          <a:prstGeom prst="rect">
            <a:avLst/>
          </a:prstGeom>
        </p:spPr>
      </p:pic>
      <p:pic>
        <p:nvPicPr>
          <p:cNvPr id="7" name="Picture 6" descr="N:\Youth\EP Ambassador School Programme\plaquettes &amp; logo\EP-ambassador-school-EN.jpg">
            <a:extLst>
              <a:ext uri="{FF2B5EF4-FFF2-40B4-BE49-F238E27FC236}">
                <a16:creationId xmlns:a16="http://schemas.microsoft.com/office/drawing/2014/main" id="{0DBA6336-2202-4ADD-B155-382403D5499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208953" y="1912299"/>
            <a:ext cx="1688186" cy="1516701"/>
          </a:xfrm>
          <a:prstGeom prst="rect">
            <a:avLst/>
          </a:prstGeom>
          <a:noFill/>
          <a:ln>
            <a:noFill/>
          </a:ln>
        </p:spPr>
      </p:pic>
    </p:spTree>
    <p:extLst>
      <p:ext uri="{BB962C8B-B14F-4D97-AF65-F5344CB8AC3E}">
        <p14:creationId xmlns:p14="http://schemas.microsoft.com/office/powerpoint/2010/main" val="3466410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FD8C-0019-4506-97E9-05A6F2011A2F}"/>
              </a:ext>
            </a:extLst>
          </p:cNvPr>
          <p:cNvSpPr>
            <a:spLocks noGrp="1"/>
          </p:cNvSpPr>
          <p:nvPr>
            <p:ph type="title"/>
          </p:nvPr>
        </p:nvSpPr>
        <p:spPr>
          <a:xfrm>
            <a:off x="670224" y="309930"/>
            <a:ext cx="10515600" cy="1325563"/>
          </a:xfrm>
        </p:spPr>
        <p:txBody>
          <a:bodyPr/>
          <a:lstStyle/>
          <a:p>
            <a:r>
              <a:rPr lang="hr-HR" dirty="0"/>
              <a:t>SCHOOL PROJECTS: ACERVATIO</a:t>
            </a:r>
            <a:endParaRPr lang="en-US" dirty="0"/>
          </a:p>
        </p:txBody>
      </p:sp>
      <p:sp>
        <p:nvSpPr>
          <p:cNvPr id="3" name="Content Placeholder 2">
            <a:extLst>
              <a:ext uri="{FF2B5EF4-FFF2-40B4-BE49-F238E27FC236}">
                <a16:creationId xmlns:a16="http://schemas.microsoft.com/office/drawing/2014/main" id="{314F08B4-B63B-4C74-BE1B-25148C31BA67}"/>
              </a:ext>
            </a:extLst>
          </p:cNvPr>
          <p:cNvSpPr>
            <a:spLocks noGrp="1"/>
          </p:cNvSpPr>
          <p:nvPr>
            <p:ph idx="1"/>
          </p:nvPr>
        </p:nvSpPr>
        <p:spPr>
          <a:xfrm>
            <a:off x="450574" y="1477755"/>
            <a:ext cx="10515600" cy="4351338"/>
          </a:xfrm>
        </p:spPr>
        <p:txBody>
          <a:bodyPr/>
          <a:lstStyle/>
          <a:p>
            <a:r>
              <a:rPr lang="hr-HR" dirty="0"/>
              <a:t>The school’s STEM cabinet is set up as a workshop for students in the „Acervatio” group, who are involved in 3D printing, editing, graphic design, programming, scientific research, filming, drone-filming etc.</a:t>
            </a:r>
            <a:endParaRPr lang="en-US" dirty="0"/>
          </a:p>
        </p:txBody>
      </p:sp>
      <p:pic>
        <p:nvPicPr>
          <p:cNvPr id="5" name="Picture 4">
            <a:extLst>
              <a:ext uri="{FF2B5EF4-FFF2-40B4-BE49-F238E27FC236}">
                <a16:creationId xmlns:a16="http://schemas.microsoft.com/office/drawing/2014/main" id="{403348CF-AF33-404B-9BCE-1B68DB274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8383" y="134183"/>
            <a:ext cx="1343572" cy="1343572"/>
          </a:xfrm>
          <a:prstGeom prst="rect">
            <a:avLst/>
          </a:prstGeom>
        </p:spPr>
      </p:pic>
      <p:pic>
        <p:nvPicPr>
          <p:cNvPr id="7" name="Picture 6">
            <a:extLst>
              <a:ext uri="{FF2B5EF4-FFF2-40B4-BE49-F238E27FC236}">
                <a16:creationId xmlns:a16="http://schemas.microsoft.com/office/drawing/2014/main" id="{E8E43423-980F-44A7-A5C8-449DAA0E4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513" y="2788582"/>
            <a:ext cx="2713383" cy="3837713"/>
          </a:xfrm>
          <a:prstGeom prst="rect">
            <a:avLst/>
          </a:prstGeom>
        </p:spPr>
      </p:pic>
      <p:pic>
        <p:nvPicPr>
          <p:cNvPr id="9" name="Picture 8">
            <a:extLst>
              <a:ext uri="{FF2B5EF4-FFF2-40B4-BE49-F238E27FC236}">
                <a16:creationId xmlns:a16="http://schemas.microsoft.com/office/drawing/2014/main" id="{F9494565-28E2-4596-8083-C45AC9D1D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895" y="3319366"/>
            <a:ext cx="4962939" cy="2776144"/>
          </a:xfrm>
          <a:prstGeom prst="rect">
            <a:avLst/>
          </a:prstGeom>
        </p:spPr>
      </p:pic>
      <p:pic>
        <p:nvPicPr>
          <p:cNvPr id="11" name="Picture 10">
            <a:extLst>
              <a:ext uri="{FF2B5EF4-FFF2-40B4-BE49-F238E27FC236}">
                <a16:creationId xmlns:a16="http://schemas.microsoft.com/office/drawing/2014/main" id="{5B5BBBB9-9FA0-4A0F-A25B-52AC5A397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24" y="3052949"/>
            <a:ext cx="4166820" cy="2776144"/>
          </a:xfrm>
          <a:prstGeom prst="rect">
            <a:avLst/>
          </a:prstGeom>
        </p:spPr>
      </p:pic>
    </p:spTree>
    <p:extLst>
      <p:ext uri="{BB962C8B-B14F-4D97-AF65-F5344CB8AC3E}">
        <p14:creationId xmlns:p14="http://schemas.microsoft.com/office/powerpoint/2010/main" val="283789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129D-9E2D-4C93-8D27-9AB3D4A00666}"/>
              </a:ext>
            </a:extLst>
          </p:cNvPr>
          <p:cNvSpPr>
            <a:spLocks noGrp="1"/>
          </p:cNvSpPr>
          <p:nvPr>
            <p:ph type="title"/>
          </p:nvPr>
        </p:nvSpPr>
        <p:spPr/>
        <p:txBody>
          <a:bodyPr/>
          <a:lstStyle/>
          <a:p>
            <a:r>
              <a:rPr lang="hr-HR" dirty="0"/>
              <a:t>SCHOOL PROJECTS: PASCH</a:t>
            </a:r>
            <a:endParaRPr lang="en-US" dirty="0"/>
          </a:p>
        </p:txBody>
      </p:sp>
      <p:sp>
        <p:nvSpPr>
          <p:cNvPr id="3" name="Content Placeholder 2">
            <a:extLst>
              <a:ext uri="{FF2B5EF4-FFF2-40B4-BE49-F238E27FC236}">
                <a16:creationId xmlns:a16="http://schemas.microsoft.com/office/drawing/2014/main" id="{82EB8D84-69A5-4FCA-A99C-A034C87073F6}"/>
              </a:ext>
            </a:extLst>
          </p:cNvPr>
          <p:cNvSpPr>
            <a:spLocks noGrp="1"/>
          </p:cNvSpPr>
          <p:nvPr>
            <p:ph idx="1"/>
          </p:nvPr>
        </p:nvSpPr>
        <p:spPr>
          <a:xfrm>
            <a:off x="381000" y="1447938"/>
            <a:ext cx="10515600" cy="4351338"/>
          </a:xfrm>
        </p:spPr>
        <p:txBody>
          <a:bodyPr/>
          <a:lstStyle/>
          <a:p>
            <a:r>
              <a:rPr lang="hr-HR" dirty="0"/>
              <a:t>German language is learned at Gimnazija Metković </a:t>
            </a:r>
          </a:p>
          <a:p>
            <a:pPr marL="0" indent="0">
              <a:buNone/>
            </a:pPr>
            <a:r>
              <a:rPr lang="hr-HR" dirty="0"/>
              <a:t>as a compulsory subject in all four grades, at levels from A1 to B2.</a:t>
            </a:r>
          </a:p>
          <a:p>
            <a:r>
              <a:rPr lang="hr-HR" dirty="0"/>
              <a:t>In cooperation with the German cultural insitute Goethe Institut, we have been part of the Europe-wide PASCH network of schools which cooperate in teaching the German language through projects, workshops, creative activities and student exchanges.</a:t>
            </a:r>
            <a:endParaRPr lang="en-US" dirty="0"/>
          </a:p>
        </p:txBody>
      </p:sp>
      <p:pic>
        <p:nvPicPr>
          <p:cNvPr id="5" name="Picture 4">
            <a:extLst>
              <a:ext uri="{FF2B5EF4-FFF2-40B4-BE49-F238E27FC236}">
                <a16:creationId xmlns:a16="http://schemas.microsoft.com/office/drawing/2014/main" id="{048AEB95-6336-4C9A-8B69-8F2287549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345" y="365125"/>
            <a:ext cx="2102037" cy="1462294"/>
          </a:xfrm>
          <a:prstGeom prst="rect">
            <a:avLst/>
          </a:prstGeom>
        </p:spPr>
      </p:pic>
      <p:pic>
        <p:nvPicPr>
          <p:cNvPr id="7" name="Picture 6">
            <a:extLst>
              <a:ext uri="{FF2B5EF4-FFF2-40B4-BE49-F238E27FC236}">
                <a16:creationId xmlns:a16="http://schemas.microsoft.com/office/drawing/2014/main" id="{6C36EFC6-3961-4846-B451-A2BC4622B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088018"/>
            <a:ext cx="3624470" cy="2718353"/>
          </a:xfrm>
          <a:prstGeom prst="rect">
            <a:avLst/>
          </a:prstGeom>
        </p:spPr>
      </p:pic>
      <p:pic>
        <p:nvPicPr>
          <p:cNvPr id="9" name="Picture 8">
            <a:extLst>
              <a:ext uri="{FF2B5EF4-FFF2-40B4-BE49-F238E27FC236}">
                <a16:creationId xmlns:a16="http://schemas.microsoft.com/office/drawing/2014/main" id="{EE0507AA-7E72-4B68-B5B4-5941FAB57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9345" y="4050885"/>
            <a:ext cx="3624470" cy="2718353"/>
          </a:xfrm>
          <a:prstGeom prst="rect">
            <a:avLst/>
          </a:prstGeom>
        </p:spPr>
      </p:pic>
      <p:pic>
        <p:nvPicPr>
          <p:cNvPr id="11" name="Picture 10">
            <a:extLst>
              <a:ext uri="{FF2B5EF4-FFF2-40B4-BE49-F238E27FC236}">
                <a16:creationId xmlns:a16="http://schemas.microsoft.com/office/drawing/2014/main" id="{BAE3DEB6-0AB0-40B5-8D5E-C9E75D0A2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361" y="4560162"/>
            <a:ext cx="4252093" cy="1742661"/>
          </a:xfrm>
          <a:prstGeom prst="rect">
            <a:avLst/>
          </a:prstGeom>
        </p:spPr>
      </p:pic>
    </p:spTree>
    <p:extLst>
      <p:ext uri="{BB962C8B-B14F-4D97-AF65-F5344CB8AC3E}">
        <p14:creationId xmlns:p14="http://schemas.microsoft.com/office/powerpoint/2010/main" val="3774256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574</Words>
  <Application>Microsoft Office PowerPoint</Application>
  <PresentationFormat>Widescreen</PresentationFormat>
  <Paragraphs>40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GIMNAZIJA METKOVIĆ</vt:lpstr>
      <vt:lpstr>ABOUT THE SCHOOL</vt:lpstr>
      <vt:lpstr>LOCATION</vt:lpstr>
      <vt:lpstr>FACILITIES</vt:lpstr>
      <vt:lpstr>SCHOOL PROJECTS: ERASMUS +</vt:lpstr>
      <vt:lpstr>SCHOOL PROJECTS: ERASMUS +</vt:lpstr>
      <vt:lpstr>SCHOOL PROJECTS:  EUROPEAN PARLIAMENT AMBASSADOR SCHOOL</vt:lpstr>
      <vt:lpstr>SCHOOL PROJECTS: ACERVATIO</vt:lpstr>
      <vt:lpstr>SCHOOL PROJECTS: PASCH</vt:lpstr>
      <vt:lpstr>ACTIVITIES THROUGH THE SCHOOL YEAR...</vt:lpstr>
      <vt:lpstr>LET’S MEET IN METKOVIĆ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GIMNAZIJA METKOVIĆ</dc:title>
  <dc:creator>Branka</dc:creator>
  <cp:lastModifiedBy>Branka</cp:lastModifiedBy>
  <cp:revision>33</cp:revision>
  <dcterms:created xsi:type="dcterms:W3CDTF">2021-01-19T09:35:45Z</dcterms:created>
  <dcterms:modified xsi:type="dcterms:W3CDTF">2021-01-21T16:39:28Z</dcterms:modified>
</cp:coreProperties>
</file>