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2" r:id="rId2"/>
    <p:sldId id="371" r:id="rId3"/>
    <p:sldId id="370" r:id="rId4"/>
    <p:sldId id="372" r:id="rId5"/>
    <p:sldId id="354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6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E1A4-16BA-4106-9A25-524AE3D798E3}" type="datetimeFigureOut">
              <a:rPr lang="it-IT" smtClean="0"/>
              <a:t>06/06/2019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556F-B30C-4E34-8AD8-7B73FF5B2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86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E1A4-16BA-4106-9A25-524AE3D798E3}" type="datetimeFigureOut">
              <a:rPr lang="it-IT" smtClean="0"/>
              <a:t>06/06/2019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556F-B30C-4E34-8AD8-7B73FF5B2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71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E1A4-16BA-4106-9A25-524AE3D798E3}" type="datetimeFigureOut">
              <a:rPr lang="it-IT" smtClean="0"/>
              <a:t>06/06/2019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556F-B30C-4E34-8AD8-7B73FF5B2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16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E1A4-16BA-4106-9A25-524AE3D798E3}" type="datetimeFigureOut">
              <a:rPr lang="it-IT" smtClean="0"/>
              <a:t>06/06/2019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556F-B30C-4E34-8AD8-7B73FF5B2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680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E1A4-16BA-4106-9A25-524AE3D798E3}" type="datetimeFigureOut">
              <a:rPr lang="it-IT" smtClean="0"/>
              <a:t>06/06/2019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556F-B30C-4E34-8AD8-7B73FF5B2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887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E1A4-16BA-4106-9A25-524AE3D798E3}" type="datetimeFigureOut">
              <a:rPr lang="it-IT" smtClean="0"/>
              <a:t>06/06/2019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556F-B30C-4E34-8AD8-7B73FF5B2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0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E1A4-16BA-4106-9A25-524AE3D798E3}" type="datetimeFigureOut">
              <a:rPr lang="it-IT" smtClean="0"/>
              <a:t>06/06/2019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556F-B30C-4E34-8AD8-7B73FF5B2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450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E1A4-16BA-4106-9A25-524AE3D798E3}" type="datetimeFigureOut">
              <a:rPr lang="it-IT" smtClean="0"/>
              <a:t>06/06/2019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556F-B30C-4E34-8AD8-7B73FF5B2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771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E1A4-16BA-4106-9A25-524AE3D798E3}" type="datetimeFigureOut">
              <a:rPr lang="it-IT" smtClean="0"/>
              <a:t>06/06/2019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556F-B30C-4E34-8AD8-7B73FF5B2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71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E1A4-16BA-4106-9A25-524AE3D798E3}" type="datetimeFigureOut">
              <a:rPr lang="it-IT" smtClean="0"/>
              <a:t>06/06/2019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556F-B30C-4E34-8AD8-7B73FF5B2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2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E1A4-16BA-4106-9A25-524AE3D798E3}" type="datetimeFigureOut">
              <a:rPr lang="it-IT" smtClean="0"/>
              <a:t>06/06/2019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556F-B30C-4E34-8AD8-7B73FF5B2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756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EE1A4-16BA-4106-9A25-524AE3D798E3}" type="datetimeFigureOut">
              <a:rPr lang="it-IT" smtClean="0"/>
              <a:t>06/06/2019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2556F-B30C-4E34-8AD8-7B73FF5B2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988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00000"/>
            </a:gs>
            <a:gs pos="50000">
              <a:srgbClr val="FF0000"/>
            </a:gs>
            <a:gs pos="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mo-lmo-production-api.twipecloud.net/Preview/900/900/30625">
            <a:extLst>
              <a:ext uri="{FF2B5EF4-FFF2-40B4-BE49-F238E27FC236}">
                <a16:creationId xmlns:a16="http://schemas.microsoft.com/office/drawing/2014/main" id="{1D9BF238-BA27-4DF9-855A-FADDDF013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63932"/>
          <a:stretch/>
        </p:blipFill>
        <p:spPr bwMode="auto">
          <a:xfrm>
            <a:off x="912191" y="1280455"/>
            <a:ext cx="10367618" cy="55775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A69EA9-CCA9-407F-B89F-93825C8D144A}"/>
              </a:ext>
            </a:extLst>
          </p:cNvPr>
          <p:cNvSpPr txBox="1"/>
          <p:nvPr/>
        </p:nvSpPr>
        <p:spPr>
          <a:xfrm>
            <a:off x="1371600" y="3008296"/>
            <a:ext cx="941930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lvl="1" defTabSz="457200">
              <a:defRPr/>
            </a:pPr>
            <a:r>
              <a:rPr kumimoji="0" lang="it-IT" b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CHANGEMENT CLIMATIQUE FAIT FONDRE LES GLACIERS LES MONTAGNES.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84B3CC5-303C-4BE7-BD9A-3A99A1D2A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b="1999"/>
          <a:stretch/>
        </p:blipFill>
        <p:spPr>
          <a:xfrm>
            <a:off x="9290090" y="1322574"/>
            <a:ext cx="1314000" cy="264688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D9C97C5-E806-4E8C-94A2-8E8C95D206A5}"/>
              </a:ext>
            </a:extLst>
          </p:cNvPr>
          <p:cNvSpPr txBox="1"/>
          <p:nvPr/>
        </p:nvSpPr>
        <p:spPr>
          <a:xfrm>
            <a:off x="0" y="0"/>
            <a:ext cx="170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FRANÇAIS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8A7E18C-8918-41C0-9269-4E5ACFF16054}"/>
              </a:ext>
            </a:extLst>
          </p:cNvPr>
          <p:cNvSpPr txBox="1"/>
          <p:nvPr/>
        </p:nvSpPr>
        <p:spPr>
          <a:xfrm>
            <a:off x="0" y="51101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</a:t>
            </a:r>
            <a:r>
              <a:rPr kumimoji="0" lang="it-IT" sz="4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effets</a:t>
            </a:r>
            <a:r>
              <a:rPr kumimoji="0" lang="it-IT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4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</a:t>
            </a:r>
            <a:r>
              <a:rPr kumimoji="0" lang="it-IT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changement climatique </a:t>
            </a:r>
            <a:r>
              <a:rPr kumimoji="0" lang="it-IT" sz="4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</a:t>
            </a:r>
            <a:r>
              <a:rPr kumimoji="0" lang="it-IT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les </a:t>
            </a:r>
            <a:r>
              <a:rPr kumimoji="0" lang="it-IT" sz="4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glaciers</a:t>
            </a:r>
            <a:endParaRPr kumimoji="0" lang="it-IT" sz="4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8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D8F6BF1-185C-43D6-817D-9BB01EECF7EC}"/>
              </a:ext>
            </a:extLst>
          </p:cNvPr>
          <p:cNvSpPr txBox="1"/>
          <p:nvPr/>
        </p:nvSpPr>
        <p:spPr>
          <a:xfrm>
            <a:off x="1267326" y="3969454"/>
            <a:ext cx="9581601" cy="2888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EED140B-B391-4CBE-A420-BE697041C625}"/>
              </a:ext>
            </a:extLst>
          </p:cNvPr>
          <p:cNvSpPr txBox="1"/>
          <p:nvPr/>
        </p:nvSpPr>
        <p:spPr>
          <a:xfrm>
            <a:off x="9146805" y="4050699"/>
            <a:ext cx="21330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/>
              <a:t>Les </a:t>
            </a:r>
            <a:r>
              <a:rPr lang="it-IT" sz="2200" b="1" dirty="0" err="1"/>
              <a:t>montagnes</a:t>
            </a:r>
            <a:r>
              <a:rPr lang="it-IT" sz="2200" b="1" dirty="0"/>
              <a:t> sont le «</a:t>
            </a:r>
            <a:r>
              <a:rPr lang="it-IT" sz="2200" b="1" dirty="0" err="1"/>
              <a:t>thérmomètre</a:t>
            </a:r>
            <a:r>
              <a:rPr lang="it-IT" sz="2200" b="1" dirty="0"/>
              <a:t>» du </a:t>
            </a:r>
            <a:r>
              <a:rPr lang="it-IT" sz="2200" b="1" dirty="0" err="1"/>
              <a:t>réchauffement</a:t>
            </a:r>
            <a:r>
              <a:rPr lang="it-IT" sz="2200" b="1" dirty="0"/>
              <a:t> de la planète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82A394-68EC-422C-B236-E45305AD76B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005683" y="3528671"/>
            <a:ext cx="2301199" cy="326398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045383E-9063-4194-A49F-C5C00864D37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6580853" y="3528671"/>
            <a:ext cx="2522423" cy="16325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AD5E249-9DA6-45E5-B4E8-5DEF624B9E72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582390" y="5283017"/>
            <a:ext cx="2520886" cy="15096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D43BDC3-AB46-4AF2-9EAF-6014C83CFEBF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3694119" y="3528670"/>
            <a:ext cx="2527474" cy="16325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29191BE-B30F-4229-B658-5959B6DD0E0D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3721554" y="5291726"/>
            <a:ext cx="2505289" cy="150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7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C00000"/>
            </a:gs>
            <a:gs pos="52000">
              <a:srgbClr val="C00000"/>
            </a:gs>
            <a:gs pos="3000">
              <a:srgbClr val="FFC000"/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EAA4189-443F-49D2-8548-86F488F14465}"/>
              </a:ext>
            </a:extLst>
          </p:cNvPr>
          <p:cNvSpPr/>
          <p:nvPr/>
        </p:nvSpPr>
        <p:spPr>
          <a:xfrm>
            <a:off x="47401" y="4611231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/>
              <a:t>Au cours des dernières décennies, le retrait mondial des glaciers, des zones alpines à l’Antarctique, a été fréquemment cité comme un signal clair et univoque du réchauffement global.</a:t>
            </a:r>
          </a:p>
          <a:p>
            <a:r>
              <a:rPr lang="fr-FR" sz="2800" b="1" dirty="0"/>
              <a:t>Suite à cette évolution rapide du climat, de nombreux petits glaciers pourraient disparaître dans les décennies à venir.</a:t>
            </a:r>
            <a:endParaRPr lang="it-IT" sz="28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66BE9E9-3345-4FE8-8B11-C7B331F0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569" y="112295"/>
            <a:ext cx="8920861" cy="433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00000"/>
            </a:gs>
            <a:gs pos="50000">
              <a:srgbClr val="FF0000"/>
            </a:gs>
            <a:gs pos="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877035-D327-480C-A355-427349C75739}"/>
              </a:ext>
            </a:extLst>
          </p:cNvPr>
          <p:cNvSpPr txBox="1"/>
          <p:nvPr/>
        </p:nvSpPr>
        <p:spPr>
          <a:xfrm>
            <a:off x="-31754" y="2912012"/>
            <a:ext cx="64223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1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9999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La dynamique des glaciers dans le contexte du </a:t>
            </a:r>
            <a:r>
              <a:rPr kumimoji="0" lang="fr-FR" sz="3200" b="1" i="1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99999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change-ment</a:t>
            </a:r>
            <a:r>
              <a:rPr kumimoji="0" lang="fr-FR" sz="3200" b="1" i="1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9999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climatique: les </a:t>
            </a:r>
            <a:r>
              <a:rPr kumimoji="0" lang="fr-FR" sz="3200" b="1" i="1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99999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géomor-phosites</a:t>
            </a:r>
            <a:r>
              <a:rPr kumimoji="0" lang="fr-FR" sz="3200" b="1" i="1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9999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révélateurs du </a:t>
            </a:r>
            <a:r>
              <a:rPr kumimoji="0" lang="fr-FR" sz="3200" b="1" i="1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99999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bou-leversement</a:t>
            </a:r>
            <a:r>
              <a:rPr kumimoji="0" lang="fr-FR" sz="3200" b="1" i="1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9999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des paysages et des environnements </a:t>
            </a:r>
            <a:r>
              <a:rPr kumimoji="0" lang="fr-FR" sz="3200" b="1" i="1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99999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monta-gnards</a:t>
            </a:r>
            <a:r>
              <a:rPr kumimoji="0" lang="fr-FR" sz="3200" b="1" i="1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9999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84E135F-3215-4495-944A-C20C0794C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321" y="188675"/>
            <a:ext cx="5614717" cy="3772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1E9AECD-81C7-4F22-AE94-BD6BC1EF7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321" y="4179226"/>
            <a:ext cx="2056780" cy="2490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8CC8680-C774-4C3B-8F98-14B103776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766" y="4179227"/>
            <a:ext cx="3357272" cy="2490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4BEB8EA-BFE3-4015-AEE3-A37E7D803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62" y="188675"/>
            <a:ext cx="6048890" cy="2263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402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00000"/>
            </a:gs>
            <a:gs pos="50000">
              <a:srgbClr val="FF0000"/>
            </a:gs>
            <a:gs pos="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927593-BA95-4CF0-8198-70781355D997}"/>
              </a:ext>
            </a:extLst>
          </p:cNvPr>
          <p:cNvSpPr txBox="1"/>
          <p:nvPr/>
        </p:nvSpPr>
        <p:spPr>
          <a:xfrm>
            <a:off x="1421762" y="0"/>
            <a:ext cx="9348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Marmolada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F461FC-AA0E-43F7-ABF3-F39997200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36" y="1769143"/>
            <a:ext cx="6785022" cy="49833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2F2ACF9-3E95-4646-8D91-98185E823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285" y="1336530"/>
            <a:ext cx="4950273" cy="308548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28D1BF-634E-461E-BDD3-CAB26731DA2A}"/>
              </a:ext>
            </a:extLst>
          </p:cNvPr>
          <p:cNvSpPr txBox="1"/>
          <p:nvPr/>
        </p:nvSpPr>
        <p:spPr>
          <a:xfrm>
            <a:off x="4642338" y="1769143"/>
            <a:ext cx="235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Dans</a:t>
            </a:r>
            <a:r>
              <a:rPr lang="it-IT" b="1" dirty="0">
                <a:solidFill>
                  <a:schemeClr val="bg1"/>
                </a:solidFill>
              </a:rPr>
              <a:t> les années </a:t>
            </a:r>
            <a:r>
              <a:rPr lang="it-IT" b="1" dirty="0" err="1">
                <a:solidFill>
                  <a:schemeClr val="bg1"/>
                </a:solidFill>
              </a:rPr>
              <a:t>Trente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26C0BB8-BFA0-4032-B217-0381BC57BB01}"/>
              </a:ext>
            </a:extLst>
          </p:cNvPr>
          <p:cNvSpPr/>
          <p:nvPr/>
        </p:nvSpPr>
        <p:spPr>
          <a:xfrm>
            <a:off x="0" y="76954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Les conséquences du changement climatique sur la Marmolada et la découverte conséquente de matériaux appartenant à la Première Guerre Mondiale.</a:t>
            </a:r>
          </a:p>
        </p:txBody>
      </p:sp>
      <p:pic>
        <p:nvPicPr>
          <p:cNvPr id="2050" name="Picture 2" descr="https://www.ilgazzettino.it/photos/PANORAMA/64/16/2616416_1013_marmolada002408.jpg">
            <a:extLst>
              <a:ext uri="{FF2B5EF4-FFF2-40B4-BE49-F238E27FC236}">
                <a16:creationId xmlns:a16="http://schemas.microsoft.com/office/drawing/2014/main" id="{5795F4F4-DB47-4CE0-BAC1-DD47E95C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85" y="5049899"/>
            <a:ext cx="4950274" cy="170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12E55A98-656B-40A5-857C-371E4ED625CB}"/>
              </a:ext>
            </a:extLst>
          </p:cNvPr>
          <p:cNvCxnSpPr>
            <a:cxnSpLocks/>
          </p:cNvCxnSpPr>
          <p:nvPr/>
        </p:nvCxnSpPr>
        <p:spPr>
          <a:xfrm>
            <a:off x="3144253" y="3882189"/>
            <a:ext cx="4796589" cy="0"/>
          </a:xfrm>
          <a:prstGeom prst="line">
            <a:avLst/>
          </a:prstGeom>
          <a:ln w="349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71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6F9B73C-9B53-44FC-9DDA-43A21E526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68"/>
            <a:ext cx="12206558" cy="699435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FDE9416-8C37-4B04-81EF-C7AA95AF4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2761" y="0"/>
            <a:ext cx="7468247" cy="35116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369587D-3FD8-4FBD-8A03-5F60A30CFE5C}"/>
              </a:ext>
            </a:extLst>
          </p:cNvPr>
          <p:cNvSpPr/>
          <p:nvPr/>
        </p:nvSpPr>
        <p:spPr>
          <a:xfrm>
            <a:off x="-14558" y="5226784"/>
            <a:ext cx="122065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Les conséquences du changement climatique sur la Marmolada et la découverte conséquente de matériaux appartenant à la Première Guerre Mondiale</a:t>
            </a:r>
          </a:p>
          <a:p>
            <a:r>
              <a:rPr lang="fr-FR" sz="2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Au cours des cinquante dernières années, son étendue et son épaisseur ont été réduites de plus d'un tiers, </a:t>
            </a:r>
            <a:r>
              <a:rPr lang="fr-FR" sz="20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laissant découvrir ce </a:t>
            </a:r>
            <a:r>
              <a:rPr lang="fr-FR" sz="2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que la glace avait heureusement enfermé: corps de soldats, armes et équipements de toutes sortes.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1251C68-9EB2-4D60-90B5-FA72D5DBC4C9}"/>
              </a:ext>
            </a:extLst>
          </p:cNvPr>
          <p:cNvSpPr/>
          <p:nvPr/>
        </p:nvSpPr>
        <p:spPr>
          <a:xfrm>
            <a:off x="0" y="147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</a:rPr>
              <a:t>Les </a:t>
            </a:r>
            <a:r>
              <a:rPr lang="it-IT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consequences</a:t>
            </a:r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du</a:t>
            </a:r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changement climatique </a:t>
            </a:r>
            <a:r>
              <a:rPr lang="it-IT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sur</a:t>
            </a:r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la Marmolada</a:t>
            </a:r>
          </a:p>
        </p:txBody>
      </p:sp>
    </p:spTree>
    <p:extLst>
      <p:ext uri="{BB962C8B-B14F-4D97-AF65-F5344CB8AC3E}">
        <p14:creationId xmlns:p14="http://schemas.microsoft.com/office/powerpoint/2010/main" val="10322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201</Words>
  <Application>Microsoft Office PowerPoint</Application>
  <PresentationFormat>Widescreen</PresentationFormat>
  <Paragraphs>13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Georgia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LORENZOSHARK</dc:creator>
  <cp:lastModifiedBy>MC Pizzi</cp:lastModifiedBy>
  <cp:revision>52</cp:revision>
  <dcterms:created xsi:type="dcterms:W3CDTF">2019-06-04T20:04:26Z</dcterms:created>
  <dcterms:modified xsi:type="dcterms:W3CDTF">2019-06-06T10:02:19Z</dcterms:modified>
</cp:coreProperties>
</file>