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71" r:id="rId3"/>
    <p:sldId id="272" r:id="rId4"/>
    <p:sldId id="273" r:id="rId5"/>
    <p:sldId id="274" r:id="rId6"/>
    <p:sldId id="275" r:id="rId7"/>
    <p:sldId id="279" r:id="rId8"/>
    <p:sldId id="276" r:id="rId9"/>
    <p:sldId id="280" r:id="rId10"/>
    <p:sldId id="277" r:id="rId11"/>
    <p:sldId id="278" r:id="rId12"/>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0D77D4-6608-4580-AE5B-091F49D03AAD}" type="datetimeFigureOut">
              <a:rPr lang="ro-RO" smtClean="0"/>
              <a:pPr/>
              <a:t>27.05.2019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9941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D77D4-6608-4580-AE5B-091F49D03AAD}" type="datetimeFigureOut">
              <a:rPr lang="ro-RO" smtClean="0"/>
              <a:pPr/>
              <a:t>27.05.2019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1864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D77D4-6608-4580-AE5B-091F49D03AAD}" type="datetimeFigureOut">
              <a:rPr lang="ro-RO" smtClean="0"/>
              <a:pPr/>
              <a:t>27.05.2019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428973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D77D4-6608-4580-AE5B-091F49D03AAD}" type="datetimeFigureOut">
              <a:rPr lang="ro-RO" smtClean="0"/>
              <a:pPr/>
              <a:t>27.05.2019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05938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0D77D4-6608-4580-AE5B-091F49D03AAD}" type="datetimeFigureOut">
              <a:rPr lang="ro-RO" smtClean="0"/>
              <a:pPr/>
              <a:t>27.05.2019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3767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0D77D4-6608-4580-AE5B-091F49D03AAD}" type="datetimeFigureOut">
              <a:rPr lang="ro-RO" smtClean="0"/>
              <a:pPr/>
              <a:t>27.05.2019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1699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0D77D4-6608-4580-AE5B-091F49D03AAD}" type="datetimeFigureOut">
              <a:rPr lang="ro-RO" smtClean="0"/>
              <a:pPr/>
              <a:t>27.05.2019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24649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0D77D4-6608-4580-AE5B-091F49D03AAD}" type="datetimeFigureOut">
              <a:rPr lang="ro-RO" smtClean="0"/>
              <a:pPr/>
              <a:t>27.05.2019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313197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D77D4-6608-4580-AE5B-091F49D03AAD}" type="datetimeFigureOut">
              <a:rPr lang="ro-RO" smtClean="0"/>
              <a:pPr/>
              <a:t>27.05.2019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5600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D77D4-6608-4580-AE5B-091F49D03AAD}" type="datetimeFigureOut">
              <a:rPr lang="ro-RO" smtClean="0"/>
              <a:pPr/>
              <a:t>27.05.2019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2137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D77D4-6608-4580-AE5B-091F49D03AAD}" type="datetimeFigureOut">
              <a:rPr lang="ro-RO" smtClean="0"/>
              <a:pPr/>
              <a:t>27.05.2019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59444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3">
                <a:lumMod val="40000"/>
                <a:lumOff val="60000"/>
              </a:schemeClr>
            </a:gs>
            <a:gs pos="100000">
              <a:schemeClr val="accent3">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D77D4-6608-4580-AE5B-091F49D03AAD}" type="datetimeFigureOut">
              <a:rPr lang="ro-RO" smtClean="0"/>
              <a:pPr/>
              <a:t>27.05.2019</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8ED6F-FD5B-440D-83DD-2E31D6415091}" type="slidenum">
              <a:rPr lang="ro-RO" smtClean="0"/>
              <a:pPr/>
              <a:t>‹#›</a:t>
            </a:fld>
            <a:endParaRPr lang="ro-RO"/>
          </a:p>
        </p:txBody>
      </p:sp>
    </p:spTree>
    <p:extLst>
      <p:ext uri="{BB962C8B-B14F-4D97-AF65-F5344CB8AC3E}">
        <p14:creationId xmlns:p14="http://schemas.microsoft.com/office/powerpoint/2010/main" val="16540892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410200"/>
            <a:ext cx="6705600" cy="323056"/>
          </a:xfrm>
        </p:spPr>
        <p:txBody>
          <a:bodyPr>
            <a:noAutofit/>
          </a:bodyPr>
          <a:lstStyle/>
          <a:p>
            <a:pPr marL="0" marR="0">
              <a:lnSpc>
                <a:spcPct val="115000"/>
              </a:lnSpc>
              <a:spcBef>
                <a:spcPts val="0"/>
              </a:spcBef>
              <a:spcAft>
                <a:spcPts val="1000"/>
              </a:spcAft>
            </a:pPr>
            <a:r>
              <a:rPr lang="en-US" sz="1800" b="1" dirty="0">
                <a:effectLst>
                  <a:outerShdw blurRad="38100" dist="38100" dir="2700000" algn="tl">
                    <a:srgbClr val="000000">
                      <a:alpha val="43137"/>
                    </a:srgbClr>
                  </a:outerShdw>
                </a:effectLst>
              </a:rPr>
              <a:t>PROIECT</a:t>
            </a:r>
            <a:r>
              <a:rPr lang="ro-RO" sz="1800"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 STRATEGIC</a:t>
            </a:r>
            <a:r>
              <a:rPr lang="ro-RO" sz="1800"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ERASMUS+ </a:t>
            </a:r>
            <a:r>
              <a:rPr lang="ro-RO"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2017-2019</a:t>
            </a:r>
            <a:br>
              <a:rPr lang="en-US" sz="1800" b="1" dirty="0">
                <a:latin typeface="Calibri" panose="020F0502020204030204" pitchFamily="34" charset="0"/>
                <a:ea typeface="Calibri" panose="020F0502020204030204" pitchFamily="34" charset="0"/>
                <a:cs typeface="Times New Roman" panose="02020603050405020304" pitchFamily="18" charset="0"/>
              </a:rPr>
            </a:br>
            <a:r>
              <a:rPr lang="ro-RO" sz="1800" b="1" dirty="0">
                <a:latin typeface="Calibri" panose="020F0502020204030204" pitchFamily="34" charset="0"/>
                <a:ea typeface="Calibri" panose="020F0502020204030204" pitchFamily="34" charset="0"/>
                <a:cs typeface="Times New Roman" panose="02020603050405020304" pitchFamily="18" charset="0"/>
              </a:rPr>
              <a:t>Nr. Proiect   </a:t>
            </a:r>
            <a:r>
              <a:rPr lang="ro-RO" sz="1800" b="1" dirty="0">
                <a:solidFill>
                  <a:srgbClr val="26282A"/>
                </a:solidFill>
                <a:latin typeface="Segoe UI" panose="020B0502040204020203" pitchFamily="34" charset="0"/>
                <a:ea typeface="Calibri" panose="020F0502020204030204" pitchFamily="34" charset="0"/>
                <a:cs typeface="Times New Roman" panose="02020603050405020304" pitchFamily="18" charset="0"/>
              </a:rPr>
              <a:t>2017-1-RO01-KA219-037353_1</a:t>
            </a:r>
            <a:r>
              <a:rPr lang="en-US" sz="1600" dirty="0">
                <a:latin typeface="Calibri" panose="020F0502020204030204" pitchFamily="34" charset="0"/>
                <a:ea typeface="Times New Roman" panose="02020603050405020304" pitchFamily="18" charset="0"/>
                <a:cs typeface="Times New Roman" panose="02020603050405020304" pitchFamily="18" charset="0"/>
              </a:rPr>
              <a:t/>
            </a:r>
            <a:br>
              <a:rPr lang="en-US" sz="1600" dirty="0">
                <a:latin typeface="Calibri" panose="020F0502020204030204" pitchFamily="34" charset="0"/>
                <a:ea typeface="Times New Roman" panose="02020603050405020304" pitchFamily="18" charset="0"/>
                <a:cs typeface="Times New Roman" panose="02020603050405020304" pitchFamily="18" charset="0"/>
              </a:rPr>
            </a:br>
            <a:r>
              <a:rPr lang="ro-RO" sz="1800" b="1" dirty="0">
                <a:effectLst>
                  <a:outerShdw blurRad="38100" dist="38100" dir="2700000" algn="tl">
                    <a:srgbClr val="000000">
                      <a:alpha val="43137"/>
                    </a:srgbClr>
                  </a:outerShdw>
                </a:effectLst>
              </a:rPr>
              <a:t/>
            </a:r>
            <a:br>
              <a:rPr lang="ro-RO" sz="1800" b="1" dirty="0">
                <a:effectLst>
                  <a:outerShdw blurRad="38100" dist="38100" dir="2700000" algn="tl">
                    <a:srgbClr val="000000">
                      <a:alpha val="43137"/>
                    </a:srgbClr>
                  </a:outerShdw>
                </a:effectLst>
              </a:rPr>
            </a:br>
            <a:endParaRPr lang="en-US" sz="1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5733256"/>
            <a:ext cx="7854696" cy="981068"/>
          </a:xfrm>
        </p:spPr>
        <p:txBody>
          <a:bodyPr>
            <a:normAutofit fontScale="55000" lnSpcReduction="20000"/>
          </a:bodyPr>
          <a:lstStyle/>
          <a:p>
            <a:pPr algn="ctr"/>
            <a:r>
              <a:rPr lang="en-US" dirty="0">
                <a:solidFill>
                  <a:schemeClr val="tx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 in."</a:t>
            </a:r>
          </a:p>
        </p:txBody>
      </p:sp>
      <p:pic>
        <p:nvPicPr>
          <p:cNvPr id="1027" name="Picture 3" descr="E:\2016_2017\proiect_Erasmus_Travelling\logosbeneficaireserasmusrightfund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4726" y="285728"/>
            <a:ext cx="4173538" cy="903849"/>
          </a:xfrm>
          <a:prstGeom prst="rect">
            <a:avLst/>
          </a:prstGeom>
          <a:noFill/>
        </p:spPr>
      </p:pic>
      <p:pic>
        <p:nvPicPr>
          <p:cNvPr id="1028" name="Picture 4" descr="F:\printing_color\logo_antet_fara_ani.png"/>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7086600" y="304800"/>
            <a:ext cx="1752600" cy="1752600"/>
          </a:xfrm>
          <a:prstGeom prst="rect">
            <a:avLst/>
          </a:prstGeom>
          <a:noFill/>
        </p:spPr>
      </p:pic>
      <p:sp>
        <p:nvSpPr>
          <p:cNvPr id="7" name="Title 1"/>
          <p:cNvSpPr txBox="1">
            <a:spLocks/>
          </p:cNvSpPr>
          <p:nvPr/>
        </p:nvSpPr>
        <p:spPr>
          <a:xfrm>
            <a:off x="2786050" y="1285860"/>
            <a:ext cx="4038600" cy="77152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o-RO" sz="24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t>Școala Gimnazială</a:t>
            </a:r>
            <a:br>
              <a:rPr lang="ro-RO" sz="24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br>
            <a:r>
              <a:rPr lang="ro-RO" sz="24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t>Vama Buzăului</a:t>
            </a:r>
            <a:endParaRPr lang="en-US" sz="24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endParaRPr>
          </a:p>
        </p:txBody>
      </p:sp>
      <p:sp>
        <p:nvSpPr>
          <p:cNvPr id="1030" name="WordArt 6"/>
          <p:cNvSpPr>
            <a:spLocks noChangeArrowheads="1" noChangeShapeType="1" noTextEdit="1"/>
          </p:cNvSpPr>
          <p:nvPr/>
        </p:nvSpPr>
        <p:spPr bwMode="auto">
          <a:xfrm>
            <a:off x="285720" y="3789040"/>
            <a:ext cx="8539170" cy="640092"/>
          </a:xfrm>
          <a:prstGeom prst="rect">
            <a:avLst/>
          </a:prstGeom>
          <a:effectLst>
            <a:outerShdw blurRad="50800" dist="50800" dir="5400000" algn="ctr" rotWithShape="0">
              <a:schemeClr val="bg1">
                <a:lumMod val="65000"/>
                <a:lumOff val="35000"/>
              </a:schemeClr>
            </a:outerShdw>
          </a:effectLst>
        </p:spPr>
        <p:txBody>
          <a:bodyPr wrap="none" fromWordArt="1">
            <a:prstTxWarp prst="textPlain">
              <a:avLst>
                <a:gd name="adj" fmla="val 50000"/>
              </a:avLst>
            </a:prstTxWarp>
          </a:bodyPr>
          <a:lstStyle/>
          <a:p>
            <a:pPr algn="ctr"/>
            <a:r>
              <a:rPr lang="en-US" sz="3400" b="1" dirty="0">
                <a:solidFill>
                  <a:schemeClr val="accent3">
                    <a:lumMod val="50000"/>
                  </a:schemeClr>
                </a:solidFill>
                <a:effectLst>
                  <a:outerShdw blurRad="38100" dist="25400" dir="5400000" algn="tl" rotWithShape="0">
                    <a:srgbClr val="000000">
                      <a:alpha val="43000"/>
                    </a:srgbClr>
                  </a:outerShdw>
                </a:effectLst>
                <a:latin typeface="+mj-lt"/>
                <a:ea typeface="+mj-ea"/>
                <a:cs typeface="+mj-cs"/>
              </a:rPr>
              <a:t>“</a:t>
            </a:r>
            <a:r>
              <a:rPr lang="ro-RO" sz="3400" b="1" dirty="0" err="1">
                <a:solidFill>
                  <a:schemeClr val="accent3">
                    <a:lumMod val="50000"/>
                  </a:schemeClr>
                </a:solidFill>
                <a:effectLst>
                  <a:outerShdw blurRad="38100" dist="25400" dir="5400000" algn="tl" rotWithShape="0">
                    <a:srgbClr val="000000">
                      <a:alpha val="43000"/>
                    </a:srgbClr>
                  </a:outerShdw>
                </a:effectLst>
                <a:latin typeface="+mj-lt"/>
                <a:ea typeface="+mj-ea"/>
                <a:cs typeface="+mj-cs"/>
              </a:rPr>
              <a:t>Volontariat</a:t>
            </a:r>
            <a:r>
              <a:rPr lang="ro-RO" sz="3400" b="1" dirty="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a:solidFill>
                  <a:schemeClr val="accent3">
                    <a:lumMod val="50000"/>
                  </a:schemeClr>
                </a:solidFill>
                <a:effectLst>
                  <a:outerShdw blurRad="38100" dist="25400" dir="5400000" algn="tl" rotWithShape="0">
                    <a:srgbClr val="000000">
                      <a:alpha val="43000"/>
                    </a:srgbClr>
                  </a:outerShdw>
                </a:effectLst>
                <a:latin typeface="+mj-lt"/>
                <a:ea typeface="+mj-ea"/>
                <a:cs typeface="+mj-cs"/>
              </a:rPr>
              <a:t>Engagement</a:t>
            </a:r>
            <a:r>
              <a:rPr lang="ro-RO" sz="3400" b="1" dirty="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a:solidFill>
                  <a:schemeClr val="accent3">
                    <a:lumMod val="50000"/>
                  </a:schemeClr>
                </a:solidFill>
                <a:effectLst>
                  <a:outerShdw blurRad="38100" dist="25400" dir="5400000" algn="tl" rotWithShape="0">
                    <a:srgbClr val="000000">
                      <a:alpha val="43000"/>
                    </a:srgbClr>
                  </a:outerShdw>
                </a:effectLst>
                <a:latin typeface="+mj-lt"/>
                <a:ea typeface="+mj-ea"/>
                <a:cs typeface="+mj-cs"/>
              </a:rPr>
              <a:t>Responsabilité</a:t>
            </a:r>
            <a:r>
              <a:rPr lang="ro-RO" sz="3400" b="1" dirty="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a:solidFill>
                  <a:schemeClr val="accent3">
                    <a:lumMod val="50000"/>
                  </a:schemeClr>
                </a:solidFill>
                <a:effectLst>
                  <a:outerShdw blurRad="38100" dist="25400" dir="5400000" algn="tl" rotWithShape="0">
                    <a:srgbClr val="000000">
                      <a:alpha val="43000"/>
                    </a:srgbClr>
                  </a:outerShdw>
                </a:effectLst>
                <a:latin typeface="+mj-lt"/>
                <a:ea typeface="+mj-ea"/>
                <a:cs typeface="+mj-cs"/>
              </a:rPr>
              <a:t>Transfert</a:t>
            </a:r>
            <a:r>
              <a:rPr lang="ro-RO" sz="3400" b="1" dirty="0">
                <a:solidFill>
                  <a:schemeClr val="accent3">
                    <a:lumMod val="50000"/>
                  </a:schemeClr>
                </a:solidFill>
                <a:effectLst>
                  <a:outerShdw blurRad="38100" dist="25400" dir="5400000" algn="tl" rotWithShape="0">
                    <a:srgbClr val="000000">
                      <a:alpha val="43000"/>
                    </a:srgbClr>
                  </a:outerShdw>
                </a:effectLst>
                <a:latin typeface="+mj-lt"/>
                <a:ea typeface="+mj-ea"/>
                <a:cs typeface="+mj-cs"/>
              </a:rPr>
              <a:t> de </a:t>
            </a:r>
            <a:r>
              <a:rPr lang="ro-RO" sz="3400" b="1" dirty="0" err="1">
                <a:solidFill>
                  <a:schemeClr val="accent3">
                    <a:lumMod val="50000"/>
                  </a:schemeClr>
                </a:solidFill>
                <a:effectLst>
                  <a:outerShdw blurRad="38100" dist="25400" dir="5400000" algn="tl" rotWithShape="0">
                    <a:srgbClr val="000000">
                      <a:alpha val="43000"/>
                    </a:srgbClr>
                  </a:outerShdw>
                </a:effectLst>
                <a:latin typeface="+mj-lt"/>
                <a:ea typeface="+mj-ea"/>
                <a:cs typeface="+mj-cs"/>
              </a:rPr>
              <a:t>bonnes</a:t>
            </a:r>
            <a:r>
              <a:rPr lang="ro-RO" sz="3400" b="1" dirty="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a:solidFill>
                  <a:schemeClr val="accent3">
                    <a:lumMod val="50000"/>
                  </a:schemeClr>
                </a:solidFill>
                <a:effectLst>
                  <a:outerShdw blurRad="38100" dist="25400" dir="5400000" algn="tl" rotWithShape="0">
                    <a:srgbClr val="000000">
                      <a:alpha val="43000"/>
                    </a:srgbClr>
                  </a:outerShdw>
                </a:effectLst>
                <a:latin typeface="+mj-lt"/>
                <a:ea typeface="+mj-ea"/>
                <a:cs typeface="+mj-cs"/>
              </a:rPr>
              <a:t>pratiques</a:t>
            </a:r>
            <a:r>
              <a:rPr lang="en-US" sz="3400" b="1" dirty="0">
                <a:solidFill>
                  <a:schemeClr val="accent3">
                    <a:lumMod val="50000"/>
                  </a:schemeClr>
                </a:solidFill>
                <a:effectLst>
                  <a:outerShdw blurRad="38100" dist="25400" dir="5400000" algn="tl" rotWithShape="0">
                    <a:srgbClr val="000000">
                      <a:alpha val="43000"/>
                    </a:srgbClr>
                  </a:outerShdw>
                </a:effectLst>
                <a:latin typeface="+mj-lt"/>
                <a:ea typeface="+mj-ea"/>
                <a:cs typeface="+mj-cs"/>
              </a:rPr>
              <a:t>“</a:t>
            </a:r>
          </a:p>
        </p:txBody>
      </p:sp>
      <p:pic>
        <p:nvPicPr>
          <p:cNvPr id="1026" name="Picture 2" descr="E:\2017_2018\proiect_VERT\logo_VERT_final.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3528" y="260648"/>
            <a:ext cx="2088383" cy="1840173"/>
          </a:xfrm>
          <a:prstGeom prst="rect">
            <a:avLst/>
          </a:prstGeom>
          <a:noFill/>
          <a:extLst>
            <a:ext uri="{909E8E84-426E-40DD-AFC4-6F175D3DCCD1}">
              <a14:hiddenFill xmlns:a14="http://schemas.microsoft.com/office/drawing/2010/main">
                <a:solidFill>
                  <a:srgbClr val="FFFFFF"/>
                </a:solidFill>
              </a14:hiddenFill>
            </a:ext>
          </a:extLst>
        </p:spPr>
      </p:pic>
      <p:sp>
        <p:nvSpPr>
          <p:cNvPr id="9" name="WordArt 6"/>
          <p:cNvSpPr>
            <a:spLocks noChangeArrowheads="1" noChangeShapeType="1" noTextEdit="1"/>
          </p:cNvSpPr>
          <p:nvPr/>
        </p:nvSpPr>
        <p:spPr bwMode="auto">
          <a:xfrm>
            <a:off x="2627784" y="2996952"/>
            <a:ext cx="3855042" cy="640092"/>
          </a:xfrm>
          <a:prstGeom prst="rect">
            <a:avLst/>
          </a:prstGeom>
          <a:effectLst>
            <a:outerShdw blurRad="50800" dist="50800" dir="5400000" algn="ctr" rotWithShape="0">
              <a:schemeClr val="bg1">
                <a:lumMod val="65000"/>
                <a:lumOff val="35000"/>
              </a:schemeClr>
            </a:outerShdw>
          </a:effectLst>
        </p:spPr>
        <p:txBody>
          <a:bodyPr wrap="none" fromWordArt="1">
            <a:prstTxWarp prst="textPlain">
              <a:avLst>
                <a:gd name="adj" fmla="val 50000"/>
              </a:avLst>
            </a:prstTxWarp>
          </a:bodyPr>
          <a:lstStyle/>
          <a:p>
            <a:pPr algn="ctr"/>
            <a:r>
              <a:rPr lang="en-US" sz="3400" b="1" dirty="0">
                <a:solidFill>
                  <a:schemeClr val="accent3">
                    <a:lumMod val="50000"/>
                  </a:schemeClr>
                </a:solidFill>
                <a:effectLst>
                  <a:outerShdw blurRad="50800" dist="38100" dir="5400000" algn="t" rotWithShape="0">
                    <a:prstClr val="black">
                      <a:alpha val="40000"/>
                    </a:prstClr>
                  </a:outerShdw>
                </a:effectLst>
                <a:latin typeface="+mj-lt"/>
                <a:ea typeface="+mj-ea"/>
                <a:cs typeface="+mj-cs"/>
              </a:rPr>
              <a:t>VERT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xmlns="" id="{2D88BD1D-4EE0-4EA6-81F3-2942C18ECB04}"/>
              </a:ext>
            </a:extLst>
          </p:cNvPr>
          <p:cNvSpPr>
            <a:spLocks noGrp="1"/>
          </p:cNvSpPr>
          <p:nvPr>
            <p:ph type="title"/>
          </p:nvPr>
        </p:nvSpPr>
        <p:spPr>
          <a:xfrm>
            <a:off x="4976979" y="1459467"/>
            <a:ext cx="3733482" cy="1090538"/>
          </a:xfrm>
        </p:spPr>
        <p:txBody>
          <a:bodyPr>
            <a:normAutofit/>
          </a:bodyPr>
          <a:lstStyle/>
          <a:p>
            <a:r>
              <a:rPr lang="ro-RO">
                <a:solidFill>
                  <a:srgbClr val="000000"/>
                </a:solidFill>
              </a:rPr>
              <a:t> </a:t>
            </a:r>
            <a:endParaRPr lang="en-US">
              <a:solidFill>
                <a:srgbClr val="000000"/>
              </a:solidFill>
            </a:endParaRPr>
          </a:p>
        </p:txBody>
      </p:sp>
      <p:sp>
        <p:nvSpPr>
          <p:cNvPr id="14"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a:extLst>
              <a:ext uri="{FF2B5EF4-FFF2-40B4-BE49-F238E27FC236}">
                <a16:creationId xmlns:a16="http://schemas.microsoft.com/office/drawing/2014/main" xmlns="" id="{C8B7CB23-7639-4EE5-A8A5-5A4EC1E408C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239" r="2214" b="-4"/>
          <a:stretch/>
        </p:blipFill>
        <p:spPr>
          <a:xfrm>
            <a:off x="29383" y="1241305"/>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xmlns="" id="{300B2A81-5894-4AB9-9713-082817A5008D}"/>
              </a:ext>
            </a:extLst>
          </p:cNvPr>
          <p:cNvSpPr>
            <a:spLocks noGrp="1"/>
          </p:cNvSpPr>
          <p:nvPr>
            <p:ph idx="1"/>
          </p:nvPr>
        </p:nvSpPr>
        <p:spPr>
          <a:xfrm>
            <a:off x="4853550" y="2004736"/>
            <a:ext cx="3733184" cy="2729467"/>
          </a:xfrm>
        </p:spPr>
        <p:txBody>
          <a:bodyPr anchor="ctr">
            <a:noAutofit/>
          </a:bodyPr>
          <a:lstStyle/>
          <a:p>
            <a:pPr marL="0" indent="0">
              <a:buNone/>
            </a:pPr>
            <a:r>
              <a:rPr lang="fr-FR" sz="2400" dirty="0">
                <a:solidFill>
                  <a:srgbClr val="000000"/>
                </a:solidFill>
                <a:latin typeface="times new roman" panose="02020603050405020304" pitchFamily="18" charset="0"/>
              </a:rPr>
              <a:t>Une étude du marché du caviar de Roumanie et de Bulgarie réalisé par le Fonds Mondial pour la Nature – Roumanie fournit des données inquiétantes sur le sort de ces poissons très anciens vivant dans le Danube. Malgré le cadre légal très restrictif, qui interdit totalement la pêche dans les deux pays, du caviar obtenu illégalement y est mis en vente.</a:t>
            </a:r>
            <a:endParaRPr lang="en-US" sz="2400" dirty="0">
              <a:solidFill>
                <a:srgbClr val="000000"/>
              </a:solidFill>
            </a:endParaRPr>
          </a:p>
        </p:txBody>
      </p:sp>
    </p:spTree>
    <p:extLst>
      <p:ext uri="{BB962C8B-B14F-4D97-AF65-F5344CB8AC3E}">
        <p14:creationId xmlns:p14="http://schemas.microsoft.com/office/powerpoint/2010/main" val="104920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492D1-1CD0-4B0C-8489-F84A99C694D8}"/>
              </a:ext>
            </a:extLst>
          </p:cNvPr>
          <p:cNvSpPr>
            <a:spLocks noGrp="1"/>
          </p:cNvSpPr>
          <p:nvPr>
            <p:ph type="title"/>
          </p:nvPr>
        </p:nvSpPr>
        <p:spPr>
          <a:xfrm>
            <a:off x="1135719" y="513612"/>
            <a:ext cx="7420599" cy="1031216"/>
          </a:xfrm>
        </p:spPr>
        <p:txBody>
          <a:bodyPr anchor="b">
            <a:normAutofit/>
          </a:bodyPr>
          <a:lstStyle/>
          <a:p>
            <a:r>
              <a:rPr lang="ro-RO" dirty="0"/>
              <a:t> </a:t>
            </a:r>
            <a:endParaRPr lang="en-US" dirty="0"/>
          </a:p>
        </p:txBody>
      </p:sp>
      <p:pic>
        <p:nvPicPr>
          <p:cNvPr id="5" name="Picture 4">
            <a:extLst>
              <a:ext uri="{FF2B5EF4-FFF2-40B4-BE49-F238E27FC236}">
                <a16:creationId xmlns:a16="http://schemas.microsoft.com/office/drawing/2014/main" xmlns="" id="{DDDCCAE8-4DCA-468A-8C80-B8624F8C6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719" y="2897502"/>
            <a:ext cx="3802037" cy="2138645"/>
          </a:xfrm>
          <a:prstGeom prst="rect">
            <a:avLst/>
          </a:prstGeom>
        </p:spPr>
      </p:pic>
      <p:sp>
        <p:nvSpPr>
          <p:cNvPr id="14" name="Freeform: Shape 9">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5" name="Freeform: Shape 11">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AB38BB9D-70EE-44FA-9C85-C9D2E23353FE}"/>
              </a:ext>
            </a:extLst>
          </p:cNvPr>
          <p:cNvSpPr>
            <a:spLocks noGrp="1"/>
          </p:cNvSpPr>
          <p:nvPr>
            <p:ph idx="1"/>
          </p:nvPr>
        </p:nvSpPr>
        <p:spPr>
          <a:xfrm>
            <a:off x="5836029" y="1052737"/>
            <a:ext cx="2720298" cy="4997948"/>
          </a:xfrm>
        </p:spPr>
        <p:txBody>
          <a:bodyPr anchor="ctr">
            <a:noAutofit/>
          </a:bodyPr>
          <a:lstStyle/>
          <a:p>
            <a:pPr marL="0" indent="0">
              <a:lnSpc>
                <a:spcPct val="90000"/>
              </a:lnSpc>
              <a:buNone/>
            </a:pPr>
            <a:r>
              <a:rPr lang="fr-FR" sz="2000" dirty="0">
                <a:latin typeface="times new roman" panose="02020603050405020304" pitchFamily="18" charset="0"/>
              </a:rPr>
              <a:t>La demande de caviar a amené la surexploitation et par conséquent la régression dramatique de la population d’esturgeons sauvages. Voilà pourquoi depuis 1998 toutes les espèces d’esturgeon sont répertoriées dans les annexes de la Convention sur le commerce international des espèces de faune et de flore sauvages, CITES.</a:t>
            </a:r>
            <a:endParaRPr lang="en-US" sz="2000" dirty="0"/>
          </a:p>
        </p:txBody>
      </p:sp>
    </p:spTree>
    <p:extLst>
      <p:ext uri="{BB962C8B-B14F-4D97-AF65-F5344CB8AC3E}">
        <p14:creationId xmlns:p14="http://schemas.microsoft.com/office/powerpoint/2010/main" val="30295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81EC2A2-2535-4355-8B77-6E9EE453A2F0}"/>
              </a:ext>
            </a:extLst>
          </p:cNvPr>
          <p:cNvPicPr>
            <a:picLocks noChangeAspect="1"/>
          </p:cNvPicPr>
          <p:nvPr/>
        </p:nvPicPr>
        <p:blipFill rotWithShape="1">
          <a:blip r:embed="rId2">
            <a:extLst>
              <a:ext uri="{28A0092B-C50C-407E-A947-70E740481C1C}">
                <a14:useLocalDpi xmlns:a14="http://schemas.microsoft.com/office/drawing/2010/main" val="0"/>
              </a:ext>
            </a:extLst>
          </a:blip>
          <a:srcRect l="7796" r="3203" b="-1"/>
          <a:stretch/>
        </p:blipFill>
        <p:spPr>
          <a:xfrm>
            <a:off x="20" y="10"/>
            <a:ext cx="9143980" cy="6857990"/>
          </a:xfrm>
          <a:prstGeom prst="rect">
            <a:avLst/>
          </a:prstGeom>
        </p:spPr>
      </p:pic>
      <p:sp>
        <p:nvSpPr>
          <p:cNvPr id="10"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p:cNvSpPr>
            <a:spLocks noGrp="1"/>
          </p:cNvSpPr>
          <p:nvPr>
            <p:ph type="title"/>
          </p:nvPr>
        </p:nvSpPr>
        <p:spPr>
          <a:xfrm>
            <a:off x="5306708" y="3734093"/>
            <a:ext cx="3709553" cy="1375542"/>
          </a:xfrm>
        </p:spPr>
        <p:txBody>
          <a:bodyPr vert="horz" lIns="91440" tIns="45720" rIns="91440" bIns="45720" rtlCol="0" anchor="b">
            <a:normAutofit/>
          </a:bodyPr>
          <a:lstStyle/>
          <a:p>
            <a:pPr>
              <a:lnSpc>
                <a:spcPct val="90000"/>
              </a:lnSpc>
            </a:pPr>
            <a:r>
              <a:rPr lang="en-US" sz="3500" kern="1200">
                <a:solidFill>
                  <a:schemeClr val="tx1"/>
                </a:solidFill>
                <a:latin typeface="+mj-lt"/>
                <a:ea typeface="+mj-ea"/>
                <a:cs typeface="+mj-cs"/>
              </a:rPr>
              <a:t> </a:t>
            </a:r>
          </a:p>
        </p:txBody>
      </p:sp>
      <p:sp>
        <p:nvSpPr>
          <p:cNvPr id="3" name="Content Placeholder 2"/>
          <p:cNvSpPr>
            <a:spLocks noGrp="1"/>
          </p:cNvSpPr>
          <p:nvPr>
            <p:ph idx="1"/>
          </p:nvPr>
        </p:nvSpPr>
        <p:spPr>
          <a:xfrm>
            <a:off x="5537635" y="4421864"/>
            <a:ext cx="3247697" cy="512463"/>
          </a:xfrm>
        </p:spPr>
        <p:txBody>
          <a:bodyPr vert="horz" lIns="91440" tIns="45720" rIns="91440" bIns="45720" rtlCol="0">
            <a:noAutofit/>
          </a:bodyPr>
          <a:lstStyle/>
          <a:p>
            <a:pPr marL="0" indent="0" algn="ctr">
              <a:lnSpc>
                <a:spcPct val="90000"/>
              </a:lnSpc>
              <a:spcBef>
                <a:spcPts val="1000"/>
              </a:spcBef>
              <a:buNone/>
            </a:pPr>
            <a:r>
              <a:rPr lang="en-US" sz="4000" kern="1200" dirty="0" err="1">
                <a:solidFill>
                  <a:schemeClr val="tx1"/>
                </a:solidFill>
                <a:latin typeface="+mn-lt"/>
                <a:ea typeface="+mn-ea"/>
                <a:cs typeface="+mn-cs"/>
              </a:rPr>
              <a:t>L’esturgeon</a:t>
            </a:r>
            <a:r>
              <a:rPr lang="en-US" sz="4000" kern="1200" dirty="0">
                <a:solidFill>
                  <a:schemeClr val="tx1"/>
                </a:solidFill>
                <a:latin typeface="+mn-lt"/>
                <a:ea typeface="+mn-ea"/>
                <a:cs typeface="+mn-cs"/>
              </a:rPr>
              <a:t> du Danube</a:t>
            </a:r>
          </a:p>
        </p:txBody>
      </p:sp>
      <p:cxnSp>
        <p:nvCxnSpPr>
          <p:cNvPr id="12" name="Straight Connector 11">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4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68B0A9C-CDED-4BF1-B945-009DDD6E5AF9}"/>
              </a:ext>
            </a:extLst>
          </p:cNvPr>
          <p:cNvPicPr>
            <a:picLocks noChangeAspect="1"/>
          </p:cNvPicPr>
          <p:nvPr/>
        </p:nvPicPr>
        <p:blipFill rotWithShape="1">
          <a:blip r:embed="rId2">
            <a:extLst>
              <a:ext uri="{28A0092B-C50C-407E-A947-70E740481C1C}">
                <a14:useLocalDpi xmlns:a14="http://schemas.microsoft.com/office/drawing/2010/main" val="0"/>
              </a:ext>
            </a:extLst>
          </a:blip>
          <a:srcRect l="6065" r="1847"/>
          <a:stretch/>
        </p:blipFill>
        <p:spPr>
          <a:xfrm>
            <a:off x="20" y="10"/>
            <a:ext cx="9143980" cy="4666928"/>
          </a:xfrm>
          <a:prstGeom prst="rect">
            <a:avLst/>
          </a:prstGeom>
        </p:spPr>
      </p:pic>
      <p:pic>
        <p:nvPicPr>
          <p:cNvPr id="17" name="Picture 16">
            <a:extLst>
              <a:ext uri="{FF2B5EF4-FFF2-40B4-BE49-F238E27FC236}">
                <a16:creationId xmlns:a16="http://schemas.microsoft.com/office/drawing/2014/main" xmlns=""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Oval 18">
            <a:extLst>
              <a:ext uri="{FF2B5EF4-FFF2-40B4-BE49-F238E27FC236}">
                <a16:creationId xmlns:a16="http://schemas.microsoft.com/office/drawing/2014/main" xmlns=""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748" y="4551037"/>
            <a:ext cx="3766337" cy="1509931"/>
          </a:xfrm>
        </p:spPr>
        <p:txBody>
          <a:bodyPr>
            <a:normAutofit/>
          </a:bodyPr>
          <a:lstStyle/>
          <a:p>
            <a:r>
              <a:rPr lang="ro-RO" sz="3500">
                <a:solidFill>
                  <a:srgbClr val="000000"/>
                </a:solidFill>
              </a:rPr>
              <a:t> </a:t>
            </a:r>
            <a:endParaRPr lang="en-US" sz="3500">
              <a:solidFill>
                <a:srgbClr val="000000"/>
              </a:solidFill>
            </a:endParaRPr>
          </a:p>
        </p:txBody>
      </p:sp>
      <p:sp>
        <p:nvSpPr>
          <p:cNvPr id="3" name="Content Placeholder 2"/>
          <p:cNvSpPr>
            <a:spLocks noGrp="1"/>
          </p:cNvSpPr>
          <p:nvPr>
            <p:ph idx="1"/>
          </p:nvPr>
        </p:nvSpPr>
        <p:spPr>
          <a:xfrm>
            <a:off x="388295" y="4630005"/>
            <a:ext cx="8151957" cy="1509935"/>
          </a:xfrm>
        </p:spPr>
        <p:txBody>
          <a:bodyPr anchor="ctr">
            <a:noAutofit/>
          </a:bodyPr>
          <a:lstStyle/>
          <a:p>
            <a:pPr marL="0" indent="0">
              <a:lnSpc>
                <a:spcPct val="90000"/>
              </a:lnSpc>
              <a:buNone/>
            </a:pPr>
            <a:r>
              <a:rPr lang="fr-FR" sz="2400" dirty="0">
                <a:solidFill>
                  <a:srgbClr val="000000"/>
                </a:solidFill>
                <a:latin typeface="times new roman" panose="02020603050405020304" pitchFamily="18" charset="0"/>
              </a:rPr>
              <a:t>De nombreuses espèces d’esturgeon sont considérées comme menacées, voire en danger de disparition. Leur population a connu une diminution spectaculaire en raison de la construction de barrages coupant les itinéraires de migration, de la surpêche ainsi que de la pollution</a:t>
            </a:r>
            <a:endParaRPr lang="en-US" sz="2400" dirty="0">
              <a:solidFill>
                <a:srgbClr val="000000"/>
              </a:solidFill>
            </a:endParaRPr>
          </a:p>
        </p:txBody>
      </p:sp>
    </p:spTree>
    <p:extLst>
      <p:ext uri="{BB962C8B-B14F-4D97-AF65-F5344CB8AC3E}">
        <p14:creationId xmlns:p14="http://schemas.microsoft.com/office/powerpoint/2010/main" val="183960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ro-RO" sz="3100"/>
              <a:t> </a:t>
            </a:r>
            <a:endParaRPr lang="en-US" sz="3100"/>
          </a:p>
        </p:txBody>
      </p:sp>
      <p:pic>
        <p:nvPicPr>
          <p:cNvPr id="5" name="Picture 4">
            <a:extLst>
              <a:ext uri="{FF2B5EF4-FFF2-40B4-BE49-F238E27FC236}">
                <a16:creationId xmlns:a16="http://schemas.microsoft.com/office/drawing/2014/main" xmlns="" id="{AAB66907-3A1C-4368-BDD9-C67D81D5CA6B}"/>
              </a:ext>
            </a:extLst>
          </p:cNvPr>
          <p:cNvPicPr>
            <a:picLocks noChangeAspect="1"/>
          </p:cNvPicPr>
          <p:nvPr/>
        </p:nvPicPr>
        <p:blipFill rotWithShape="1">
          <a:blip r:embed="rId2">
            <a:extLst>
              <a:ext uri="{28A0092B-C50C-407E-A947-70E740481C1C}">
                <a14:useLocalDpi xmlns:a14="http://schemas.microsoft.com/office/drawing/2010/main" val="0"/>
              </a:ext>
            </a:extLst>
          </a:blip>
          <a:srcRect b="21205"/>
          <a:stretch/>
        </p:blipFill>
        <p:spPr>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450752" y="3573016"/>
            <a:ext cx="8513735" cy="2632520"/>
          </a:xfrm>
        </p:spPr>
        <p:txBody>
          <a:bodyPr anchor="ctr">
            <a:noAutofit/>
          </a:bodyPr>
          <a:lstStyle/>
          <a:p>
            <a:endParaRPr lang="ro-RO" dirty="0"/>
          </a:p>
          <a:p>
            <a:pPr marL="0" indent="0">
              <a:buNone/>
            </a:pPr>
            <a:r>
              <a:rPr lang="fr-FR" dirty="0">
                <a:latin typeface="Arial Nova Cond" panose="020B0506020202020204" pitchFamily="34" charset="0"/>
              </a:rPr>
              <a:t>L’Esturgeon existe depuis plus de 300 millions d’années. C’est un poisson qui peut vivre dans des milieux variés, aussi bien dans des eaux douces que dans des eaux de mer.</a:t>
            </a:r>
            <a:endParaRPr lang="en-US" dirty="0">
              <a:latin typeface="Arial Nova Cond" panose="020B0506020202020204" pitchFamily="34" charset="0"/>
            </a:endParaRPr>
          </a:p>
        </p:txBody>
      </p:sp>
    </p:spTree>
    <p:extLst>
      <p:ext uri="{BB962C8B-B14F-4D97-AF65-F5344CB8AC3E}">
        <p14:creationId xmlns:p14="http://schemas.microsoft.com/office/powerpoint/2010/main" val="203074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4F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154670B-DC01-4F0B-9F02-BE5BA9A1CC80}"/>
              </a:ext>
            </a:extLst>
          </p:cNvPr>
          <p:cNvSpPr>
            <a:spLocks noGrp="1"/>
          </p:cNvSpPr>
          <p:nvPr>
            <p:ph type="title"/>
          </p:nvPr>
        </p:nvSpPr>
        <p:spPr>
          <a:xfrm>
            <a:off x="393192" y="4767072"/>
            <a:ext cx="4945641" cy="1625210"/>
          </a:xfrm>
        </p:spPr>
        <p:txBody>
          <a:bodyPr>
            <a:normAutofit/>
          </a:bodyPr>
          <a:lstStyle/>
          <a:p>
            <a:pPr algn="r"/>
            <a:r>
              <a:rPr lang="ro-RO">
                <a:solidFill>
                  <a:srgbClr val="FFFFFF"/>
                </a:solidFill>
              </a:rPr>
              <a:t> </a:t>
            </a:r>
            <a:endParaRPr lang="en-US">
              <a:solidFill>
                <a:srgbClr val="FFFFFF"/>
              </a:solidFill>
            </a:endParaRPr>
          </a:p>
        </p:txBody>
      </p:sp>
      <p:pic>
        <p:nvPicPr>
          <p:cNvPr id="5" name="Picture 4">
            <a:extLst>
              <a:ext uri="{FF2B5EF4-FFF2-40B4-BE49-F238E27FC236}">
                <a16:creationId xmlns:a16="http://schemas.microsoft.com/office/drawing/2014/main" xmlns="" id="{4F0F8C2F-3E01-432E-ACB9-96A5A61CE2CF}"/>
              </a:ext>
            </a:extLst>
          </p:cNvPr>
          <p:cNvPicPr>
            <a:picLocks noChangeAspect="1"/>
          </p:cNvPicPr>
          <p:nvPr/>
        </p:nvPicPr>
        <p:blipFill rotWithShape="1">
          <a:blip r:embed="rId2">
            <a:extLst>
              <a:ext uri="{28A0092B-C50C-407E-A947-70E740481C1C}">
                <a14:useLocalDpi xmlns:a14="http://schemas.microsoft.com/office/drawing/2010/main" val="0"/>
              </a:ext>
            </a:extLst>
          </a:blip>
          <a:srcRect l="18213" r="3814" b="2"/>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2B966280-66B0-476F-A91E-CD3665F31D6A}"/>
              </a:ext>
            </a:extLst>
          </p:cNvPr>
          <p:cNvSpPr>
            <a:spLocks noGrp="1"/>
          </p:cNvSpPr>
          <p:nvPr>
            <p:ph idx="1"/>
          </p:nvPr>
        </p:nvSpPr>
        <p:spPr>
          <a:xfrm>
            <a:off x="6021989" y="917725"/>
            <a:ext cx="2568554" cy="4852362"/>
          </a:xfrm>
        </p:spPr>
        <p:txBody>
          <a:bodyPr anchor="ctr">
            <a:normAutofit/>
          </a:bodyPr>
          <a:lstStyle/>
          <a:p>
            <a:pPr marL="0" indent="0">
              <a:buNone/>
            </a:pPr>
            <a:r>
              <a:rPr lang="ro-RO" sz="2400" dirty="0">
                <a:solidFill>
                  <a:srgbClr val="FFFFFF"/>
                </a:solidFill>
              </a:rPr>
              <a:t> </a:t>
            </a:r>
            <a:r>
              <a:rPr lang="fr-FR" sz="2400" dirty="0">
                <a:solidFill>
                  <a:srgbClr val="FFFFFF"/>
                </a:solidFill>
                <a:latin typeface="times new roman" panose="02020603050405020304" pitchFamily="18" charset="0"/>
              </a:rPr>
              <a:t>Dépourvu d’écailles, il possède un squelette constitué de plaques osseuses et de cartilages. Il est, de plus, pourvu d’une nageoire caudale asymétrique comme le requin.</a:t>
            </a:r>
            <a:endParaRPr lang="en-US" sz="2400" dirty="0">
              <a:solidFill>
                <a:srgbClr val="FFFFFF"/>
              </a:solidFill>
            </a:endParaRPr>
          </a:p>
        </p:txBody>
      </p:sp>
    </p:spTree>
    <p:extLst>
      <p:ext uri="{BB962C8B-B14F-4D97-AF65-F5344CB8AC3E}">
        <p14:creationId xmlns:p14="http://schemas.microsoft.com/office/powerpoint/2010/main" val="5001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F60FCA6E-0894-46CD-BD49-5955A51E00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966" y="5346696"/>
            <a:ext cx="4020034"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E78C6E4B-A1F1-4B6C-97EC-BE997495D6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46694"/>
            <a:ext cx="5509953"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xmlns="" id="{0C7CD815-25ED-426B-9A41-E2A3F6AF9EC4}"/>
              </a:ext>
            </a:extLst>
          </p:cNvPr>
          <p:cNvSpPr>
            <a:spLocks noGrp="1"/>
          </p:cNvSpPr>
          <p:nvPr>
            <p:ph type="title"/>
          </p:nvPr>
        </p:nvSpPr>
        <p:spPr>
          <a:xfrm>
            <a:off x="712590" y="5529884"/>
            <a:ext cx="4270338" cy="1096331"/>
          </a:xfrm>
        </p:spPr>
        <p:txBody>
          <a:bodyPr>
            <a:normAutofit/>
          </a:bodyPr>
          <a:lstStyle/>
          <a:p>
            <a:r>
              <a:rPr lang="ro-RO" sz="3500">
                <a:solidFill>
                  <a:srgbClr val="303030"/>
                </a:solidFill>
              </a:rPr>
              <a:t> </a:t>
            </a:r>
            <a:endParaRPr lang="en-US" sz="3500">
              <a:solidFill>
                <a:srgbClr val="303030"/>
              </a:solidFill>
            </a:endParaRPr>
          </a:p>
        </p:txBody>
      </p:sp>
      <p:pic>
        <p:nvPicPr>
          <p:cNvPr id="5" name="Picture 4">
            <a:extLst>
              <a:ext uri="{FF2B5EF4-FFF2-40B4-BE49-F238E27FC236}">
                <a16:creationId xmlns:a16="http://schemas.microsoft.com/office/drawing/2014/main" xmlns="" id="{DB709F7C-9119-4058-A1E8-D70252E4B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78" y="1490898"/>
            <a:ext cx="4591707" cy="2869816"/>
          </a:xfrm>
          <a:prstGeom prst="rect">
            <a:avLst/>
          </a:prstGeom>
        </p:spPr>
      </p:pic>
      <p:sp>
        <p:nvSpPr>
          <p:cNvPr id="3" name="Content Placeholder 2">
            <a:extLst>
              <a:ext uri="{FF2B5EF4-FFF2-40B4-BE49-F238E27FC236}">
                <a16:creationId xmlns:a16="http://schemas.microsoft.com/office/drawing/2014/main" xmlns="" id="{24F5BCA2-BB1D-4583-9F03-E2953BB84EFC}"/>
              </a:ext>
            </a:extLst>
          </p:cNvPr>
          <p:cNvSpPr>
            <a:spLocks noGrp="1"/>
          </p:cNvSpPr>
          <p:nvPr>
            <p:ph idx="1"/>
          </p:nvPr>
        </p:nvSpPr>
        <p:spPr>
          <a:xfrm>
            <a:off x="5650991" y="965199"/>
            <a:ext cx="3006076" cy="4020458"/>
          </a:xfrm>
        </p:spPr>
        <p:txBody>
          <a:bodyPr anchor="ctr">
            <a:normAutofit/>
          </a:bodyPr>
          <a:lstStyle/>
          <a:p>
            <a:pPr marL="0" indent="0">
              <a:buNone/>
            </a:pPr>
            <a:r>
              <a:rPr lang="fr-FR" sz="2000" dirty="0"/>
              <a:t>En raison de l’épuisement des stocks, la pêche à l’esturgeon a presque disparu dans le monde et l'exportation de caviar provenant d'individus sauvages est interdite. L’élevage a pris le pas sur la pêche, et l’aquaculture chinoise représente aujourd’hui 85% de la production mondiale. </a:t>
            </a:r>
            <a:endParaRPr lang="en-US" sz="2000" dirty="0"/>
          </a:p>
        </p:txBody>
      </p:sp>
    </p:spTree>
    <p:extLst>
      <p:ext uri="{BB962C8B-B14F-4D97-AF65-F5344CB8AC3E}">
        <p14:creationId xmlns:p14="http://schemas.microsoft.com/office/powerpoint/2010/main" val="115068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106F3-F0DF-48F3-A663-D31818682F36}"/>
              </a:ext>
            </a:extLst>
          </p:cNvPr>
          <p:cNvSpPr>
            <a:spLocks noGrp="1"/>
          </p:cNvSpPr>
          <p:nvPr>
            <p:ph type="title"/>
          </p:nvPr>
        </p:nvSpPr>
        <p:spPr/>
        <p:txBody>
          <a:bodyPr/>
          <a:lstStyle/>
          <a:p>
            <a:r>
              <a:rPr lang="ro-RO" dirty="0"/>
              <a:t> </a:t>
            </a:r>
            <a:endParaRPr lang="en-US" dirty="0"/>
          </a:p>
        </p:txBody>
      </p:sp>
      <p:sp>
        <p:nvSpPr>
          <p:cNvPr id="3" name="Content Placeholder 2">
            <a:extLst>
              <a:ext uri="{FF2B5EF4-FFF2-40B4-BE49-F238E27FC236}">
                <a16:creationId xmlns:a16="http://schemas.microsoft.com/office/drawing/2014/main" xmlns="" id="{F29F2FD7-70D7-4495-BB01-637E6B0109EB}"/>
              </a:ext>
            </a:extLst>
          </p:cNvPr>
          <p:cNvSpPr>
            <a:spLocks noGrp="1"/>
          </p:cNvSpPr>
          <p:nvPr>
            <p:ph idx="1"/>
          </p:nvPr>
        </p:nvSpPr>
        <p:spPr/>
        <p:txBody>
          <a:bodyPr/>
          <a:lstStyle/>
          <a:p>
            <a:pPr marL="0" indent="0">
              <a:buNone/>
            </a:pPr>
            <a:r>
              <a:rPr lang="fr-FR" sz="2700" dirty="0">
                <a:solidFill>
                  <a:prstClr val="black"/>
                </a:solidFill>
              </a:rPr>
              <a:t>Après la Chine, les principaux producteurs d’esturgeon sont la Russie et l’UE. C'est l’esturgeon de Sibérie qui est le plus élevé en Europe occidentale. Bien que les statistiques de production ne soient pas totalement fiables, il semble que l'essentiel de l'élevage européen d'esturgeon soit consacré à la production de caviar (80 % en valeur), à tel point que l'UE est aujourd'hui devenue davantage exportatrice qu'importatrice de ce produit (en valeur).</a:t>
            </a:r>
            <a:endParaRPr lang="en-US" dirty="0"/>
          </a:p>
        </p:txBody>
      </p:sp>
    </p:spTree>
    <p:extLst>
      <p:ext uri="{BB962C8B-B14F-4D97-AF65-F5344CB8AC3E}">
        <p14:creationId xmlns:p14="http://schemas.microsoft.com/office/powerpoint/2010/main" val="176056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706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C3F6539-11FC-4EE5-94A2-F80CA70EDC91}"/>
              </a:ext>
            </a:extLst>
          </p:cNvPr>
          <p:cNvSpPr>
            <a:spLocks noGrp="1"/>
          </p:cNvSpPr>
          <p:nvPr>
            <p:ph type="title"/>
          </p:nvPr>
        </p:nvSpPr>
        <p:spPr>
          <a:xfrm>
            <a:off x="393192" y="4767072"/>
            <a:ext cx="4945641" cy="1625210"/>
          </a:xfrm>
        </p:spPr>
        <p:txBody>
          <a:bodyPr>
            <a:normAutofit/>
          </a:bodyPr>
          <a:lstStyle/>
          <a:p>
            <a:pPr algn="r"/>
            <a:r>
              <a:rPr lang="ro-RO" dirty="0">
                <a:solidFill>
                  <a:srgbClr val="FFFFFF"/>
                </a:solidFill>
              </a:rPr>
              <a:t> </a:t>
            </a:r>
            <a:endParaRPr lang="en-US" dirty="0">
              <a:solidFill>
                <a:srgbClr val="FFFFFF"/>
              </a:solidFill>
            </a:endParaRPr>
          </a:p>
        </p:txBody>
      </p:sp>
      <p:pic>
        <p:nvPicPr>
          <p:cNvPr id="5" name="Picture 4">
            <a:extLst>
              <a:ext uri="{FF2B5EF4-FFF2-40B4-BE49-F238E27FC236}">
                <a16:creationId xmlns:a16="http://schemas.microsoft.com/office/drawing/2014/main" xmlns="" id="{25785DCA-7717-41C1-A349-69B71037C863}"/>
              </a:ext>
            </a:extLst>
          </p:cNvPr>
          <p:cNvPicPr>
            <a:picLocks noChangeAspect="1"/>
          </p:cNvPicPr>
          <p:nvPr/>
        </p:nvPicPr>
        <p:blipFill rotWithShape="1">
          <a:blip r:embed="rId2">
            <a:extLst>
              <a:ext uri="{28A0092B-C50C-407E-A947-70E740481C1C}">
                <a14:useLocalDpi xmlns:a14="http://schemas.microsoft.com/office/drawing/2010/main" val="0"/>
              </a:ext>
            </a:extLst>
          </a:blip>
          <a:srcRect l="3338" r="-2" b="-2"/>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75ACA148-81D6-469A-A418-7EAE22003987}"/>
              </a:ext>
            </a:extLst>
          </p:cNvPr>
          <p:cNvSpPr>
            <a:spLocks noGrp="1"/>
          </p:cNvSpPr>
          <p:nvPr>
            <p:ph idx="1"/>
          </p:nvPr>
        </p:nvSpPr>
        <p:spPr>
          <a:xfrm>
            <a:off x="6021989" y="917725"/>
            <a:ext cx="2568554" cy="4852362"/>
          </a:xfrm>
        </p:spPr>
        <p:txBody>
          <a:bodyPr anchor="ctr">
            <a:normAutofit/>
          </a:bodyPr>
          <a:lstStyle/>
          <a:p>
            <a:pPr marL="0" indent="0">
              <a:buNone/>
            </a:pPr>
            <a:r>
              <a:rPr lang="fr-FR" sz="2000" b="1" dirty="0">
                <a:solidFill>
                  <a:srgbClr val="FFFFFF"/>
                </a:solidFill>
                <a:latin typeface="times new roman" panose="02020603050405020304" pitchFamily="18" charset="0"/>
              </a:rPr>
              <a:t>La surexploitation des esturgeons du Danube</a:t>
            </a:r>
          </a:p>
          <a:p>
            <a:pPr marL="0" indent="0">
              <a:buNone/>
            </a:pPr>
            <a:r>
              <a:rPr lang="fr-FR" sz="2000" dirty="0">
                <a:solidFill>
                  <a:srgbClr val="FFFFFF"/>
                </a:solidFill>
                <a:latin typeface="times new roman" panose="02020603050405020304" pitchFamily="18" charset="0"/>
              </a:rPr>
              <a:t>Le bassin du Danube abrite les plus importantes populations d’esturgeons au monde. Des populations viables d’esturgeons sauvages, uniques en Europe, vivent encore en Roumanie et en Bulgarie. </a:t>
            </a:r>
            <a:endParaRPr lang="en-US" sz="2000" dirty="0">
              <a:solidFill>
                <a:srgbClr val="FFFFFF"/>
              </a:solidFill>
            </a:endParaRPr>
          </a:p>
        </p:txBody>
      </p:sp>
    </p:spTree>
    <p:extLst>
      <p:ext uri="{BB962C8B-B14F-4D97-AF65-F5344CB8AC3E}">
        <p14:creationId xmlns:p14="http://schemas.microsoft.com/office/powerpoint/2010/main" val="363343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A622B-4E5B-4966-A2C5-0D7E33A83CA3}"/>
              </a:ext>
            </a:extLst>
          </p:cNvPr>
          <p:cNvSpPr>
            <a:spLocks noGrp="1"/>
          </p:cNvSpPr>
          <p:nvPr>
            <p:ph type="title"/>
          </p:nvPr>
        </p:nvSpPr>
        <p:spPr/>
        <p:txBody>
          <a:bodyPr/>
          <a:lstStyle/>
          <a:p>
            <a:r>
              <a:rPr lang="ro-RO" dirty="0"/>
              <a:t> </a:t>
            </a:r>
            <a:endParaRPr lang="en-US" dirty="0"/>
          </a:p>
        </p:txBody>
      </p:sp>
      <p:sp>
        <p:nvSpPr>
          <p:cNvPr id="3" name="Content Placeholder 2">
            <a:extLst>
              <a:ext uri="{FF2B5EF4-FFF2-40B4-BE49-F238E27FC236}">
                <a16:creationId xmlns:a16="http://schemas.microsoft.com/office/drawing/2014/main" xmlns="" id="{EE6B8B5A-F543-4353-A1BE-2E9B75D6308C}"/>
              </a:ext>
            </a:extLst>
          </p:cNvPr>
          <p:cNvSpPr>
            <a:spLocks noGrp="1"/>
          </p:cNvSpPr>
          <p:nvPr>
            <p:ph idx="1"/>
          </p:nvPr>
        </p:nvSpPr>
        <p:spPr>
          <a:xfrm>
            <a:off x="539552" y="1417638"/>
            <a:ext cx="8229600" cy="4525963"/>
          </a:xfrm>
        </p:spPr>
        <p:txBody>
          <a:bodyPr>
            <a:normAutofit fontScale="92500" lnSpcReduction="10000"/>
          </a:bodyPr>
          <a:lstStyle/>
          <a:p>
            <a:pPr marL="0" indent="0">
              <a:buNone/>
            </a:pPr>
            <a:r>
              <a:rPr lang="fr-FR" dirty="0"/>
              <a:t>En raison de la pêche – jadis permise, mais aujourd’hui interdite – de cette espèce de poissons migrateurs qui ont fait leur apparition il y a 200 millions d’années, leur nombre n’a cessé de diminuer. Dans le passé, 6 espèces d’esturgeons nageaient et se reproduisaient dans le Danube, pourtant deux d’entre elles – l’esturgeon de rivière à ventre lisse et l’esturgeon européen, le plus rare – n’ont plus été signalées depuis longtemps dans les eaux du fleuve.</a:t>
            </a:r>
          </a:p>
          <a:p>
            <a:pPr marL="0" indent="0">
              <a:buNone/>
            </a:pPr>
            <a:endParaRPr lang="en-US" dirty="0"/>
          </a:p>
        </p:txBody>
      </p:sp>
    </p:spTree>
    <p:extLst>
      <p:ext uri="{BB962C8B-B14F-4D97-AF65-F5344CB8AC3E}">
        <p14:creationId xmlns:p14="http://schemas.microsoft.com/office/powerpoint/2010/main" val="4098562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552</Words>
  <Application>Microsoft Office PowerPoint</Application>
  <PresentationFormat>On-screen Show (4:3)</PresentationFormat>
  <Paragraphs>27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Nova Cond</vt:lpstr>
      <vt:lpstr>Calibri</vt:lpstr>
      <vt:lpstr>Segoe UI</vt:lpstr>
      <vt:lpstr>times new roman</vt:lpstr>
      <vt:lpstr>times new roman</vt:lpstr>
      <vt:lpstr>Office Theme</vt:lpstr>
      <vt:lpstr>PROIECT  STRATEGIC  ERASMUS+  2017-2019 Nr. Proiect   2017-1-RO01-KA219-037353_1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  STRATEGIC  ERASMUS+  2017-2019 Nr. Proiect   2017-1-RO01-KA219-037353_1</dc:title>
  <dc:creator>Sofia Necula</dc:creator>
  <cp:lastModifiedBy>user</cp:lastModifiedBy>
  <cp:revision>2</cp:revision>
  <dcterms:created xsi:type="dcterms:W3CDTF">2019-05-26T19:07:47Z</dcterms:created>
  <dcterms:modified xsi:type="dcterms:W3CDTF">2019-05-27T18:12:37Z</dcterms:modified>
</cp:coreProperties>
</file>