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70" r:id="rId2"/>
    <p:sldId id="274"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13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0D77D4-6608-4580-AE5B-091F49D03AAD}" type="datetimeFigureOut">
              <a:rPr lang="ro-RO" smtClean="0"/>
              <a:pPr/>
              <a:t>17.04.2019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4218ED6F-FD5B-440D-83DD-2E31D6415091}" type="slidenum">
              <a:rPr lang="ro-RO" smtClean="0"/>
              <a:pPr/>
              <a:t>‹#›</a:t>
            </a:fld>
            <a:endParaRPr lang="ro-RO"/>
          </a:p>
        </p:txBody>
      </p:sp>
    </p:spTree>
    <p:extLst>
      <p:ext uri="{BB962C8B-B14F-4D97-AF65-F5344CB8AC3E}">
        <p14:creationId xmlns:p14="http://schemas.microsoft.com/office/powerpoint/2010/main" val="2999416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0D77D4-6608-4580-AE5B-091F49D03AAD}" type="datetimeFigureOut">
              <a:rPr lang="ro-RO" smtClean="0"/>
              <a:pPr/>
              <a:t>17.04.2019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4218ED6F-FD5B-440D-83DD-2E31D6415091}" type="slidenum">
              <a:rPr lang="ro-RO" smtClean="0"/>
              <a:pPr/>
              <a:t>‹#›</a:t>
            </a:fld>
            <a:endParaRPr lang="ro-RO"/>
          </a:p>
        </p:txBody>
      </p:sp>
    </p:spTree>
    <p:extLst>
      <p:ext uri="{BB962C8B-B14F-4D97-AF65-F5344CB8AC3E}">
        <p14:creationId xmlns:p14="http://schemas.microsoft.com/office/powerpoint/2010/main" val="1418643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0D77D4-6608-4580-AE5B-091F49D03AAD}" type="datetimeFigureOut">
              <a:rPr lang="ro-RO" smtClean="0"/>
              <a:pPr/>
              <a:t>17.04.2019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4218ED6F-FD5B-440D-83DD-2E31D6415091}" type="slidenum">
              <a:rPr lang="ro-RO" smtClean="0"/>
              <a:pPr/>
              <a:t>‹#›</a:t>
            </a:fld>
            <a:endParaRPr lang="ro-RO"/>
          </a:p>
        </p:txBody>
      </p:sp>
    </p:spTree>
    <p:extLst>
      <p:ext uri="{BB962C8B-B14F-4D97-AF65-F5344CB8AC3E}">
        <p14:creationId xmlns:p14="http://schemas.microsoft.com/office/powerpoint/2010/main" val="4289734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0D77D4-6608-4580-AE5B-091F49D03AAD}" type="datetimeFigureOut">
              <a:rPr lang="ro-RO" smtClean="0"/>
              <a:pPr/>
              <a:t>17.04.2019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4218ED6F-FD5B-440D-83DD-2E31D6415091}" type="slidenum">
              <a:rPr lang="ro-RO" smtClean="0"/>
              <a:pPr/>
              <a:t>‹#›</a:t>
            </a:fld>
            <a:endParaRPr lang="ro-RO"/>
          </a:p>
        </p:txBody>
      </p:sp>
    </p:spTree>
    <p:extLst>
      <p:ext uri="{BB962C8B-B14F-4D97-AF65-F5344CB8AC3E}">
        <p14:creationId xmlns:p14="http://schemas.microsoft.com/office/powerpoint/2010/main" val="1059384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0D77D4-6608-4580-AE5B-091F49D03AAD}" type="datetimeFigureOut">
              <a:rPr lang="ro-RO" smtClean="0"/>
              <a:pPr/>
              <a:t>17.04.2019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4218ED6F-FD5B-440D-83DD-2E31D6415091}" type="slidenum">
              <a:rPr lang="ro-RO" smtClean="0"/>
              <a:pPr/>
              <a:t>‹#›</a:t>
            </a:fld>
            <a:endParaRPr lang="ro-RO"/>
          </a:p>
        </p:txBody>
      </p:sp>
    </p:spTree>
    <p:extLst>
      <p:ext uri="{BB962C8B-B14F-4D97-AF65-F5344CB8AC3E}">
        <p14:creationId xmlns:p14="http://schemas.microsoft.com/office/powerpoint/2010/main" val="2937678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0D77D4-6608-4580-AE5B-091F49D03AAD}" type="datetimeFigureOut">
              <a:rPr lang="ro-RO" smtClean="0"/>
              <a:pPr/>
              <a:t>17.04.2019</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4218ED6F-FD5B-440D-83DD-2E31D6415091}" type="slidenum">
              <a:rPr lang="ro-RO" smtClean="0"/>
              <a:pPr/>
              <a:t>‹#›</a:t>
            </a:fld>
            <a:endParaRPr lang="ro-RO"/>
          </a:p>
        </p:txBody>
      </p:sp>
    </p:spTree>
    <p:extLst>
      <p:ext uri="{BB962C8B-B14F-4D97-AF65-F5344CB8AC3E}">
        <p14:creationId xmlns:p14="http://schemas.microsoft.com/office/powerpoint/2010/main" val="1416994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0D77D4-6608-4580-AE5B-091F49D03AAD}" type="datetimeFigureOut">
              <a:rPr lang="ro-RO" smtClean="0"/>
              <a:pPr/>
              <a:t>17.04.2019</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4218ED6F-FD5B-440D-83DD-2E31D6415091}" type="slidenum">
              <a:rPr lang="ro-RO" smtClean="0"/>
              <a:pPr/>
              <a:t>‹#›</a:t>
            </a:fld>
            <a:endParaRPr lang="ro-RO"/>
          </a:p>
        </p:txBody>
      </p:sp>
    </p:spTree>
    <p:extLst>
      <p:ext uri="{BB962C8B-B14F-4D97-AF65-F5344CB8AC3E}">
        <p14:creationId xmlns:p14="http://schemas.microsoft.com/office/powerpoint/2010/main" val="2246498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0D77D4-6608-4580-AE5B-091F49D03AAD}" type="datetimeFigureOut">
              <a:rPr lang="ro-RO" smtClean="0"/>
              <a:pPr/>
              <a:t>17.04.2019</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4218ED6F-FD5B-440D-83DD-2E31D6415091}" type="slidenum">
              <a:rPr lang="ro-RO" smtClean="0"/>
              <a:pPr/>
              <a:t>‹#›</a:t>
            </a:fld>
            <a:endParaRPr lang="ro-RO"/>
          </a:p>
        </p:txBody>
      </p:sp>
    </p:spTree>
    <p:extLst>
      <p:ext uri="{BB962C8B-B14F-4D97-AF65-F5344CB8AC3E}">
        <p14:creationId xmlns:p14="http://schemas.microsoft.com/office/powerpoint/2010/main" val="3131978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0D77D4-6608-4580-AE5B-091F49D03AAD}" type="datetimeFigureOut">
              <a:rPr lang="ro-RO" smtClean="0"/>
              <a:pPr/>
              <a:t>17.04.2019</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4218ED6F-FD5B-440D-83DD-2E31D6415091}" type="slidenum">
              <a:rPr lang="ro-RO" smtClean="0"/>
              <a:pPr/>
              <a:t>‹#›</a:t>
            </a:fld>
            <a:endParaRPr lang="ro-RO"/>
          </a:p>
        </p:txBody>
      </p:sp>
    </p:spTree>
    <p:extLst>
      <p:ext uri="{BB962C8B-B14F-4D97-AF65-F5344CB8AC3E}">
        <p14:creationId xmlns:p14="http://schemas.microsoft.com/office/powerpoint/2010/main" val="2956006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0D77D4-6608-4580-AE5B-091F49D03AAD}" type="datetimeFigureOut">
              <a:rPr lang="ro-RO" smtClean="0"/>
              <a:pPr/>
              <a:t>17.04.2019</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4218ED6F-FD5B-440D-83DD-2E31D6415091}" type="slidenum">
              <a:rPr lang="ro-RO" smtClean="0"/>
              <a:pPr/>
              <a:t>‹#›</a:t>
            </a:fld>
            <a:endParaRPr lang="ro-RO"/>
          </a:p>
        </p:txBody>
      </p:sp>
    </p:spTree>
    <p:extLst>
      <p:ext uri="{BB962C8B-B14F-4D97-AF65-F5344CB8AC3E}">
        <p14:creationId xmlns:p14="http://schemas.microsoft.com/office/powerpoint/2010/main" val="1421379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0D77D4-6608-4580-AE5B-091F49D03AAD}" type="datetimeFigureOut">
              <a:rPr lang="ro-RO" smtClean="0"/>
              <a:pPr/>
              <a:t>17.04.2019</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4218ED6F-FD5B-440D-83DD-2E31D6415091}" type="slidenum">
              <a:rPr lang="ro-RO" smtClean="0"/>
              <a:pPr/>
              <a:t>‹#›</a:t>
            </a:fld>
            <a:endParaRPr lang="ro-RO"/>
          </a:p>
        </p:txBody>
      </p:sp>
    </p:spTree>
    <p:extLst>
      <p:ext uri="{BB962C8B-B14F-4D97-AF65-F5344CB8AC3E}">
        <p14:creationId xmlns:p14="http://schemas.microsoft.com/office/powerpoint/2010/main" val="1594441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50000">
              <a:schemeClr val="accent3">
                <a:lumMod val="40000"/>
                <a:lumOff val="60000"/>
              </a:schemeClr>
            </a:gs>
            <a:gs pos="100000">
              <a:schemeClr val="accent3">
                <a:lumMod val="75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0D77D4-6608-4580-AE5B-091F49D03AAD}" type="datetimeFigureOut">
              <a:rPr lang="ro-RO" smtClean="0"/>
              <a:pPr/>
              <a:t>17.04.2019</a:t>
            </a:fld>
            <a:endParaRPr lang="ro-R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18ED6F-FD5B-440D-83DD-2E31D6415091}" type="slidenum">
              <a:rPr lang="ro-RO" smtClean="0"/>
              <a:pPr/>
              <a:t>‹#›</a:t>
            </a:fld>
            <a:endParaRPr lang="ro-RO"/>
          </a:p>
        </p:txBody>
      </p:sp>
    </p:spTree>
    <p:extLst>
      <p:ext uri="{BB962C8B-B14F-4D97-AF65-F5344CB8AC3E}">
        <p14:creationId xmlns:p14="http://schemas.microsoft.com/office/powerpoint/2010/main" val="165408927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5.png"/><Relationship Id="rId7" Type="http://schemas.openxmlformats.org/officeDocument/2006/relationships/hyperlink" Target="http://www.google.com.tr/url?sa=t&amp;source=web&amp;cd=5&amp;ved=0CC8QtwIwBA&amp;url=http://www.dailymotion.com/video/x6ufo3_grenoble-transports-alternatifs_auto&amp;ei=QcR9Tc2lBcjEsgbxpvnyBw&amp;usg=AFQjCNH82-7dq74ojAxpIP-02fLlsTp3vw"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5410200"/>
            <a:ext cx="6705600" cy="323056"/>
          </a:xfrm>
        </p:spPr>
        <p:txBody>
          <a:bodyPr>
            <a:noAutofit/>
          </a:bodyPr>
          <a:lstStyle/>
          <a:p>
            <a:pPr marL="0" marR="0">
              <a:lnSpc>
                <a:spcPct val="115000"/>
              </a:lnSpc>
              <a:spcBef>
                <a:spcPts val="0"/>
              </a:spcBef>
              <a:spcAft>
                <a:spcPts val="1000"/>
              </a:spcAft>
            </a:pPr>
            <a:r>
              <a:rPr lang="en-US" sz="1800" b="1" dirty="0" smtClean="0">
                <a:effectLst>
                  <a:outerShdw blurRad="38100" dist="38100" dir="2700000" algn="tl">
                    <a:srgbClr val="000000">
                      <a:alpha val="43137"/>
                    </a:srgbClr>
                  </a:outerShdw>
                </a:effectLst>
              </a:rPr>
              <a:t>PROIECT</a:t>
            </a:r>
            <a:r>
              <a:rPr lang="ro-RO" sz="1800" b="1" dirty="0" smtClean="0">
                <a:effectLst>
                  <a:outerShdw blurRad="38100" dist="38100" dir="2700000" algn="tl">
                    <a:srgbClr val="000000">
                      <a:alpha val="43137"/>
                    </a:srgbClr>
                  </a:outerShdw>
                </a:effectLst>
              </a:rPr>
              <a:t> </a:t>
            </a:r>
            <a:r>
              <a:rPr lang="en-US" sz="1800" b="1" dirty="0" smtClean="0">
                <a:effectLst>
                  <a:outerShdw blurRad="38100" dist="38100" dir="2700000" algn="tl">
                    <a:srgbClr val="000000">
                      <a:alpha val="43137"/>
                    </a:srgbClr>
                  </a:outerShdw>
                </a:effectLst>
              </a:rPr>
              <a:t> STRATEGIC</a:t>
            </a:r>
            <a:r>
              <a:rPr lang="ro-RO" sz="1800" b="1" dirty="0" smtClean="0">
                <a:effectLst>
                  <a:outerShdw blurRad="38100" dist="38100" dir="2700000" algn="tl">
                    <a:srgbClr val="000000">
                      <a:alpha val="43137"/>
                    </a:srgbClr>
                  </a:outerShdw>
                </a:effectLst>
              </a:rPr>
              <a:t>  </a:t>
            </a:r>
            <a:r>
              <a:rPr lang="en-US" sz="1800" b="1" dirty="0" smtClean="0">
                <a:effectLst>
                  <a:outerShdw blurRad="38100" dist="38100" dir="2700000" algn="tl">
                    <a:srgbClr val="000000">
                      <a:alpha val="43137"/>
                    </a:srgbClr>
                  </a:outerShdw>
                </a:effectLst>
              </a:rPr>
              <a:t>ERASMUS+ </a:t>
            </a:r>
            <a:r>
              <a:rPr lang="ro-RO" sz="1800" b="1" dirty="0">
                <a:latin typeface="Calibri" panose="020F0502020204030204" pitchFamily="34" charset="0"/>
                <a:ea typeface="Calibri" panose="020F0502020204030204" pitchFamily="34" charset="0"/>
                <a:cs typeface="Times New Roman" panose="02020603050405020304" pitchFamily="18" charset="0"/>
              </a:rPr>
              <a:t> </a:t>
            </a:r>
            <a:r>
              <a:rPr lang="en-US" sz="1800" b="1" dirty="0" smtClean="0">
                <a:latin typeface="Calibri" panose="020F0502020204030204" pitchFamily="34" charset="0"/>
                <a:ea typeface="Calibri" panose="020F0502020204030204" pitchFamily="34" charset="0"/>
                <a:cs typeface="Times New Roman" panose="02020603050405020304" pitchFamily="18" charset="0"/>
              </a:rPr>
              <a:t>2017-2019</a:t>
            </a:r>
            <a:br>
              <a:rPr lang="en-US" sz="1800" b="1" dirty="0" smtClean="0">
                <a:latin typeface="Calibri" panose="020F0502020204030204" pitchFamily="34" charset="0"/>
                <a:ea typeface="Calibri" panose="020F0502020204030204" pitchFamily="34" charset="0"/>
                <a:cs typeface="Times New Roman" panose="02020603050405020304" pitchFamily="18" charset="0"/>
              </a:rPr>
            </a:br>
            <a:r>
              <a:rPr lang="ro-RO" sz="1800" b="1" dirty="0" smtClean="0">
                <a:latin typeface="Calibri" panose="020F0502020204030204" pitchFamily="34" charset="0"/>
                <a:ea typeface="Calibri" panose="020F0502020204030204" pitchFamily="34" charset="0"/>
                <a:cs typeface="Times New Roman" panose="02020603050405020304" pitchFamily="18" charset="0"/>
              </a:rPr>
              <a:t>Nr</a:t>
            </a:r>
            <a:r>
              <a:rPr lang="ro-RO" sz="1800" b="1" dirty="0">
                <a:latin typeface="Calibri" panose="020F0502020204030204" pitchFamily="34" charset="0"/>
                <a:ea typeface="Calibri" panose="020F0502020204030204" pitchFamily="34" charset="0"/>
                <a:cs typeface="Times New Roman" panose="02020603050405020304" pitchFamily="18" charset="0"/>
              </a:rPr>
              <a:t>. Proiect   </a:t>
            </a:r>
            <a:r>
              <a:rPr lang="ro-RO" sz="1800" b="1" dirty="0">
                <a:solidFill>
                  <a:srgbClr val="26282A"/>
                </a:solidFill>
                <a:latin typeface="Segoe UI" panose="020B0502040204020203" pitchFamily="34" charset="0"/>
                <a:ea typeface="Calibri" panose="020F0502020204030204" pitchFamily="34" charset="0"/>
                <a:cs typeface="Times New Roman" panose="02020603050405020304" pitchFamily="18" charset="0"/>
              </a:rPr>
              <a:t>2017-1-RO01-KA219-037353_1</a:t>
            </a:r>
            <a:r>
              <a:rPr lang="en-US" sz="1600" dirty="0">
                <a:latin typeface="Calibri" panose="020F0502020204030204" pitchFamily="34" charset="0"/>
                <a:ea typeface="Times New Roman" panose="02020603050405020304" pitchFamily="18" charset="0"/>
                <a:cs typeface="Times New Roman" panose="02020603050405020304" pitchFamily="18" charset="0"/>
              </a:rPr>
              <a:t/>
            </a:r>
            <a:br>
              <a:rPr lang="en-US" sz="1600" dirty="0">
                <a:latin typeface="Calibri" panose="020F0502020204030204" pitchFamily="34" charset="0"/>
                <a:ea typeface="Times New Roman" panose="02020603050405020304" pitchFamily="18" charset="0"/>
                <a:cs typeface="Times New Roman" panose="02020603050405020304" pitchFamily="18" charset="0"/>
              </a:rPr>
            </a:br>
            <a:r>
              <a:rPr lang="ro-RO" sz="1800" b="1" dirty="0" smtClean="0">
                <a:effectLst>
                  <a:outerShdw blurRad="38100" dist="38100" dir="2700000" algn="tl">
                    <a:srgbClr val="000000">
                      <a:alpha val="43137"/>
                    </a:srgbClr>
                  </a:outerShdw>
                </a:effectLst>
              </a:rPr>
              <a:t/>
            </a:r>
            <a:br>
              <a:rPr lang="ro-RO" sz="1800" b="1" dirty="0" smtClean="0">
                <a:effectLst>
                  <a:outerShdw blurRad="38100" dist="38100" dir="2700000" algn="tl">
                    <a:srgbClr val="000000">
                      <a:alpha val="43137"/>
                    </a:srgbClr>
                  </a:outerShdw>
                </a:effectLst>
              </a:rPr>
            </a:br>
            <a:endParaRPr lang="en-US" sz="18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62000" y="5733256"/>
            <a:ext cx="7854696" cy="981068"/>
          </a:xfrm>
        </p:spPr>
        <p:txBody>
          <a:bodyPr>
            <a:normAutofit fontScale="55000" lnSpcReduction="20000"/>
          </a:bodyPr>
          <a:lstStyle/>
          <a:p>
            <a:pPr algn="ctr"/>
            <a:r>
              <a:rPr lang="en-US" dirty="0" smtClean="0">
                <a:solidFill>
                  <a:schemeClr val="tx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 in."</a:t>
            </a:r>
            <a:endParaRPr lang="en-US" dirty="0">
              <a:solidFill>
                <a:schemeClr val="tx1"/>
              </a:solidFill>
            </a:endParaRPr>
          </a:p>
        </p:txBody>
      </p:sp>
      <p:pic>
        <p:nvPicPr>
          <p:cNvPr id="1027" name="Picture 3" descr="E:\2016_2017\proiect_Erasmus_Travelling\logosbeneficaireserasmusrightfund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4726" y="285728"/>
            <a:ext cx="4173538" cy="903849"/>
          </a:xfrm>
          <a:prstGeom prst="rect">
            <a:avLst/>
          </a:prstGeom>
          <a:noFill/>
        </p:spPr>
      </p:pic>
      <p:pic>
        <p:nvPicPr>
          <p:cNvPr id="1028" name="Picture 4" descr="F:\printing_color\logo_antet_fara_ani.png"/>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7086600" y="304800"/>
            <a:ext cx="1752600" cy="1752600"/>
          </a:xfrm>
          <a:prstGeom prst="rect">
            <a:avLst/>
          </a:prstGeom>
          <a:noFill/>
        </p:spPr>
      </p:pic>
      <p:sp>
        <p:nvSpPr>
          <p:cNvPr id="7" name="Title 1"/>
          <p:cNvSpPr txBox="1">
            <a:spLocks/>
          </p:cNvSpPr>
          <p:nvPr/>
        </p:nvSpPr>
        <p:spPr>
          <a:xfrm>
            <a:off x="2786050" y="1285860"/>
            <a:ext cx="4038600" cy="771524"/>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o-RO" sz="2400" b="1" spc="-100" dirty="0" smtClean="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latin typeface="+mj-lt"/>
                <a:ea typeface="+mj-ea"/>
                <a:cs typeface="+mj-cs"/>
              </a:rPr>
              <a:t>Școala Gimnazială</a:t>
            </a:r>
            <a:br>
              <a:rPr lang="ro-RO" sz="2400" b="1" spc="-100" dirty="0" smtClean="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latin typeface="+mj-lt"/>
                <a:ea typeface="+mj-ea"/>
                <a:cs typeface="+mj-cs"/>
              </a:rPr>
            </a:br>
            <a:r>
              <a:rPr lang="ro-RO" sz="2400" b="1" spc="-100" dirty="0" smtClean="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latin typeface="+mj-lt"/>
                <a:ea typeface="+mj-ea"/>
                <a:cs typeface="+mj-cs"/>
              </a:rPr>
              <a:t>Vama Buzăului</a:t>
            </a:r>
            <a:endParaRPr lang="en-US" sz="2400" b="1" spc="-100" dirty="0" smtClean="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latin typeface="+mj-lt"/>
              <a:ea typeface="+mj-ea"/>
              <a:cs typeface="+mj-cs"/>
            </a:endParaRPr>
          </a:p>
        </p:txBody>
      </p:sp>
      <p:sp>
        <p:nvSpPr>
          <p:cNvPr id="1030" name="WordArt 6"/>
          <p:cNvSpPr>
            <a:spLocks noChangeArrowheads="1" noChangeShapeType="1" noTextEdit="1"/>
          </p:cNvSpPr>
          <p:nvPr/>
        </p:nvSpPr>
        <p:spPr bwMode="auto">
          <a:xfrm>
            <a:off x="285720" y="3789040"/>
            <a:ext cx="8539170" cy="640092"/>
          </a:xfrm>
          <a:prstGeom prst="rect">
            <a:avLst/>
          </a:prstGeom>
          <a:effectLst>
            <a:outerShdw blurRad="50800" dist="50800" dir="5400000" algn="ctr" rotWithShape="0">
              <a:schemeClr val="bg1">
                <a:lumMod val="65000"/>
                <a:lumOff val="35000"/>
              </a:schemeClr>
            </a:outerShdw>
          </a:effectLst>
        </p:spPr>
        <p:txBody>
          <a:bodyPr wrap="none" fromWordArt="1">
            <a:prstTxWarp prst="textPlain">
              <a:avLst>
                <a:gd name="adj" fmla="val 50000"/>
              </a:avLst>
            </a:prstTxWarp>
          </a:bodyPr>
          <a:lstStyle/>
          <a:p>
            <a:pPr algn="ctr"/>
            <a:r>
              <a:rPr lang="en-US" sz="3400" b="1" dirty="0" smtClean="0">
                <a:solidFill>
                  <a:schemeClr val="accent3">
                    <a:lumMod val="50000"/>
                  </a:schemeClr>
                </a:solidFill>
                <a:effectLst>
                  <a:outerShdw blurRad="38100" dist="25400" dir="5400000" algn="tl" rotWithShape="0">
                    <a:srgbClr val="000000">
                      <a:alpha val="43000"/>
                    </a:srgbClr>
                  </a:outerShdw>
                </a:effectLst>
                <a:latin typeface="+mj-lt"/>
                <a:ea typeface="+mj-ea"/>
                <a:cs typeface="+mj-cs"/>
              </a:rPr>
              <a:t>“</a:t>
            </a:r>
            <a:r>
              <a:rPr lang="ro-RO" sz="3400" b="1" dirty="0" err="1" smtClean="0">
                <a:solidFill>
                  <a:schemeClr val="accent3">
                    <a:lumMod val="50000"/>
                  </a:schemeClr>
                </a:solidFill>
                <a:effectLst>
                  <a:outerShdw blurRad="38100" dist="25400" dir="5400000" algn="tl" rotWithShape="0">
                    <a:srgbClr val="000000">
                      <a:alpha val="43000"/>
                    </a:srgbClr>
                  </a:outerShdw>
                </a:effectLst>
                <a:latin typeface="+mj-lt"/>
                <a:ea typeface="+mj-ea"/>
                <a:cs typeface="+mj-cs"/>
              </a:rPr>
              <a:t>Volontariat</a:t>
            </a:r>
            <a:r>
              <a:rPr lang="ro-RO" sz="3400" b="1" dirty="0" smtClean="0">
                <a:solidFill>
                  <a:schemeClr val="accent3">
                    <a:lumMod val="50000"/>
                  </a:schemeClr>
                </a:solidFill>
                <a:effectLst>
                  <a:outerShdw blurRad="38100" dist="25400" dir="5400000" algn="tl" rotWithShape="0">
                    <a:srgbClr val="000000">
                      <a:alpha val="43000"/>
                    </a:srgbClr>
                  </a:outerShdw>
                </a:effectLst>
                <a:latin typeface="+mj-lt"/>
                <a:ea typeface="+mj-ea"/>
                <a:cs typeface="+mj-cs"/>
              </a:rPr>
              <a:t>, </a:t>
            </a:r>
            <a:r>
              <a:rPr lang="ro-RO" sz="3400" b="1" dirty="0" err="1" smtClean="0">
                <a:solidFill>
                  <a:schemeClr val="accent3">
                    <a:lumMod val="50000"/>
                  </a:schemeClr>
                </a:solidFill>
                <a:effectLst>
                  <a:outerShdw blurRad="38100" dist="25400" dir="5400000" algn="tl" rotWithShape="0">
                    <a:srgbClr val="000000">
                      <a:alpha val="43000"/>
                    </a:srgbClr>
                  </a:outerShdw>
                </a:effectLst>
                <a:latin typeface="+mj-lt"/>
                <a:ea typeface="+mj-ea"/>
                <a:cs typeface="+mj-cs"/>
              </a:rPr>
              <a:t>Engagement</a:t>
            </a:r>
            <a:r>
              <a:rPr lang="ro-RO" sz="3400" b="1" dirty="0" smtClean="0">
                <a:solidFill>
                  <a:schemeClr val="accent3">
                    <a:lumMod val="50000"/>
                  </a:schemeClr>
                </a:solidFill>
                <a:effectLst>
                  <a:outerShdw blurRad="38100" dist="25400" dir="5400000" algn="tl" rotWithShape="0">
                    <a:srgbClr val="000000">
                      <a:alpha val="43000"/>
                    </a:srgbClr>
                  </a:outerShdw>
                </a:effectLst>
                <a:latin typeface="+mj-lt"/>
                <a:ea typeface="+mj-ea"/>
                <a:cs typeface="+mj-cs"/>
              </a:rPr>
              <a:t>, </a:t>
            </a:r>
            <a:r>
              <a:rPr lang="ro-RO" sz="3400" b="1" dirty="0" err="1" smtClean="0">
                <a:solidFill>
                  <a:schemeClr val="accent3">
                    <a:lumMod val="50000"/>
                  </a:schemeClr>
                </a:solidFill>
                <a:effectLst>
                  <a:outerShdw blurRad="38100" dist="25400" dir="5400000" algn="tl" rotWithShape="0">
                    <a:srgbClr val="000000">
                      <a:alpha val="43000"/>
                    </a:srgbClr>
                  </a:outerShdw>
                </a:effectLst>
                <a:latin typeface="+mj-lt"/>
                <a:ea typeface="+mj-ea"/>
                <a:cs typeface="+mj-cs"/>
              </a:rPr>
              <a:t>Responsabilité</a:t>
            </a:r>
            <a:r>
              <a:rPr lang="ro-RO" sz="3400" b="1" dirty="0" smtClean="0">
                <a:solidFill>
                  <a:schemeClr val="accent3">
                    <a:lumMod val="50000"/>
                  </a:schemeClr>
                </a:solidFill>
                <a:effectLst>
                  <a:outerShdw blurRad="38100" dist="25400" dir="5400000" algn="tl" rotWithShape="0">
                    <a:srgbClr val="000000">
                      <a:alpha val="43000"/>
                    </a:srgbClr>
                  </a:outerShdw>
                </a:effectLst>
                <a:latin typeface="+mj-lt"/>
                <a:ea typeface="+mj-ea"/>
                <a:cs typeface="+mj-cs"/>
              </a:rPr>
              <a:t>, </a:t>
            </a:r>
            <a:r>
              <a:rPr lang="ro-RO" sz="3400" b="1" dirty="0" err="1" smtClean="0">
                <a:solidFill>
                  <a:schemeClr val="accent3">
                    <a:lumMod val="50000"/>
                  </a:schemeClr>
                </a:solidFill>
                <a:effectLst>
                  <a:outerShdw blurRad="38100" dist="25400" dir="5400000" algn="tl" rotWithShape="0">
                    <a:srgbClr val="000000">
                      <a:alpha val="43000"/>
                    </a:srgbClr>
                  </a:outerShdw>
                </a:effectLst>
                <a:latin typeface="+mj-lt"/>
                <a:ea typeface="+mj-ea"/>
                <a:cs typeface="+mj-cs"/>
              </a:rPr>
              <a:t>Transfert</a:t>
            </a:r>
            <a:r>
              <a:rPr lang="ro-RO" sz="3400" b="1" dirty="0" smtClean="0">
                <a:solidFill>
                  <a:schemeClr val="accent3">
                    <a:lumMod val="50000"/>
                  </a:schemeClr>
                </a:solidFill>
                <a:effectLst>
                  <a:outerShdw blurRad="38100" dist="25400" dir="5400000" algn="tl" rotWithShape="0">
                    <a:srgbClr val="000000">
                      <a:alpha val="43000"/>
                    </a:srgbClr>
                  </a:outerShdw>
                </a:effectLst>
                <a:latin typeface="+mj-lt"/>
                <a:ea typeface="+mj-ea"/>
                <a:cs typeface="+mj-cs"/>
              </a:rPr>
              <a:t> de </a:t>
            </a:r>
            <a:r>
              <a:rPr lang="ro-RO" sz="3400" b="1" dirty="0" err="1" smtClean="0">
                <a:solidFill>
                  <a:schemeClr val="accent3">
                    <a:lumMod val="50000"/>
                  </a:schemeClr>
                </a:solidFill>
                <a:effectLst>
                  <a:outerShdw blurRad="38100" dist="25400" dir="5400000" algn="tl" rotWithShape="0">
                    <a:srgbClr val="000000">
                      <a:alpha val="43000"/>
                    </a:srgbClr>
                  </a:outerShdw>
                </a:effectLst>
                <a:latin typeface="+mj-lt"/>
                <a:ea typeface="+mj-ea"/>
                <a:cs typeface="+mj-cs"/>
              </a:rPr>
              <a:t>bonnes</a:t>
            </a:r>
            <a:r>
              <a:rPr lang="ro-RO" sz="3400" b="1" dirty="0" smtClean="0">
                <a:solidFill>
                  <a:schemeClr val="accent3">
                    <a:lumMod val="50000"/>
                  </a:schemeClr>
                </a:solidFill>
                <a:effectLst>
                  <a:outerShdw blurRad="38100" dist="25400" dir="5400000" algn="tl" rotWithShape="0">
                    <a:srgbClr val="000000">
                      <a:alpha val="43000"/>
                    </a:srgbClr>
                  </a:outerShdw>
                </a:effectLst>
                <a:latin typeface="+mj-lt"/>
                <a:ea typeface="+mj-ea"/>
                <a:cs typeface="+mj-cs"/>
              </a:rPr>
              <a:t> </a:t>
            </a:r>
            <a:r>
              <a:rPr lang="ro-RO" sz="3400" b="1" dirty="0" err="1" smtClean="0">
                <a:solidFill>
                  <a:schemeClr val="accent3">
                    <a:lumMod val="50000"/>
                  </a:schemeClr>
                </a:solidFill>
                <a:effectLst>
                  <a:outerShdw blurRad="38100" dist="25400" dir="5400000" algn="tl" rotWithShape="0">
                    <a:srgbClr val="000000">
                      <a:alpha val="43000"/>
                    </a:srgbClr>
                  </a:outerShdw>
                </a:effectLst>
                <a:latin typeface="+mj-lt"/>
                <a:ea typeface="+mj-ea"/>
                <a:cs typeface="+mj-cs"/>
              </a:rPr>
              <a:t>pratiques</a:t>
            </a:r>
            <a:r>
              <a:rPr lang="en-US" sz="3400" b="1" dirty="0" smtClean="0">
                <a:solidFill>
                  <a:schemeClr val="accent3">
                    <a:lumMod val="50000"/>
                  </a:schemeClr>
                </a:solidFill>
                <a:effectLst>
                  <a:outerShdw blurRad="38100" dist="25400" dir="5400000" algn="tl" rotWithShape="0">
                    <a:srgbClr val="000000">
                      <a:alpha val="43000"/>
                    </a:srgbClr>
                  </a:outerShdw>
                </a:effectLst>
                <a:latin typeface="+mj-lt"/>
                <a:ea typeface="+mj-ea"/>
                <a:cs typeface="+mj-cs"/>
              </a:rPr>
              <a:t>“</a:t>
            </a:r>
          </a:p>
        </p:txBody>
      </p:sp>
      <p:pic>
        <p:nvPicPr>
          <p:cNvPr id="1026" name="Picture 2" descr="E:\2017_2018\proiect_VERT\logo_VERT_final.jpe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23528" y="260648"/>
            <a:ext cx="2088383" cy="1840173"/>
          </a:xfrm>
          <a:prstGeom prst="rect">
            <a:avLst/>
          </a:prstGeom>
          <a:noFill/>
          <a:extLst>
            <a:ext uri="{909E8E84-426E-40DD-AFC4-6F175D3DCCD1}">
              <a14:hiddenFill xmlns:a14="http://schemas.microsoft.com/office/drawing/2010/main">
                <a:solidFill>
                  <a:srgbClr val="FFFFFF"/>
                </a:solidFill>
              </a14:hiddenFill>
            </a:ext>
          </a:extLst>
        </p:spPr>
      </p:pic>
      <p:sp>
        <p:nvSpPr>
          <p:cNvPr id="9" name="WordArt 6"/>
          <p:cNvSpPr>
            <a:spLocks noChangeArrowheads="1" noChangeShapeType="1" noTextEdit="1"/>
          </p:cNvSpPr>
          <p:nvPr/>
        </p:nvSpPr>
        <p:spPr bwMode="auto">
          <a:xfrm>
            <a:off x="2627784" y="2996952"/>
            <a:ext cx="3855042" cy="640092"/>
          </a:xfrm>
          <a:prstGeom prst="rect">
            <a:avLst/>
          </a:prstGeom>
          <a:effectLst>
            <a:outerShdw blurRad="50800" dist="50800" dir="5400000" algn="ctr" rotWithShape="0">
              <a:schemeClr val="bg1">
                <a:lumMod val="65000"/>
                <a:lumOff val="35000"/>
              </a:schemeClr>
            </a:outerShdw>
          </a:effectLst>
        </p:spPr>
        <p:txBody>
          <a:bodyPr wrap="none" fromWordArt="1">
            <a:prstTxWarp prst="textPlain">
              <a:avLst>
                <a:gd name="adj" fmla="val 50000"/>
              </a:avLst>
            </a:prstTxWarp>
          </a:bodyPr>
          <a:lstStyle/>
          <a:p>
            <a:pPr algn="ctr"/>
            <a:r>
              <a:rPr lang="en-US" sz="3400" b="1" dirty="0" smtClean="0">
                <a:solidFill>
                  <a:schemeClr val="accent3">
                    <a:lumMod val="50000"/>
                  </a:schemeClr>
                </a:solidFill>
                <a:effectLst>
                  <a:outerShdw blurRad="50800" dist="38100" dir="5400000" algn="t" rotWithShape="0">
                    <a:prstClr val="black">
                      <a:alpha val="40000"/>
                    </a:prstClr>
                  </a:outerShdw>
                </a:effectLst>
                <a:latin typeface="+mj-lt"/>
                <a:ea typeface="+mj-ea"/>
                <a:cs typeface="+mj-cs"/>
              </a:rPr>
              <a:t>VERT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endParaRPr lang="en-US" smtClean="0"/>
          </a:p>
        </p:txBody>
      </p:sp>
      <p:sp>
        <p:nvSpPr>
          <p:cNvPr id="11267" name="Content Placeholder 2"/>
          <p:cNvSpPr>
            <a:spLocks noGrp="1"/>
          </p:cNvSpPr>
          <p:nvPr>
            <p:ph idx="1"/>
          </p:nvPr>
        </p:nvSpPr>
        <p:spPr/>
        <p:txBody>
          <a:bodyPr/>
          <a:lstStyle/>
          <a:p>
            <a:pPr eaLnBrk="1" hangingPunct="1"/>
            <a:endParaRPr lang="en-US" smtClean="0"/>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940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endParaRPr lang="en-US" smtClean="0"/>
          </a:p>
        </p:txBody>
      </p:sp>
      <p:sp>
        <p:nvSpPr>
          <p:cNvPr id="12291" name="Content Placeholder 2"/>
          <p:cNvSpPr>
            <a:spLocks noGrp="1"/>
          </p:cNvSpPr>
          <p:nvPr>
            <p:ph idx="1"/>
          </p:nvPr>
        </p:nvSpPr>
        <p:spPr/>
        <p:txBody>
          <a:bodyPr/>
          <a:lstStyle/>
          <a:p>
            <a:pPr eaLnBrk="1" hangingPunct="1"/>
            <a:endParaRPr lang="en-US" smtClean="0"/>
          </a:p>
        </p:txBody>
      </p:sp>
      <p:pic>
        <p:nvPicPr>
          <p:cNvPr id="122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54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2"/>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r>
              <a:rPr lang="en-GB" sz="1400" smtClean="0">
                <a:latin typeface="Times New Roman" panose="02020603050405020304" pitchFamily="18" charset="0"/>
              </a:rPr>
              <a:t>L’Environnement</a:t>
            </a:r>
          </a:p>
        </p:txBody>
      </p:sp>
      <p:sp>
        <p:nvSpPr>
          <p:cNvPr id="13315" name="Rectangle 2"/>
          <p:cNvSpPr>
            <a:spLocks noGrp="1" noChangeArrowheads="1"/>
          </p:cNvSpPr>
          <p:nvPr>
            <p:ph type="ctrTitle"/>
          </p:nvPr>
        </p:nvSpPr>
        <p:spPr>
          <a:xfrm>
            <a:off x="685800" y="228600"/>
            <a:ext cx="7772400" cy="649288"/>
          </a:xfrm>
        </p:spPr>
        <p:txBody>
          <a:bodyPr>
            <a:normAutofit fontScale="90000"/>
          </a:bodyPr>
          <a:lstStyle/>
          <a:p>
            <a:pPr eaLnBrk="1" hangingPunct="1"/>
            <a:r>
              <a:rPr lang="en-GB" smtClean="0"/>
              <a:t>Pollution</a:t>
            </a:r>
          </a:p>
        </p:txBody>
      </p:sp>
      <p:sp>
        <p:nvSpPr>
          <p:cNvPr id="13316" name="AutoShape 7"/>
          <p:cNvSpPr>
            <a:spLocks noChangeArrowheads="1"/>
          </p:cNvSpPr>
          <p:nvPr/>
        </p:nvSpPr>
        <p:spPr bwMode="auto">
          <a:xfrm>
            <a:off x="4267200" y="3581400"/>
            <a:ext cx="3505200" cy="2133600"/>
          </a:xfrm>
          <a:prstGeom prst="flowChartMagneticTape">
            <a:avLst/>
          </a:prstGeom>
          <a:solidFill>
            <a:srgbClr val="996633"/>
          </a:solidFill>
          <a:ln w="9525">
            <a:solidFill>
              <a:schemeClr val="tx1"/>
            </a:solidFill>
            <a:miter lim="800000"/>
            <a:headEnd/>
            <a:tailEnd/>
          </a:ln>
        </p:spPr>
        <p:txBody>
          <a:bodyPr wrap="none" anchor="ct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0"/>
              </a:spcBef>
              <a:buSzTx/>
              <a:buFontTx/>
              <a:buNone/>
            </a:pPr>
            <a:endParaRPr lang="en-US" sz="2400">
              <a:latin typeface="Times New Roman" panose="02020603050405020304" pitchFamily="18" charset="0"/>
            </a:endParaRPr>
          </a:p>
        </p:txBody>
      </p:sp>
      <p:sp>
        <p:nvSpPr>
          <p:cNvPr id="13317" name="AutoShape 9"/>
          <p:cNvSpPr>
            <a:spLocks noChangeArrowheads="1"/>
          </p:cNvSpPr>
          <p:nvPr/>
        </p:nvSpPr>
        <p:spPr bwMode="auto">
          <a:xfrm>
            <a:off x="4876800" y="1371600"/>
            <a:ext cx="3962400" cy="1600200"/>
          </a:xfrm>
          <a:prstGeom prst="cloudCallout">
            <a:avLst>
              <a:gd name="adj1" fmla="val -72718"/>
              <a:gd name="adj2" fmla="val -38292"/>
            </a:avLst>
          </a:prstGeom>
          <a:solidFill>
            <a:schemeClr val="accent1"/>
          </a:solidFill>
          <a:ln w="9525">
            <a:solidFill>
              <a:schemeClr val="tx1"/>
            </a:solidFill>
            <a:miter lim="800000"/>
            <a:headEnd/>
            <a:tailEnd/>
          </a:ln>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lgn="ctr" eaLnBrk="1" hangingPunct="1">
              <a:spcBef>
                <a:spcPct val="0"/>
              </a:spcBef>
              <a:buSzTx/>
              <a:buFontTx/>
              <a:buNone/>
            </a:pPr>
            <a:endParaRPr lang="en-US" sz="2400">
              <a:latin typeface="Times New Roman" panose="02020603050405020304" pitchFamily="18" charset="0"/>
            </a:endParaRPr>
          </a:p>
        </p:txBody>
      </p:sp>
      <p:sp>
        <p:nvSpPr>
          <p:cNvPr id="13318" name="AutoShape 10"/>
          <p:cNvSpPr>
            <a:spLocks noChangeArrowheads="1"/>
          </p:cNvSpPr>
          <p:nvPr/>
        </p:nvSpPr>
        <p:spPr bwMode="auto">
          <a:xfrm>
            <a:off x="457200" y="2209800"/>
            <a:ext cx="3048000" cy="2057400"/>
          </a:xfrm>
          <a:prstGeom prst="flowChartPunchedTape">
            <a:avLst/>
          </a:prstGeom>
          <a:solidFill>
            <a:srgbClr val="3399FF"/>
          </a:solidFill>
          <a:ln w="9525">
            <a:solidFill>
              <a:schemeClr val="tx1"/>
            </a:solidFill>
            <a:miter lim="800000"/>
            <a:headEnd/>
            <a:tailEnd/>
          </a:ln>
        </p:spPr>
        <p:txBody>
          <a:bodyPr wrap="none" anchor="ct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0"/>
              </a:spcBef>
              <a:buSzTx/>
              <a:buFontTx/>
              <a:buNone/>
            </a:pPr>
            <a:endParaRPr lang="en-US" sz="2400">
              <a:latin typeface="Times New Roman" panose="02020603050405020304" pitchFamily="18" charset="0"/>
            </a:endParaRPr>
          </a:p>
        </p:txBody>
      </p:sp>
      <p:sp>
        <p:nvSpPr>
          <p:cNvPr id="13319" name="Text Box 11"/>
          <p:cNvSpPr txBox="1">
            <a:spLocks noChangeArrowheads="1"/>
          </p:cNvSpPr>
          <p:nvPr/>
        </p:nvSpPr>
        <p:spPr bwMode="auto">
          <a:xfrm>
            <a:off x="838200" y="2971800"/>
            <a:ext cx="2362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en-GB" sz="4000">
                <a:latin typeface="Impact" panose="020B0806030902050204" pitchFamily="34" charset="0"/>
                <a:hlinkClick r:id="" action="ppaction://noaction"/>
              </a:rPr>
              <a:t>MER &amp;  EAU</a:t>
            </a:r>
            <a:endParaRPr lang="en-GB" sz="4000">
              <a:latin typeface="Impact" panose="020B0806030902050204" pitchFamily="34" charset="0"/>
            </a:endParaRPr>
          </a:p>
        </p:txBody>
      </p:sp>
      <p:sp>
        <p:nvSpPr>
          <p:cNvPr id="13320" name="Text Box 12"/>
          <p:cNvSpPr txBox="1">
            <a:spLocks noChangeArrowheads="1"/>
          </p:cNvSpPr>
          <p:nvPr/>
        </p:nvSpPr>
        <p:spPr bwMode="auto">
          <a:xfrm>
            <a:off x="6019800" y="1676400"/>
            <a:ext cx="1676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en-GB" sz="6000">
                <a:solidFill>
                  <a:schemeClr val="tx2"/>
                </a:solidFill>
                <a:latin typeface="Monotype Corsiva" panose="03010101010201010101" pitchFamily="66" charset="0"/>
                <a:hlinkClick r:id="" action="ppaction://noaction"/>
              </a:rPr>
              <a:t>AIR</a:t>
            </a:r>
            <a:endParaRPr lang="en-GB" sz="6000">
              <a:solidFill>
                <a:schemeClr val="tx2"/>
              </a:solidFill>
              <a:latin typeface="Monotype Corsiva" panose="03010101010201010101" pitchFamily="66" charset="0"/>
            </a:endParaRPr>
          </a:p>
        </p:txBody>
      </p:sp>
      <p:sp>
        <p:nvSpPr>
          <p:cNvPr id="13321" name="Text Box 13"/>
          <p:cNvSpPr txBox="1">
            <a:spLocks noChangeArrowheads="1"/>
          </p:cNvSpPr>
          <p:nvPr/>
        </p:nvSpPr>
        <p:spPr bwMode="auto">
          <a:xfrm>
            <a:off x="4876800" y="4191000"/>
            <a:ext cx="2514600" cy="1006475"/>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en-GB" sz="6000" b="1">
                <a:solidFill>
                  <a:srgbClr val="000000"/>
                </a:solidFill>
                <a:latin typeface="Microsoft Sans Serif" panose="020B0604020202020204" pitchFamily="34" charset="0"/>
                <a:hlinkClick r:id="" action="ppaction://noaction"/>
              </a:rPr>
              <a:t>Terre</a:t>
            </a:r>
            <a:endParaRPr lang="en-GB" sz="6000" b="1">
              <a:solidFill>
                <a:srgbClr val="000000"/>
              </a:solidFill>
              <a:latin typeface="Microsoft Sans Serif" panose="020B0604020202020204" pitchFamily="34" charset="0"/>
            </a:endParaRPr>
          </a:p>
        </p:txBody>
      </p:sp>
      <p:sp>
        <p:nvSpPr>
          <p:cNvPr id="13322" name="Text Box 17"/>
          <p:cNvSpPr txBox="1">
            <a:spLocks noChangeArrowheads="1"/>
          </p:cNvSpPr>
          <p:nvPr/>
        </p:nvSpPr>
        <p:spPr bwMode="auto">
          <a:xfrm>
            <a:off x="1371600" y="5334000"/>
            <a:ext cx="1752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en-GB" sz="2400">
                <a:latin typeface="Lucida Sans Unicode" panose="020B0602030504020204" pitchFamily="34" charset="0"/>
                <a:hlinkClick r:id="" action="ppaction://noaction"/>
              </a:rPr>
              <a:t>Liste des Polluants</a:t>
            </a:r>
            <a:endParaRPr lang="en-GB" sz="2400">
              <a:latin typeface="Lucida Sans Unicode" panose="020B0602030504020204" pitchFamily="34" charset="0"/>
            </a:endParaRPr>
          </a:p>
        </p:txBody>
      </p:sp>
    </p:spTree>
    <p:extLst>
      <p:ext uri="{BB962C8B-B14F-4D97-AF65-F5344CB8AC3E}">
        <p14:creationId xmlns:p14="http://schemas.microsoft.com/office/powerpoint/2010/main" val="1929999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2"/>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r>
              <a:rPr lang="en-GB" sz="1400" smtClean="0">
                <a:latin typeface="Times New Roman" panose="02020603050405020304" pitchFamily="18" charset="0"/>
              </a:rPr>
              <a:t>L’Environnement</a:t>
            </a:r>
          </a:p>
        </p:txBody>
      </p:sp>
      <p:sp>
        <p:nvSpPr>
          <p:cNvPr id="14339" name="Rectangle 2"/>
          <p:cNvSpPr>
            <a:spLocks noGrp="1" noChangeArrowheads="1"/>
          </p:cNvSpPr>
          <p:nvPr>
            <p:ph type="ctrTitle"/>
          </p:nvPr>
        </p:nvSpPr>
        <p:spPr>
          <a:xfrm>
            <a:off x="457200" y="304800"/>
            <a:ext cx="7772400" cy="685800"/>
          </a:xfrm>
        </p:spPr>
        <p:txBody>
          <a:bodyPr>
            <a:normAutofit fontScale="90000"/>
          </a:bodyPr>
          <a:lstStyle/>
          <a:p>
            <a:pPr eaLnBrk="1" hangingPunct="1"/>
            <a:r>
              <a:rPr lang="en-GB" dirty="0" smtClean="0"/>
              <a:t>Sources </a:t>
            </a:r>
            <a:r>
              <a:rPr lang="en-GB" dirty="0" err="1" smtClean="0"/>
              <a:t>Polluantes</a:t>
            </a:r>
            <a:endParaRPr lang="en-GB" dirty="0" smtClean="0"/>
          </a:p>
        </p:txBody>
      </p:sp>
      <p:sp>
        <p:nvSpPr>
          <p:cNvPr id="14340" name="Rectangle 3"/>
          <p:cNvSpPr>
            <a:spLocks noGrp="1" noChangeArrowheads="1"/>
          </p:cNvSpPr>
          <p:nvPr>
            <p:ph type="subTitle" idx="1"/>
          </p:nvPr>
        </p:nvSpPr>
        <p:spPr>
          <a:xfrm>
            <a:off x="609600" y="1600200"/>
            <a:ext cx="2882280" cy="1108720"/>
          </a:xfrm>
        </p:spPr>
        <p:txBody>
          <a:bodyPr>
            <a:normAutofit/>
          </a:bodyPr>
          <a:lstStyle/>
          <a:p>
            <a:pPr eaLnBrk="1" hangingPunct="1"/>
            <a:r>
              <a:rPr lang="en-GB" dirty="0" err="1" smtClean="0"/>
              <a:t>Pétrole</a:t>
            </a:r>
            <a:r>
              <a:rPr lang="en-GB" dirty="0" smtClean="0"/>
              <a:t> (</a:t>
            </a:r>
            <a:r>
              <a:rPr lang="en-GB" dirty="0" err="1" smtClean="0"/>
              <a:t>mazout</a:t>
            </a:r>
            <a:r>
              <a:rPr lang="en-GB" dirty="0" smtClean="0"/>
              <a:t>)</a:t>
            </a:r>
          </a:p>
        </p:txBody>
      </p:sp>
      <p:sp>
        <p:nvSpPr>
          <p:cNvPr id="14341" name="Text Box 4"/>
          <p:cNvSpPr txBox="1">
            <a:spLocks noChangeArrowheads="1"/>
          </p:cNvSpPr>
          <p:nvPr/>
        </p:nvSpPr>
        <p:spPr bwMode="auto">
          <a:xfrm>
            <a:off x="5105400" y="1447800"/>
            <a:ext cx="3505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en-GB" sz="2800" dirty="0" err="1">
                <a:latin typeface="Times New Roman" panose="02020603050405020304" pitchFamily="18" charset="0"/>
              </a:rPr>
              <a:t>Gaz</a:t>
            </a:r>
            <a:r>
              <a:rPr lang="en-GB" sz="2800" dirty="0">
                <a:latin typeface="Times New Roman" panose="02020603050405020304" pitchFamily="18" charset="0"/>
              </a:rPr>
              <a:t> </a:t>
            </a:r>
            <a:r>
              <a:rPr lang="en-GB" sz="2800" dirty="0" err="1">
                <a:latin typeface="Times New Roman" panose="02020603050405020304" pitchFamily="18" charset="0"/>
              </a:rPr>
              <a:t>d’échappement</a:t>
            </a:r>
            <a:r>
              <a:rPr lang="en-GB" sz="2800" dirty="0">
                <a:latin typeface="Times New Roman" panose="02020603050405020304" pitchFamily="18" charset="0"/>
              </a:rPr>
              <a:t> et </a:t>
            </a:r>
            <a:r>
              <a:rPr lang="en-GB" sz="2800" dirty="0" err="1">
                <a:latin typeface="Times New Roman" panose="02020603050405020304" pitchFamily="18" charset="0"/>
              </a:rPr>
              <a:t>domestiques</a:t>
            </a:r>
            <a:r>
              <a:rPr lang="en-GB" sz="2800" dirty="0">
                <a:latin typeface="Times New Roman" panose="02020603050405020304" pitchFamily="18" charset="0"/>
              </a:rPr>
              <a:t> (CFC)</a:t>
            </a:r>
          </a:p>
        </p:txBody>
      </p:sp>
      <p:sp>
        <p:nvSpPr>
          <p:cNvPr id="14342" name="Text Box 5"/>
          <p:cNvSpPr txBox="1">
            <a:spLocks noChangeArrowheads="1"/>
          </p:cNvSpPr>
          <p:nvPr/>
        </p:nvSpPr>
        <p:spPr bwMode="auto">
          <a:xfrm>
            <a:off x="533400" y="3352800"/>
            <a:ext cx="31745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en-GB" sz="2400" dirty="0" err="1">
                <a:latin typeface="Times New Roman" panose="02020603050405020304" pitchFamily="18" charset="0"/>
              </a:rPr>
              <a:t>Eaux</a:t>
            </a:r>
            <a:r>
              <a:rPr lang="en-GB" sz="2400" dirty="0">
                <a:latin typeface="Times New Roman" panose="02020603050405020304" pitchFamily="18" charset="0"/>
              </a:rPr>
              <a:t> </a:t>
            </a:r>
            <a:r>
              <a:rPr lang="en-GB" sz="2400" dirty="0" err="1" smtClean="0">
                <a:latin typeface="Times New Roman" panose="02020603050405020304" pitchFamily="18" charset="0"/>
              </a:rPr>
              <a:t>Usées</a:t>
            </a:r>
            <a:endParaRPr lang="en-GB" sz="2400" dirty="0">
              <a:latin typeface="Times New Roman" panose="02020603050405020304" pitchFamily="18" charset="0"/>
            </a:endParaRPr>
          </a:p>
        </p:txBody>
      </p:sp>
      <p:sp>
        <p:nvSpPr>
          <p:cNvPr id="14343" name="Text Box 7"/>
          <p:cNvSpPr txBox="1">
            <a:spLocks noChangeArrowheads="1"/>
          </p:cNvSpPr>
          <p:nvPr/>
        </p:nvSpPr>
        <p:spPr bwMode="auto">
          <a:xfrm>
            <a:off x="4564462" y="3262312"/>
            <a:ext cx="324789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en-GB" sz="2800" dirty="0" err="1">
                <a:latin typeface="Times New Roman" panose="02020603050405020304" pitchFamily="18" charset="0"/>
              </a:rPr>
              <a:t>Engrais</a:t>
            </a:r>
            <a:r>
              <a:rPr lang="en-GB" sz="2800" dirty="0">
                <a:latin typeface="Times New Roman" panose="02020603050405020304" pitchFamily="18" charset="0"/>
              </a:rPr>
              <a:t> </a:t>
            </a:r>
            <a:r>
              <a:rPr lang="en-GB" sz="2800" dirty="0" err="1">
                <a:latin typeface="Times New Roman" panose="02020603050405020304" pitchFamily="18" charset="0"/>
              </a:rPr>
              <a:t>agricoles</a:t>
            </a:r>
            <a:r>
              <a:rPr lang="en-GB" sz="2800" dirty="0">
                <a:latin typeface="Times New Roman" panose="02020603050405020304" pitchFamily="18" charset="0"/>
              </a:rPr>
              <a:t> (</a:t>
            </a:r>
            <a:r>
              <a:rPr lang="en-GB" sz="2800" dirty="0" err="1">
                <a:latin typeface="Times New Roman" panose="02020603050405020304" pitchFamily="18" charset="0"/>
              </a:rPr>
              <a:t>nappe</a:t>
            </a:r>
            <a:r>
              <a:rPr lang="en-GB" sz="2800" dirty="0">
                <a:latin typeface="Times New Roman" panose="02020603050405020304" pitchFamily="18" charset="0"/>
              </a:rPr>
              <a:t> </a:t>
            </a:r>
            <a:r>
              <a:rPr lang="en-GB" sz="2800" dirty="0" err="1">
                <a:latin typeface="Times New Roman" panose="02020603050405020304" pitchFamily="18" charset="0"/>
              </a:rPr>
              <a:t>phréatique</a:t>
            </a:r>
            <a:r>
              <a:rPr lang="en-GB" sz="2800" dirty="0">
                <a:latin typeface="Times New Roman" panose="02020603050405020304" pitchFamily="18" charset="0"/>
              </a:rPr>
              <a:t>)</a:t>
            </a:r>
          </a:p>
        </p:txBody>
      </p:sp>
    </p:spTree>
    <p:extLst>
      <p:ext uri="{BB962C8B-B14F-4D97-AF65-F5344CB8AC3E}">
        <p14:creationId xmlns:p14="http://schemas.microsoft.com/office/powerpoint/2010/main" val="3974784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2"/>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r>
              <a:rPr lang="en-GB" sz="1400" smtClean="0">
                <a:latin typeface="Times New Roman" panose="02020603050405020304" pitchFamily="18" charset="0"/>
              </a:rPr>
              <a:t>L’Environnement</a:t>
            </a:r>
          </a:p>
        </p:txBody>
      </p:sp>
      <p:sp>
        <p:nvSpPr>
          <p:cNvPr id="15363" name="Rectangle 2"/>
          <p:cNvSpPr>
            <a:spLocks noGrp="1" noChangeArrowheads="1"/>
          </p:cNvSpPr>
          <p:nvPr>
            <p:ph type="ctrTitle"/>
          </p:nvPr>
        </p:nvSpPr>
        <p:spPr>
          <a:xfrm>
            <a:off x="381000" y="228600"/>
            <a:ext cx="7772400" cy="725488"/>
          </a:xfrm>
        </p:spPr>
        <p:txBody>
          <a:bodyPr>
            <a:normAutofit fontScale="90000"/>
          </a:bodyPr>
          <a:lstStyle/>
          <a:p>
            <a:pPr eaLnBrk="1" hangingPunct="1"/>
            <a:r>
              <a:rPr lang="en-GB" smtClean="0"/>
              <a:t>Actions Polluantes</a:t>
            </a:r>
          </a:p>
        </p:txBody>
      </p:sp>
      <p:sp>
        <p:nvSpPr>
          <p:cNvPr id="15364" name="Rectangle 3"/>
          <p:cNvSpPr>
            <a:spLocks noGrp="1" noChangeArrowheads="1"/>
          </p:cNvSpPr>
          <p:nvPr>
            <p:ph type="subTitle" idx="1"/>
          </p:nvPr>
        </p:nvSpPr>
        <p:spPr>
          <a:xfrm>
            <a:off x="457200" y="1219200"/>
            <a:ext cx="3222625" cy="690563"/>
          </a:xfrm>
        </p:spPr>
        <p:txBody>
          <a:bodyPr/>
          <a:lstStyle/>
          <a:p>
            <a:pPr eaLnBrk="1" hangingPunct="1"/>
            <a:r>
              <a:rPr lang="en-GB" smtClean="0"/>
              <a:t>Gaspillage</a:t>
            </a:r>
          </a:p>
        </p:txBody>
      </p:sp>
      <p:sp>
        <p:nvSpPr>
          <p:cNvPr id="15365" name="Text Box 4"/>
          <p:cNvSpPr txBox="1">
            <a:spLocks noChangeArrowheads="1"/>
          </p:cNvSpPr>
          <p:nvPr/>
        </p:nvSpPr>
        <p:spPr bwMode="auto">
          <a:xfrm>
            <a:off x="4191000" y="1371600"/>
            <a:ext cx="441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en-GB"/>
              <a:t>Destruction des forets</a:t>
            </a:r>
          </a:p>
        </p:txBody>
      </p:sp>
      <p:sp>
        <p:nvSpPr>
          <p:cNvPr id="15366" name="Text Box 5"/>
          <p:cNvSpPr txBox="1">
            <a:spLocks noChangeArrowheads="1"/>
          </p:cNvSpPr>
          <p:nvPr/>
        </p:nvSpPr>
        <p:spPr bwMode="auto">
          <a:xfrm>
            <a:off x="914400" y="2362200"/>
            <a:ext cx="1014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en-GB" sz="2400">
                <a:latin typeface="Times New Roman" panose="02020603050405020304" pitchFamily="18" charset="0"/>
              </a:rPr>
              <a:t>Usines</a:t>
            </a:r>
          </a:p>
        </p:txBody>
      </p:sp>
      <p:sp>
        <p:nvSpPr>
          <p:cNvPr id="15367" name="Text Box 6"/>
          <p:cNvSpPr txBox="1">
            <a:spLocks noChangeArrowheads="1"/>
          </p:cNvSpPr>
          <p:nvPr/>
        </p:nvSpPr>
        <p:spPr bwMode="auto">
          <a:xfrm>
            <a:off x="5334000" y="2590800"/>
            <a:ext cx="1233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en-GB" sz="2400">
                <a:latin typeface="Times New Roman" panose="02020603050405020304" pitchFamily="18" charset="0"/>
              </a:rPr>
              <a:t>Voitures</a:t>
            </a:r>
          </a:p>
        </p:txBody>
      </p:sp>
      <p:sp>
        <p:nvSpPr>
          <p:cNvPr id="15368" name="Text Box 7"/>
          <p:cNvSpPr txBox="1">
            <a:spLocks noChangeArrowheads="1"/>
          </p:cNvSpPr>
          <p:nvPr/>
        </p:nvSpPr>
        <p:spPr bwMode="auto">
          <a:xfrm>
            <a:off x="609600" y="3276600"/>
            <a:ext cx="2500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en-GB" sz="2400">
                <a:latin typeface="Times New Roman" panose="02020603050405020304" pitchFamily="18" charset="0"/>
              </a:rPr>
              <a:t>Dégazage (en mer)</a:t>
            </a:r>
          </a:p>
        </p:txBody>
      </p:sp>
      <p:sp>
        <p:nvSpPr>
          <p:cNvPr id="15369" name="Text Box 9"/>
          <p:cNvSpPr txBox="1">
            <a:spLocks noChangeArrowheads="1"/>
          </p:cNvSpPr>
          <p:nvPr/>
        </p:nvSpPr>
        <p:spPr bwMode="auto">
          <a:xfrm>
            <a:off x="2057400" y="5334000"/>
            <a:ext cx="5070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en-GB" sz="2400">
                <a:latin typeface="Times New Roman" panose="02020603050405020304" pitchFamily="18" charset="0"/>
              </a:rPr>
              <a:t>Destruction des déchets par incinération</a:t>
            </a:r>
          </a:p>
        </p:txBody>
      </p:sp>
      <p:sp>
        <p:nvSpPr>
          <p:cNvPr id="15370" name="Text Box 10"/>
          <p:cNvSpPr txBox="1">
            <a:spLocks noChangeArrowheads="1"/>
          </p:cNvSpPr>
          <p:nvPr/>
        </p:nvSpPr>
        <p:spPr bwMode="auto">
          <a:xfrm>
            <a:off x="4267200" y="3352800"/>
            <a:ext cx="4157663"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en-GB" sz="2400">
                <a:latin typeface="Times New Roman" panose="02020603050405020304" pitchFamily="18" charset="0"/>
              </a:rPr>
              <a:t>Mauvais entretien des pétroliers </a:t>
            </a:r>
          </a:p>
          <a:p>
            <a:pPr eaLnBrk="1" hangingPunct="1">
              <a:spcBef>
                <a:spcPct val="50000"/>
              </a:spcBef>
              <a:buSzTx/>
              <a:buFontTx/>
              <a:buNone/>
            </a:pPr>
            <a:r>
              <a:rPr lang="en-GB" sz="2400">
                <a:latin typeface="Times New Roman" panose="02020603050405020304" pitchFamily="18" charset="0"/>
              </a:rPr>
              <a:t>(marées noires)</a:t>
            </a:r>
          </a:p>
        </p:txBody>
      </p:sp>
      <p:sp>
        <p:nvSpPr>
          <p:cNvPr id="15371" name="Text Box 11"/>
          <p:cNvSpPr txBox="1">
            <a:spLocks noChangeArrowheads="1"/>
          </p:cNvSpPr>
          <p:nvPr/>
        </p:nvSpPr>
        <p:spPr bwMode="auto">
          <a:xfrm>
            <a:off x="533400" y="4572000"/>
            <a:ext cx="671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en-GB" sz="2400">
                <a:latin typeface="Times New Roman" panose="02020603050405020304" pitchFamily="18" charset="0"/>
              </a:rPr>
              <a:t>Déversement des produits chimiques dans les rivières</a:t>
            </a:r>
          </a:p>
        </p:txBody>
      </p:sp>
    </p:spTree>
    <p:extLst>
      <p:ext uri="{BB962C8B-B14F-4D97-AF65-F5344CB8AC3E}">
        <p14:creationId xmlns:p14="http://schemas.microsoft.com/office/powerpoint/2010/main" val="27639913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2"/>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r>
              <a:rPr lang="en-GB" sz="1400" smtClean="0">
                <a:latin typeface="Times New Roman" panose="02020603050405020304" pitchFamily="18" charset="0"/>
              </a:rPr>
              <a:t>L’Environnement</a:t>
            </a:r>
          </a:p>
        </p:txBody>
      </p:sp>
      <p:sp>
        <p:nvSpPr>
          <p:cNvPr id="16387" name="Rectangle 2"/>
          <p:cNvSpPr>
            <a:spLocks noGrp="1" noChangeArrowheads="1"/>
          </p:cNvSpPr>
          <p:nvPr>
            <p:ph type="ctrTitle"/>
          </p:nvPr>
        </p:nvSpPr>
        <p:spPr>
          <a:xfrm>
            <a:off x="457200" y="228600"/>
            <a:ext cx="7772400" cy="649288"/>
          </a:xfrm>
        </p:spPr>
        <p:txBody>
          <a:bodyPr>
            <a:normAutofit fontScale="90000"/>
          </a:bodyPr>
          <a:lstStyle/>
          <a:p>
            <a:pPr eaLnBrk="1" hangingPunct="1"/>
            <a:r>
              <a:rPr lang="en-GB" smtClean="0"/>
              <a:t>Pollution de l’Air</a:t>
            </a:r>
          </a:p>
        </p:txBody>
      </p:sp>
      <p:sp>
        <p:nvSpPr>
          <p:cNvPr id="16388" name="Rectangle 3"/>
          <p:cNvSpPr>
            <a:spLocks noGrp="1" noChangeArrowheads="1"/>
          </p:cNvSpPr>
          <p:nvPr>
            <p:ph type="subTitle" idx="1"/>
          </p:nvPr>
        </p:nvSpPr>
        <p:spPr>
          <a:xfrm>
            <a:off x="304800" y="1447800"/>
            <a:ext cx="3352800" cy="685800"/>
          </a:xfrm>
        </p:spPr>
        <p:txBody>
          <a:bodyPr/>
          <a:lstStyle/>
          <a:p>
            <a:pPr eaLnBrk="1" hangingPunct="1"/>
            <a:r>
              <a:rPr lang="en-GB" smtClean="0"/>
              <a:t>Causes</a:t>
            </a:r>
          </a:p>
        </p:txBody>
      </p:sp>
      <p:sp>
        <p:nvSpPr>
          <p:cNvPr id="16389" name="Text Box 4"/>
          <p:cNvSpPr txBox="1">
            <a:spLocks noChangeArrowheads="1"/>
          </p:cNvSpPr>
          <p:nvPr/>
        </p:nvSpPr>
        <p:spPr bwMode="auto">
          <a:xfrm>
            <a:off x="5029200" y="1447800"/>
            <a:ext cx="3200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lgn="ctr" eaLnBrk="1" hangingPunct="1">
              <a:spcBef>
                <a:spcPct val="50000"/>
              </a:spcBef>
              <a:buSzTx/>
              <a:buFontTx/>
              <a:buNone/>
            </a:pPr>
            <a:r>
              <a:rPr lang="en-GB"/>
              <a:t>Consequences</a:t>
            </a:r>
          </a:p>
        </p:txBody>
      </p:sp>
      <p:sp>
        <p:nvSpPr>
          <p:cNvPr id="16390" name="Text Box 5"/>
          <p:cNvSpPr txBox="1">
            <a:spLocks noChangeArrowheads="1"/>
          </p:cNvSpPr>
          <p:nvPr/>
        </p:nvSpPr>
        <p:spPr bwMode="auto">
          <a:xfrm>
            <a:off x="653387" y="2352178"/>
            <a:ext cx="3429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en-GB" sz="2400" dirty="0" err="1">
                <a:latin typeface="Times New Roman" panose="02020603050405020304" pitchFamily="18" charset="0"/>
              </a:rPr>
              <a:t>Gaz</a:t>
            </a:r>
            <a:r>
              <a:rPr lang="en-GB" sz="2400" dirty="0">
                <a:latin typeface="Times New Roman" panose="02020603050405020304" pitchFamily="18" charset="0"/>
              </a:rPr>
              <a:t> </a:t>
            </a:r>
            <a:r>
              <a:rPr lang="en-GB" sz="2400" dirty="0" err="1">
                <a:latin typeface="Times New Roman" panose="02020603050405020304" pitchFamily="18" charset="0"/>
              </a:rPr>
              <a:t>d’échappement</a:t>
            </a:r>
            <a:r>
              <a:rPr lang="en-GB" sz="2400" dirty="0">
                <a:latin typeface="Times New Roman" panose="02020603050405020304" pitchFamily="18" charset="0"/>
              </a:rPr>
              <a:t> des </a:t>
            </a:r>
            <a:r>
              <a:rPr lang="en-GB" sz="2400" dirty="0" err="1">
                <a:latin typeface="Times New Roman" panose="02020603050405020304" pitchFamily="18" charset="0"/>
              </a:rPr>
              <a:t>voitures</a:t>
            </a:r>
            <a:endParaRPr lang="en-GB" sz="2400" dirty="0">
              <a:latin typeface="Times New Roman" panose="02020603050405020304" pitchFamily="18" charset="0"/>
            </a:endParaRPr>
          </a:p>
        </p:txBody>
      </p:sp>
      <p:sp>
        <p:nvSpPr>
          <p:cNvPr id="16391" name="Text Box 6"/>
          <p:cNvSpPr txBox="1">
            <a:spLocks noChangeArrowheads="1"/>
          </p:cNvSpPr>
          <p:nvPr/>
        </p:nvSpPr>
        <p:spPr bwMode="auto">
          <a:xfrm>
            <a:off x="5281859" y="2763341"/>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en-GB" sz="2400" dirty="0" err="1">
                <a:latin typeface="Times New Roman" panose="02020603050405020304" pitchFamily="18" charset="0"/>
              </a:rPr>
              <a:t>Effet</a:t>
            </a:r>
            <a:r>
              <a:rPr lang="en-GB" sz="2400" dirty="0">
                <a:latin typeface="Times New Roman" panose="02020603050405020304" pitchFamily="18" charset="0"/>
              </a:rPr>
              <a:t> de </a:t>
            </a:r>
            <a:r>
              <a:rPr lang="en-GB" sz="2400" dirty="0" err="1">
                <a:latin typeface="Times New Roman" panose="02020603050405020304" pitchFamily="18" charset="0"/>
              </a:rPr>
              <a:t>Serre</a:t>
            </a:r>
            <a:endParaRPr lang="en-GB" sz="2400" dirty="0">
              <a:latin typeface="Times New Roman" panose="02020603050405020304" pitchFamily="18" charset="0"/>
            </a:endParaRPr>
          </a:p>
        </p:txBody>
      </p:sp>
      <p:sp>
        <p:nvSpPr>
          <p:cNvPr id="16392" name="Text Box 7"/>
          <p:cNvSpPr txBox="1">
            <a:spLocks noChangeArrowheads="1"/>
          </p:cNvSpPr>
          <p:nvPr/>
        </p:nvSpPr>
        <p:spPr bwMode="auto">
          <a:xfrm>
            <a:off x="5220072" y="4567238"/>
            <a:ext cx="3276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en-GB" sz="2400" dirty="0" err="1">
                <a:latin typeface="Times New Roman" panose="02020603050405020304" pitchFamily="18" charset="0"/>
              </a:rPr>
              <a:t>Trou</a:t>
            </a:r>
            <a:r>
              <a:rPr lang="en-GB" sz="2400" dirty="0">
                <a:latin typeface="Times New Roman" panose="02020603050405020304" pitchFamily="18" charset="0"/>
              </a:rPr>
              <a:t> </a:t>
            </a:r>
            <a:r>
              <a:rPr lang="en-GB" sz="2400" dirty="0" err="1">
                <a:latin typeface="Times New Roman" panose="02020603050405020304" pitchFamily="18" charset="0"/>
              </a:rPr>
              <a:t>dans</a:t>
            </a:r>
            <a:r>
              <a:rPr lang="en-GB" sz="2400" dirty="0">
                <a:latin typeface="Times New Roman" panose="02020603050405020304" pitchFamily="18" charset="0"/>
              </a:rPr>
              <a:t> la </a:t>
            </a:r>
            <a:r>
              <a:rPr lang="en-GB" sz="2400" dirty="0" err="1">
                <a:latin typeface="Times New Roman" panose="02020603050405020304" pitchFamily="18" charset="0"/>
              </a:rPr>
              <a:t>couche</a:t>
            </a:r>
            <a:r>
              <a:rPr lang="en-GB" sz="2400" dirty="0">
                <a:latin typeface="Times New Roman" panose="02020603050405020304" pitchFamily="18" charset="0"/>
              </a:rPr>
              <a:t> </a:t>
            </a:r>
            <a:r>
              <a:rPr lang="en-GB" sz="2400" dirty="0" err="1">
                <a:latin typeface="Times New Roman" panose="02020603050405020304" pitchFamily="18" charset="0"/>
              </a:rPr>
              <a:t>d’ozone</a:t>
            </a:r>
            <a:endParaRPr lang="en-GB" sz="2400" dirty="0">
              <a:latin typeface="Times New Roman" panose="02020603050405020304" pitchFamily="18" charset="0"/>
            </a:endParaRPr>
          </a:p>
        </p:txBody>
      </p:sp>
      <p:sp>
        <p:nvSpPr>
          <p:cNvPr id="16393" name="Text Box 8"/>
          <p:cNvSpPr txBox="1">
            <a:spLocks noChangeArrowheads="1"/>
          </p:cNvSpPr>
          <p:nvPr/>
        </p:nvSpPr>
        <p:spPr bwMode="auto">
          <a:xfrm>
            <a:off x="762000" y="3480759"/>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en-GB" sz="2400" dirty="0" err="1">
                <a:latin typeface="Times New Roman" panose="02020603050405020304" pitchFamily="18" charset="0"/>
              </a:rPr>
              <a:t>Fumées</a:t>
            </a:r>
            <a:r>
              <a:rPr lang="en-GB" sz="2400" dirty="0">
                <a:latin typeface="Times New Roman" panose="02020603050405020304" pitchFamily="18" charset="0"/>
              </a:rPr>
              <a:t> </a:t>
            </a:r>
            <a:r>
              <a:rPr lang="en-GB" sz="2400" dirty="0" err="1">
                <a:latin typeface="Times New Roman" panose="02020603050405020304" pitchFamily="18" charset="0"/>
              </a:rPr>
              <a:t>d’usine</a:t>
            </a:r>
            <a:endParaRPr lang="en-GB" sz="2400" dirty="0">
              <a:latin typeface="Times New Roman" panose="02020603050405020304" pitchFamily="18" charset="0"/>
            </a:endParaRPr>
          </a:p>
        </p:txBody>
      </p:sp>
      <p:sp>
        <p:nvSpPr>
          <p:cNvPr id="16394" name="Text Box 9"/>
          <p:cNvSpPr txBox="1">
            <a:spLocks noChangeArrowheads="1"/>
          </p:cNvSpPr>
          <p:nvPr/>
        </p:nvSpPr>
        <p:spPr bwMode="auto">
          <a:xfrm>
            <a:off x="725606" y="4725193"/>
            <a:ext cx="2743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en-GB" sz="2400" dirty="0" err="1">
                <a:latin typeface="Times New Roman" panose="02020603050405020304" pitchFamily="18" charset="0"/>
              </a:rPr>
              <a:t>Gaz</a:t>
            </a:r>
            <a:r>
              <a:rPr lang="en-GB" sz="2400" dirty="0">
                <a:latin typeface="Times New Roman" panose="02020603050405020304" pitchFamily="18" charset="0"/>
              </a:rPr>
              <a:t> </a:t>
            </a:r>
            <a:r>
              <a:rPr lang="en-GB" sz="2400" dirty="0" err="1">
                <a:latin typeface="Times New Roman" panose="02020603050405020304" pitchFamily="18" charset="0"/>
              </a:rPr>
              <a:t>Domestiques</a:t>
            </a:r>
            <a:r>
              <a:rPr lang="en-GB" sz="2400" dirty="0">
                <a:latin typeface="Times New Roman" panose="02020603050405020304" pitchFamily="18" charset="0"/>
              </a:rPr>
              <a:t> (CFC)</a:t>
            </a:r>
          </a:p>
        </p:txBody>
      </p:sp>
    </p:spTree>
    <p:extLst>
      <p:ext uri="{BB962C8B-B14F-4D97-AF65-F5344CB8AC3E}">
        <p14:creationId xmlns:p14="http://schemas.microsoft.com/office/powerpoint/2010/main" val="22617996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2"/>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r>
              <a:rPr lang="en-GB" sz="1400" smtClean="0">
                <a:latin typeface="Times New Roman" panose="02020603050405020304" pitchFamily="18" charset="0"/>
              </a:rPr>
              <a:t>L’Environnement</a:t>
            </a:r>
          </a:p>
        </p:txBody>
      </p:sp>
      <p:sp>
        <p:nvSpPr>
          <p:cNvPr id="17411" name="Rectangle 2"/>
          <p:cNvSpPr>
            <a:spLocks noGrp="1" noChangeArrowheads="1"/>
          </p:cNvSpPr>
          <p:nvPr>
            <p:ph type="ctrTitle"/>
          </p:nvPr>
        </p:nvSpPr>
        <p:spPr>
          <a:xfrm>
            <a:off x="381000" y="304800"/>
            <a:ext cx="7772400" cy="725488"/>
          </a:xfrm>
        </p:spPr>
        <p:txBody>
          <a:bodyPr>
            <a:normAutofit fontScale="90000"/>
          </a:bodyPr>
          <a:lstStyle/>
          <a:p>
            <a:pPr eaLnBrk="1" hangingPunct="1"/>
            <a:r>
              <a:rPr lang="en-GB" smtClean="0"/>
              <a:t>Pollution de la Terre</a:t>
            </a:r>
          </a:p>
        </p:txBody>
      </p:sp>
      <p:sp>
        <p:nvSpPr>
          <p:cNvPr id="17412" name="Rectangle 3"/>
          <p:cNvSpPr>
            <a:spLocks noGrp="1" noChangeArrowheads="1"/>
          </p:cNvSpPr>
          <p:nvPr>
            <p:ph type="subTitle" idx="1"/>
          </p:nvPr>
        </p:nvSpPr>
        <p:spPr>
          <a:xfrm>
            <a:off x="360528" y="1572423"/>
            <a:ext cx="3581400" cy="762000"/>
          </a:xfrm>
        </p:spPr>
        <p:txBody>
          <a:bodyPr/>
          <a:lstStyle/>
          <a:p>
            <a:pPr eaLnBrk="1" hangingPunct="1"/>
            <a:r>
              <a:rPr lang="en-GB" dirty="0" err="1" smtClean="0"/>
              <a:t>Décharges</a:t>
            </a:r>
            <a:r>
              <a:rPr lang="en-GB" dirty="0" smtClean="0"/>
              <a:t> </a:t>
            </a:r>
          </a:p>
        </p:txBody>
      </p:sp>
      <p:sp>
        <p:nvSpPr>
          <p:cNvPr id="17413" name="Text Box 4"/>
          <p:cNvSpPr txBox="1">
            <a:spLocks noChangeArrowheads="1"/>
          </p:cNvSpPr>
          <p:nvPr/>
        </p:nvSpPr>
        <p:spPr bwMode="auto">
          <a:xfrm>
            <a:off x="703428" y="2692871"/>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en-GB" sz="2400" dirty="0" err="1">
                <a:latin typeface="Times New Roman" panose="02020603050405020304" pitchFamily="18" charset="0"/>
              </a:rPr>
              <a:t>Déchets</a:t>
            </a:r>
            <a:r>
              <a:rPr lang="en-GB" sz="2400" dirty="0">
                <a:latin typeface="Times New Roman" panose="02020603050405020304" pitchFamily="18" charset="0"/>
              </a:rPr>
              <a:t> </a:t>
            </a:r>
            <a:r>
              <a:rPr lang="en-GB" sz="2400" dirty="0" err="1">
                <a:latin typeface="Times New Roman" panose="02020603050405020304" pitchFamily="18" charset="0"/>
              </a:rPr>
              <a:t>nucléaires</a:t>
            </a:r>
            <a:endParaRPr lang="en-GB" sz="2400" dirty="0">
              <a:latin typeface="Times New Roman" panose="02020603050405020304" pitchFamily="18" charset="0"/>
            </a:endParaRPr>
          </a:p>
        </p:txBody>
      </p:sp>
      <p:sp>
        <p:nvSpPr>
          <p:cNvPr id="17414" name="Text Box 6"/>
          <p:cNvSpPr txBox="1">
            <a:spLocks noChangeArrowheads="1"/>
          </p:cNvSpPr>
          <p:nvPr/>
        </p:nvSpPr>
        <p:spPr bwMode="auto">
          <a:xfrm>
            <a:off x="884289" y="4242742"/>
            <a:ext cx="2232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en-GB" sz="2400" dirty="0" err="1">
                <a:latin typeface="Times New Roman" panose="02020603050405020304" pitchFamily="18" charset="0"/>
              </a:rPr>
              <a:t>Déforestation</a:t>
            </a:r>
            <a:endParaRPr lang="en-GB" sz="2400" dirty="0">
              <a:latin typeface="Times New Roman" panose="02020603050405020304" pitchFamily="18" charset="0"/>
            </a:endParaRPr>
          </a:p>
        </p:txBody>
      </p:sp>
      <p:sp>
        <p:nvSpPr>
          <p:cNvPr id="17415" name="Text Box 7"/>
          <p:cNvSpPr txBox="1">
            <a:spLocks noChangeArrowheads="1"/>
          </p:cNvSpPr>
          <p:nvPr/>
        </p:nvSpPr>
        <p:spPr bwMode="auto">
          <a:xfrm>
            <a:off x="5181600" y="15240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en-GB" sz="2400" dirty="0">
                <a:latin typeface="Times New Roman" panose="02020603050405020304" pitchFamily="18" charset="0"/>
              </a:rPr>
              <a:t>Urbanisation</a:t>
            </a:r>
          </a:p>
        </p:txBody>
      </p:sp>
      <p:sp>
        <p:nvSpPr>
          <p:cNvPr id="17416" name="Text Box 8"/>
          <p:cNvSpPr txBox="1">
            <a:spLocks noChangeArrowheads="1"/>
          </p:cNvSpPr>
          <p:nvPr/>
        </p:nvSpPr>
        <p:spPr bwMode="auto">
          <a:xfrm>
            <a:off x="5029200" y="2741848"/>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en-GB" sz="2400" dirty="0">
                <a:latin typeface="Times New Roman" panose="02020603050405020304" pitchFamily="18" charset="0"/>
              </a:rPr>
              <a:t>Industrialisation</a:t>
            </a:r>
          </a:p>
        </p:txBody>
      </p:sp>
      <p:sp>
        <p:nvSpPr>
          <p:cNvPr id="17417" name="Text Box 9"/>
          <p:cNvSpPr txBox="1">
            <a:spLocks noChangeArrowheads="1"/>
          </p:cNvSpPr>
          <p:nvPr/>
        </p:nvSpPr>
        <p:spPr bwMode="auto">
          <a:xfrm>
            <a:off x="4713217" y="4573587"/>
            <a:ext cx="2438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en-GB" sz="2400" dirty="0">
                <a:latin typeface="Times New Roman" panose="02020603050405020304" pitchFamily="18" charset="0"/>
              </a:rPr>
              <a:t>Agriculture (</a:t>
            </a:r>
            <a:r>
              <a:rPr lang="en-GB" sz="2400" dirty="0" err="1">
                <a:latin typeface="Times New Roman" panose="02020603050405020304" pitchFamily="18" charset="0"/>
              </a:rPr>
              <a:t>engrais</a:t>
            </a:r>
            <a:r>
              <a:rPr lang="en-GB" sz="2400" dirty="0">
                <a:latin typeface="Times New Roman" panose="02020603050405020304" pitchFamily="18" charset="0"/>
              </a:rPr>
              <a:t>)</a:t>
            </a:r>
          </a:p>
        </p:txBody>
      </p:sp>
    </p:spTree>
    <p:extLst>
      <p:ext uri="{BB962C8B-B14F-4D97-AF65-F5344CB8AC3E}">
        <p14:creationId xmlns:p14="http://schemas.microsoft.com/office/powerpoint/2010/main" val="4228462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2"/>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r>
              <a:rPr lang="en-GB" sz="1400" smtClean="0">
                <a:latin typeface="Times New Roman" panose="02020603050405020304" pitchFamily="18" charset="0"/>
              </a:rPr>
              <a:t>L’Environnement</a:t>
            </a:r>
          </a:p>
        </p:txBody>
      </p:sp>
      <p:sp>
        <p:nvSpPr>
          <p:cNvPr id="18435" name="Rectangle 2"/>
          <p:cNvSpPr>
            <a:spLocks noGrp="1" noChangeArrowheads="1"/>
          </p:cNvSpPr>
          <p:nvPr>
            <p:ph type="ctrTitle"/>
          </p:nvPr>
        </p:nvSpPr>
        <p:spPr>
          <a:xfrm>
            <a:off x="304800" y="228600"/>
            <a:ext cx="7772400" cy="725488"/>
          </a:xfrm>
        </p:spPr>
        <p:txBody>
          <a:bodyPr>
            <a:normAutofit fontScale="90000"/>
          </a:bodyPr>
          <a:lstStyle/>
          <a:p>
            <a:pPr eaLnBrk="1" hangingPunct="1"/>
            <a:r>
              <a:rPr lang="en-GB" smtClean="0"/>
              <a:t>Pollution de la Mer</a:t>
            </a:r>
          </a:p>
        </p:txBody>
      </p:sp>
      <p:sp>
        <p:nvSpPr>
          <p:cNvPr id="18436" name="Rectangle 3"/>
          <p:cNvSpPr>
            <a:spLocks noGrp="1" noChangeArrowheads="1"/>
          </p:cNvSpPr>
          <p:nvPr>
            <p:ph type="subTitle" idx="1"/>
          </p:nvPr>
        </p:nvSpPr>
        <p:spPr>
          <a:xfrm>
            <a:off x="381000" y="1219200"/>
            <a:ext cx="4114800" cy="685800"/>
          </a:xfrm>
        </p:spPr>
        <p:txBody>
          <a:bodyPr/>
          <a:lstStyle/>
          <a:p>
            <a:pPr eaLnBrk="1" hangingPunct="1"/>
            <a:r>
              <a:rPr lang="en-GB" smtClean="0"/>
              <a:t>Marée Noire (mazout)</a:t>
            </a:r>
          </a:p>
        </p:txBody>
      </p:sp>
      <p:sp>
        <p:nvSpPr>
          <p:cNvPr id="18437" name="Text Box 4"/>
          <p:cNvSpPr txBox="1">
            <a:spLocks noChangeArrowheads="1"/>
          </p:cNvSpPr>
          <p:nvPr/>
        </p:nvSpPr>
        <p:spPr bwMode="auto">
          <a:xfrm>
            <a:off x="609600" y="22098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en-GB" sz="2400">
                <a:latin typeface="Times New Roman" panose="02020603050405020304" pitchFamily="18" charset="0"/>
              </a:rPr>
              <a:t>Egouts et Eaux Usees</a:t>
            </a:r>
          </a:p>
        </p:txBody>
      </p:sp>
      <p:sp>
        <p:nvSpPr>
          <p:cNvPr id="18438" name="Text Box 5"/>
          <p:cNvSpPr txBox="1">
            <a:spLocks noChangeArrowheads="1"/>
          </p:cNvSpPr>
          <p:nvPr/>
        </p:nvSpPr>
        <p:spPr bwMode="auto">
          <a:xfrm>
            <a:off x="1371600" y="32766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en-GB" sz="2400">
                <a:latin typeface="Times New Roman" panose="02020603050405020304" pitchFamily="18" charset="0"/>
              </a:rPr>
              <a:t>Déchets dans la Méditerrannée</a:t>
            </a:r>
          </a:p>
        </p:txBody>
      </p:sp>
      <p:sp>
        <p:nvSpPr>
          <p:cNvPr id="18439" name="Text Box 6"/>
          <p:cNvSpPr txBox="1">
            <a:spLocks noChangeArrowheads="1"/>
          </p:cNvSpPr>
          <p:nvPr/>
        </p:nvSpPr>
        <p:spPr bwMode="auto">
          <a:xfrm>
            <a:off x="4343400" y="22860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en-GB" sz="2400">
                <a:latin typeface="Times New Roman" panose="02020603050405020304" pitchFamily="18" charset="0"/>
              </a:rPr>
              <a:t>Dégazage des bateaux de pêche</a:t>
            </a:r>
          </a:p>
        </p:txBody>
      </p:sp>
      <p:sp>
        <p:nvSpPr>
          <p:cNvPr id="18440" name="Text Box 7"/>
          <p:cNvSpPr txBox="1">
            <a:spLocks noChangeArrowheads="1"/>
          </p:cNvSpPr>
          <p:nvPr/>
        </p:nvSpPr>
        <p:spPr bwMode="auto">
          <a:xfrm>
            <a:off x="914400" y="4191000"/>
            <a:ext cx="6526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en-GB" sz="2400">
                <a:latin typeface="Times New Roman" panose="02020603050405020304" pitchFamily="18" charset="0"/>
              </a:rPr>
              <a:t>Déversement de déchets industriels dans les rivières</a:t>
            </a:r>
          </a:p>
        </p:txBody>
      </p:sp>
    </p:spTree>
    <p:extLst>
      <p:ext uri="{BB962C8B-B14F-4D97-AF65-F5344CB8AC3E}">
        <p14:creationId xmlns:p14="http://schemas.microsoft.com/office/powerpoint/2010/main" val="10519392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32"/>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r>
              <a:rPr lang="en-GB" sz="1400" smtClean="0">
                <a:latin typeface="Times New Roman" panose="02020603050405020304" pitchFamily="18" charset="0"/>
              </a:rPr>
              <a:t>L’Environnement</a:t>
            </a:r>
          </a:p>
        </p:txBody>
      </p:sp>
      <p:sp>
        <p:nvSpPr>
          <p:cNvPr id="13314" name="Rectangle 2"/>
          <p:cNvSpPr>
            <a:spLocks noGrp="1" noChangeArrowheads="1"/>
          </p:cNvSpPr>
          <p:nvPr>
            <p:ph type="ctrTitle"/>
          </p:nvPr>
        </p:nvSpPr>
        <p:spPr>
          <a:xfrm>
            <a:off x="457200" y="304800"/>
            <a:ext cx="7772400" cy="649288"/>
          </a:xfrm>
        </p:spPr>
        <p:txBody>
          <a:bodyPr>
            <a:normAutofit fontScale="90000"/>
          </a:bodyPr>
          <a:lstStyle/>
          <a:p>
            <a:pPr eaLnBrk="1" hangingPunct="1"/>
            <a:r>
              <a:rPr lang="en-GB" smtClean="0"/>
              <a:t>Consequences Generales</a:t>
            </a:r>
          </a:p>
        </p:txBody>
      </p:sp>
      <p:sp>
        <p:nvSpPr>
          <p:cNvPr id="13316" name="AutoShape 4"/>
          <p:cNvSpPr>
            <a:spLocks noChangeArrowheads="1"/>
          </p:cNvSpPr>
          <p:nvPr/>
        </p:nvSpPr>
        <p:spPr bwMode="auto">
          <a:xfrm>
            <a:off x="533400" y="1447800"/>
            <a:ext cx="4267200" cy="990600"/>
          </a:xfrm>
          <a:prstGeom prst="flowChartPunchedTape">
            <a:avLst/>
          </a:prstGeom>
          <a:solidFill>
            <a:srgbClr val="339933"/>
          </a:solidFill>
          <a:ln w="9525">
            <a:solidFill>
              <a:schemeClr val="tx1"/>
            </a:solidFill>
            <a:miter lim="800000"/>
            <a:headEnd/>
            <a:tailEnd/>
          </a:ln>
        </p:spPr>
        <p:txBody>
          <a:bodyPr wrap="none" anchor="ct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0"/>
              </a:spcBef>
              <a:buSzTx/>
              <a:buFontTx/>
              <a:buNone/>
            </a:pPr>
            <a:endParaRPr lang="en-US" sz="2400">
              <a:latin typeface="Times New Roman" panose="02020603050405020304" pitchFamily="18" charset="0"/>
            </a:endParaRPr>
          </a:p>
        </p:txBody>
      </p:sp>
      <p:sp>
        <p:nvSpPr>
          <p:cNvPr id="13317" name="Text Box 5"/>
          <p:cNvSpPr txBox="1">
            <a:spLocks noChangeArrowheads="1"/>
          </p:cNvSpPr>
          <p:nvPr/>
        </p:nvSpPr>
        <p:spPr bwMode="auto">
          <a:xfrm>
            <a:off x="838200" y="1524000"/>
            <a:ext cx="4953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en-GB" sz="4500">
                <a:solidFill>
                  <a:srgbClr val="000000"/>
                </a:solidFill>
                <a:latin typeface="Times New Roman" panose="02020603050405020304" pitchFamily="18" charset="0"/>
              </a:rPr>
              <a:t>Effet de Serre</a:t>
            </a:r>
          </a:p>
        </p:txBody>
      </p:sp>
      <p:sp>
        <p:nvSpPr>
          <p:cNvPr id="13318" name="AutoShape 6"/>
          <p:cNvSpPr>
            <a:spLocks noChangeArrowheads="1"/>
          </p:cNvSpPr>
          <p:nvPr/>
        </p:nvSpPr>
        <p:spPr bwMode="auto">
          <a:xfrm>
            <a:off x="4800600" y="1219200"/>
            <a:ext cx="3886200" cy="1828800"/>
          </a:xfrm>
          <a:prstGeom prst="octagon">
            <a:avLst>
              <a:gd name="adj" fmla="val 29287"/>
            </a:avLst>
          </a:prstGeom>
          <a:gradFill rotWithShape="0">
            <a:gsLst>
              <a:gs pos="0">
                <a:srgbClr val="CC3300"/>
              </a:gs>
              <a:gs pos="100000">
                <a:srgbClr val="C0C0C0"/>
              </a:gs>
            </a:gsLst>
            <a:lin ang="5400000" scaled="1"/>
          </a:gradFill>
          <a:ln w="9525">
            <a:solidFill>
              <a:schemeClr val="tx1"/>
            </a:solidFill>
            <a:miter lim="800000"/>
            <a:headEnd/>
            <a:tailEnd/>
          </a:ln>
        </p:spPr>
        <p:txBody>
          <a:bodyPr wrap="none" anchor="ct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0"/>
              </a:spcBef>
              <a:buSzTx/>
              <a:buFontTx/>
              <a:buNone/>
            </a:pPr>
            <a:endParaRPr lang="en-US" sz="2400">
              <a:latin typeface="Times New Roman" panose="02020603050405020304" pitchFamily="18" charset="0"/>
            </a:endParaRPr>
          </a:p>
        </p:txBody>
      </p:sp>
      <p:sp>
        <p:nvSpPr>
          <p:cNvPr id="13319" name="Text Box 7"/>
          <p:cNvSpPr txBox="1">
            <a:spLocks noChangeArrowheads="1"/>
          </p:cNvSpPr>
          <p:nvPr/>
        </p:nvSpPr>
        <p:spPr bwMode="auto">
          <a:xfrm>
            <a:off x="4876800" y="1447800"/>
            <a:ext cx="35814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en-GB" sz="3500">
                <a:latin typeface="Lucida Sans Unicode" panose="020B0602030504020204" pitchFamily="34" charset="0"/>
              </a:rPr>
              <a:t>Réchauffement Climatique</a:t>
            </a:r>
          </a:p>
        </p:txBody>
      </p:sp>
      <p:sp>
        <p:nvSpPr>
          <p:cNvPr id="13320" name="AutoShape 8"/>
          <p:cNvSpPr>
            <a:spLocks noChangeArrowheads="1"/>
          </p:cNvSpPr>
          <p:nvPr/>
        </p:nvSpPr>
        <p:spPr bwMode="auto">
          <a:xfrm rot="10758005">
            <a:off x="912813" y="2817813"/>
            <a:ext cx="2514600" cy="1296987"/>
          </a:xfrm>
          <a:prstGeom prst="triangle">
            <a:avLst>
              <a:gd name="adj" fmla="val 48852"/>
            </a:avLst>
          </a:prstGeom>
          <a:solidFill>
            <a:schemeClr val="accent1"/>
          </a:solidFill>
          <a:ln w="9525">
            <a:solidFill>
              <a:schemeClr val="tx1"/>
            </a:solidFill>
            <a:miter lim="800000"/>
            <a:headEnd/>
            <a:tailEnd/>
          </a:ln>
        </p:spPr>
        <p:txBody>
          <a:bodyPr wrap="none" anchor="ct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0"/>
              </a:spcBef>
              <a:buSzTx/>
              <a:buFontTx/>
              <a:buNone/>
            </a:pPr>
            <a:endParaRPr lang="en-US" sz="2400">
              <a:latin typeface="Times New Roman" panose="02020603050405020304" pitchFamily="18" charset="0"/>
            </a:endParaRPr>
          </a:p>
        </p:txBody>
      </p:sp>
      <p:sp>
        <p:nvSpPr>
          <p:cNvPr id="13321" name="Text Box 9"/>
          <p:cNvSpPr txBox="1">
            <a:spLocks noChangeArrowheads="1"/>
          </p:cNvSpPr>
          <p:nvPr/>
        </p:nvSpPr>
        <p:spPr bwMode="auto">
          <a:xfrm>
            <a:off x="1295400" y="28956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en-GB" sz="2400" b="1">
                <a:latin typeface="Times New Roman" panose="02020603050405020304" pitchFamily="18" charset="0"/>
              </a:rPr>
              <a:t>Pluies Acides</a:t>
            </a:r>
          </a:p>
        </p:txBody>
      </p:sp>
      <p:sp>
        <p:nvSpPr>
          <p:cNvPr id="13322" name="AutoShape 10"/>
          <p:cNvSpPr>
            <a:spLocks noChangeArrowheads="1"/>
          </p:cNvSpPr>
          <p:nvPr/>
        </p:nvSpPr>
        <p:spPr bwMode="auto">
          <a:xfrm rot="5400000">
            <a:off x="6248400" y="2286000"/>
            <a:ext cx="1066800" cy="2743200"/>
          </a:xfrm>
          <a:prstGeom prst="homePlate">
            <a:avLst>
              <a:gd name="adj" fmla="val 25000"/>
            </a:avLst>
          </a:prstGeom>
          <a:solidFill>
            <a:schemeClr val="accent1"/>
          </a:solidFill>
          <a:ln w="9525">
            <a:solidFill>
              <a:schemeClr val="tx1"/>
            </a:solidFill>
            <a:miter lim="800000"/>
            <a:headEnd/>
            <a:tailEnd/>
          </a:ln>
        </p:spPr>
        <p:txBody>
          <a:bodyPr wrap="none" anchor="ct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0"/>
              </a:spcBef>
              <a:buSzTx/>
              <a:buFontTx/>
              <a:buNone/>
            </a:pPr>
            <a:endParaRPr lang="en-US" sz="2400">
              <a:latin typeface="Times New Roman" panose="02020603050405020304" pitchFamily="18" charset="0"/>
            </a:endParaRPr>
          </a:p>
        </p:txBody>
      </p:sp>
      <p:sp>
        <p:nvSpPr>
          <p:cNvPr id="13323" name="Text Box 11"/>
          <p:cNvSpPr txBox="1">
            <a:spLocks noChangeArrowheads="1"/>
          </p:cNvSpPr>
          <p:nvPr/>
        </p:nvSpPr>
        <p:spPr bwMode="auto">
          <a:xfrm>
            <a:off x="5410200" y="3200400"/>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lgn="ctr" eaLnBrk="1" hangingPunct="1">
              <a:spcBef>
                <a:spcPct val="50000"/>
              </a:spcBef>
              <a:buSzTx/>
              <a:buFontTx/>
              <a:buNone/>
            </a:pPr>
            <a:r>
              <a:rPr lang="en-GB" sz="2400" b="1">
                <a:latin typeface="Times New Roman" panose="02020603050405020304" pitchFamily="18" charset="0"/>
              </a:rPr>
              <a:t>Fonte des Glaciers</a:t>
            </a:r>
          </a:p>
        </p:txBody>
      </p:sp>
      <p:sp>
        <p:nvSpPr>
          <p:cNvPr id="13324" name="AutoShape 12"/>
          <p:cNvSpPr>
            <a:spLocks noChangeArrowheads="1"/>
          </p:cNvSpPr>
          <p:nvPr/>
        </p:nvSpPr>
        <p:spPr bwMode="auto">
          <a:xfrm rot="-5406628">
            <a:off x="5924550" y="3903663"/>
            <a:ext cx="1828800" cy="2705100"/>
          </a:xfrm>
          <a:prstGeom prst="flowChartMagneticDrum">
            <a:avLst/>
          </a:prstGeom>
          <a:solidFill>
            <a:schemeClr val="accent1"/>
          </a:solidFill>
          <a:ln w="9525">
            <a:solidFill>
              <a:schemeClr val="tx1"/>
            </a:solidFill>
            <a:miter lim="800000"/>
            <a:headEnd/>
            <a:tailEnd/>
          </a:ln>
        </p:spPr>
        <p:txBody>
          <a:bodyPr wrap="none" anchor="ct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0"/>
              </a:spcBef>
              <a:buSzTx/>
              <a:buFontTx/>
              <a:buNone/>
            </a:pPr>
            <a:endParaRPr lang="en-US" sz="2400">
              <a:latin typeface="Times New Roman" panose="02020603050405020304" pitchFamily="18" charset="0"/>
            </a:endParaRPr>
          </a:p>
        </p:txBody>
      </p:sp>
      <p:sp>
        <p:nvSpPr>
          <p:cNvPr id="13325" name="Text Box 13"/>
          <p:cNvSpPr txBox="1">
            <a:spLocks noChangeArrowheads="1"/>
          </p:cNvSpPr>
          <p:nvPr/>
        </p:nvSpPr>
        <p:spPr bwMode="auto">
          <a:xfrm>
            <a:off x="5715000" y="4876800"/>
            <a:ext cx="22860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en-GB" sz="2400" b="1">
                <a:solidFill>
                  <a:srgbClr val="CC3300"/>
                </a:solidFill>
                <a:latin typeface="Times New Roman" panose="02020603050405020304" pitchFamily="18" charset="0"/>
              </a:rPr>
              <a:t>Inondations</a:t>
            </a:r>
          </a:p>
          <a:p>
            <a:pPr eaLnBrk="1" hangingPunct="1">
              <a:spcBef>
                <a:spcPct val="50000"/>
              </a:spcBef>
              <a:buSzTx/>
              <a:buFontTx/>
              <a:buNone/>
            </a:pPr>
            <a:r>
              <a:rPr lang="en-GB" sz="2400" b="1">
                <a:solidFill>
                  <a:srgbClr val="CC3300"/>
                </a:solidFill>
                <a:latin typeface="Times New Roman" panose="02020603050405020304" pitchFamily="18" charset="0"/>
              </a:rPr>
              <a:t>Raz-de-Marées</a:t>
            </a:r>
          </a:p>
        </p:txBody>
      </p:sp>
      <p:sp>
        <p:nvSpPr>
          <p:cNvPr id="13326" name="AutoShape 14"/>
          <p:cNvSpPr>
            <a:spLocks noChangeArrowheads="1"/>
          </p:cNvSpPr>
          <p:nvPr/>
        </p:nvSpPr>
        <p:spPr bwMode="auto">
          <a:xfrm>
            <a:off x="685800" y="4191000"/>
            <a:ext cx="3124200" cy="1828800"/>
          </a:xfrm>
          <a:prstGeom prst="flowChartManualOperation">
            <a:avLst/>
          </a:prstGeom>
          <a:gradFill rotWithShape="0">
            <a:gsLst>
              <a:gs pos="0">
                <a:srgbClr val="339933"/>
              </a:gs>
              <a:gs pos="100000">
                <a:srgbClr val="996633"/>
              </a:gs>
            </a:gsLst>
            <a:lin ang="5400000" scaled="1"/>
          </a:gradFill>
          <a:ln w="9525">
            <a:solidFill>
              <a:schemeClr val="tx1"/>
            </a:solidFill>
            <a:miter lim="800000"/>
            <a:headEnd/>
            <a:tailEnd/>
          </a:ln>
        </p:spPr>
        <p:txBody>
          <a:bodyPr wrap="none" anchor="ct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0"/>
              </a:spcBef>
              <a:buSzTx/>
              <a:buFontTx/>
              <a:buNone/>
            </a:pPr>
            <a:endParaRPr lang="en-US" sz="2400">
              <a:latin typeface="Times New Roman" panose="02020603050405020304" pitchFamily="18" charset="0"/>
            </a:endParaRPr>
          </a:p>
        </p:txBody>
      </p:sp>
      <p:sp>
        <p:nvSpPr>
          <p:cNvPr id="13327" name="Text Box 15"/>
          <p:cNvSpPr txBox="1">
            <a:spLocks noChangeArrowheads="1"/>
          </p:cNvSpPr>
          <p:nvPr/>
        </p:nvSpPr>
        <p:spPr bwMode="auto">
          <a:xfrm>
            <a:off x="1066800" y="4648200"/>
            <a:ext cx="2438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en-GB" sz="3000" b="1">
                <a:solidFill>
                  <a:srgbClr val="000000"/>
                </a:solidFill>
                <a:latin typeface="Times New Roman" panose="02020603050405020304" pitchFamily="18" charset="0"/>
              </a:rPr>
              <a:t>Déforestation</a:t>
            </a:r>
          </a:p>
        </p:txBody>
      </p:sp>
    </p:spTree>
    <p:extLst>
      <p:ext uri="{BB962C8B-B14F-4D97-AF65-F5344CB8AC3E}">
        <p14:creationId xmlns:p14="http://schemas.microsoft.com/office/powerpoint/2010/main" val="5980680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ipe(up)">
                                      <p:cBhvr>
                                        <p:cTn id="7" dur="500"/>
                                        <p:tgtEl>
                                          <p:spTgt spid="13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316"/>
                                        </p:tgtEl>
                                        <p:attrNameLst>
                                          <p:attrName>style.visibility</p:attrName>
                                        </p:attrNameLst>
                                      </p:cBhvr>
                                      <p:to>
                                        <p:strVal val="visible"/>
                                      </p:to>
                                    </p:set>
                                    <p:animEffect transition="in" filter="slide(fromBottom)">
                                      <p:cBhvr>
                                        <p:cTn id="12" dur="500"/>
                                        <p:tgtEl>
                                          <p:spTgt spid="133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3317"/>
                                        </p:tgtEl>
                                        <p:attrNameLst>
                                          <p:attrName>style.visibility</p:attrName>
                                        </p:attrNameLst>
                                      </p:cBhvr>
                                      <p:to>
                                        <p:strVal val="visible"/>
                                      </p:to>
                                    </p:set>
                                    <p:animEffect transition="in" filter="slide(fromLeft)">
                                      <p:cBhvr>
                                        <p:cTn id="17" dur="500"/>
                                        <p:tgtEl>
                                          <p:spTgt spid="133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13320"/>
                                        </p:tgtEl>
                                        <p:attrNameLst>
                                          <p:attrName>style.visibility</p:attrName>
                                        </p:attrNameLst>
                                      </p:cBhvr>
                                      <p:to>
                                        <p:strVal val="visible"/>
                                      </p:to>
                                    </p:set>
                                    <p:animEffect transition="in" filter="barn(inHorizontal)">
                                      <p:cBhvr>
                                        <p:cTn id="22" dur="500"/>
                                        <p:tgtEl>
                                          <p:spTgt spid="1332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3321"/>
                                        </p:tgtEl>
                                        <p:attrNameLst>
                                          <p:attrName>style.visibility</p:attrName>
                                        </p:attrNameLst>
                                      </p:cBhvr>
                                      <p:to>
                                        <p:strVal val="visible"/>
                                      </p:to>
                                    </p:set>
                                    <p:animEffect transition="in" filter="randombar(horizontal)">
                                      <p:cBhvr>
                                        <p:cTn id="27" dur="500"/>
                                        <p:tgtEl>
                                          <p:spTgt spid="1332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3326"/>
                                        </p:tgtEl>
                                        <p:attrNameLst>
                                          <p:attrName>style.visibility</p:attrName>
                                        </p:attrNameLst>
                                      </p:cBhvr>
                                      <p:to>
                                        <p:strVal val="visible"/>
                                      </p:to>
                                    </p:set>
                                    <p:animEffect transition="in" filter="checkerboard(across)">
                                      <p:cBhvr>
                                        <p:cTn id="32" dur="500"/>
                                        <p:tgtEl>
                                          <p:spTgt spid="1332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3327"/>
                                        </p:tgtEl>
                                        <p:attrNameLst>
                                          <p:attrName>style.visibility</p:attrName>
                                        </p:attrNameLst>
                                      </p:cBhvr>
                                      <p:to>
                                        <p:strVal val="visible"/>
                                      </p:to>
                                    </p:set>
                                    <p:animEffect transition="in" filter="box(in)">
                                      <p:cBhvr>
                                        <p:cTn id="37" dur="500"/>
                                        <p:tgtEl>
                                          <p:spTgt spid="1332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3318"/>
                                        </p:tgtEl>
                                        <p:attrNameLst>
                                          <p:attrName>style.visibility</p:attrName>
                                        </p:attrNameLst>
                                      </p:cBhvr>
                                      <p:to>
                                        <p:strVal val="visible"/>
                                      </p:to>
                                    </p:set>
                                    <p:anim calcmode="lin" valueType="num">
                                      <p:cBhvr additive="base">
                                        <p:cTn id="42" dur="500" fill="hold"/>
                                        <p:tgtEl>
                                          <p:spTgt spid="13318"/>
                                        </p:tgtEl>
                                        <p:attrNameLst>
                                          <p:attrName>ppt_x</p:attrName>
                                        </p:attrNameLst>
                                      </p:cBhvr>
                                      <p:tavLst>
                                        <p:tav tm="0">
                                          <p:val>
                                            <p:strVal val="#ppt_x"/>
                                          </p:val>
                                        </p:tav>
                                        <p:tav tm="100000">
                                          <p:val>
                                            <p:strVal val="#ppt_x"/>
                                          </p:val>
                                        </p:tav>
                                      </p:tavLst>
                                    </p:anim>
                                    <p:anim calcmode="lin" valueType="num">
                                      <p:cBhvr additive="base">
                                        <p:cTn id="43" dur="500" fill="hold"/>
                                        <p:tgtEl>
                                          <p:spTgt spid="13318"/>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13319"/>
                                        </p:tgtEl>
                                        <p:attrNameLst>
                                          <p:attrName>style.visibility</p:attrName>
                                        </p:attrNameLst>
                                      </p:cBhvr>
                                      <p:to>
                                        <p:strVal val="visible"/>
                                      </p:to>
                                    </p:set>
                                    <p:anim calcmode="lin" valueType="num">
                                      <p:cBhvr additive="base">
                                        <p:cTn id="48" dur="500" fill="hold"/>
                                        <p:tgtEl>
                                          <p:spTgt spid="13319"/>
                                        </p:tgtEl>
                                        <p:attrNameLst>
                                          <p:attrName>ppt_x</p:attrName>
                                        </p:attrNameLst>
                                      </p:cBhvr>
                                      <p:tavLst>
                                        <p:tav tm="0">
                                          <p:val>
                                            <p:strVal val="1+#ppt_w/2"/>
                                          </p:val>
                                        </p:tav>
                                        <p:tav tm="100000">
                                          <p:val>
                                            <p:strVal val="#ppt_x"/>
                                          </p:val>
                                        </p:tav>
                                      </p:tavLst>
                                    </p:anim>
                                    <p:anim calcmode="lin" valueType="num">
                                      <p:cBhvr additive="base">
                                        <p:cTn id="49" dur="500" fill="hold"/>
                                        <p:tgtEl>
                                          <p:spTgt spid="13319"/>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3322"/>
                                        </p:tgtEl>
                                        <p:attrNameLst>
                                          <p:attrName>style.visibility</p:attrName>
                                        </p:attrNameLst>
                                      </p:cBhvr>
                                      <p:to>
                                        <p:strVal val="visible"/>
                                      </p:to>
                                    </p:set>
                                    <p:animEffect transition="in" filter="blinds(horizontal)">
                                      <p:cBhvr>
                                        <p:cTn id="54" dur="500"/>
                                        <p:tgtEl>
                                          <p:spTgt spid="1332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5" fill="hold" grpId="0" nodeType="clickEffect">
                                  <p:stCondLst>
                                    <p:cond delay="0"/>
                                  </p:stCondLst>
                                  <p:childTnLst>
                                    <p:set>
                                      <p:cBhvr>
                                        <p:cTn id="58" dur="1" fill="hold">
                                          <p:stCondLst>
                                            <p:cond delay="0"/>
                                          </p:stCondLst>
                                        </p:cTn>
                                        <p:tgtEl>
                                          <p:spTgt spid="13323"/>
                                        </p:tgtEl>
                                        <p:attrNameLst>
                                          <p:attrName>style.visibility</p:attrName>
                                        </p:attrNameLst>
                                      </p:cBhvr>
                                      <p:to>
                                        <p:strVal val="visible"/>
                                      </p:to>
                                    </p:set>
                                    <p:animEffect transition="in" filter="blinds(vertical)">
                                      <p:cBhvr>
                                        <p:cTn id="59" dur="500"/>
                                        <p:tgtEl>
                                          <p:spTgt spid="13323"/>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8" presetClass="entr" presetSubtype="12" fill="hold" grpId="0" nodeType="clickEffect">
                                  <p:stCondLst>
                                    <p:cond delay="0"/>
                                  </p:stCondLst>
                                  <p:childTnLst>
                                    <p:set>
                                      <p:cBhvr>
                                        <p:cTn id="63" dur="1" fill="hold">
                                          <p:stCondLst>
                                            <p:cond delay="0"/>
                                          </p:stCondLst>
                                        </p:cTn>
                                        <p:tgtEl>
                                          <p:spTgt spid="13324"/>
                                        </p:tgtEl>
                                        <p:attrNameLst>
                                          <p:attrName>style.visibility</p:attrName>
                                        </p:attrNameLst>
                                      </p:cBhvr>
                                      <p:to>
                                        <p:strVal val="visible"/>
                                      </p:to>
                                    </p:set>
                                    <p:animEffect transition="in" filter="strips(downLeft)">
                                      <p:cBhvr>
                                        <p:cTn id="64" dur="500"/>
                                        <p:tgtEl>
                                          <p:spTgt spid="13324"/>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8" presetClass="entr" presetSubtype="9" fill="hold" grpId="0" nodeType="clickEffect">
                                  <p:stCondLst>
                                    <p:cond delay="0"/>
                                  </p:stCondLst>
                                  <p:childTnLst>
                                    <p:set>
                                      <p:cBhvr>
                                        <p:cTn id="68" dur="1" fill="hold">
                                          <p:stCondLst>
                                            <p:cond delay="0"/>
                                          </p:stCondLst>
                                        </p:cTn>
                                        <p:tgtEl>
                                          <p:spTgt spid="13325"/>
                                        </p:tgtEl>
                                        <p:attrNameLst>
                                          <p:attrName>style.visibility</p:attrName>
                                        </p:attrNameLst>
                                      </p:cBhvr>
                                      <p:to>
                                        <p:strVal val="visible"/>
                                      </p:to>
                                    </p:set>
                                    <p:animEffect transition="in" filter="strips(upLeft)">
                                      <p:cBhvr>
                                        <p:cTn id="69" dur="500"/>
                                        <p:tgtEl>
                                          <p:spTgt spid="13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16" grpId="0" animBg="1"/>
      <p:bldP spid="13317" grpId="0" autoUpdateAnimBg="0"/>
      <p:bldP spid="13318" grpId="0" animBg="1"/>
      <p:bldP spid="13319" grpId="0" autoUpdateAnimBg="0"/>
      <p:bldP spid="13320" grpId="0" animBg="1"/>
      <p:bldP spid="13321" grpId="0" autoUpdateAnimBg="0"/>
      <p:bldP spid="13322" grpId="0" animBg="1"/>
      <p:bldP spid="13323" grpId="0" autoUpdateAnimBg="0"/>
      <p:bldP spid="13324" grpId="0" animBg="1"/>
      <p:bldP spid="13325" grpId="0" autoUpdateAnimBg="0"/>
      <p:bldP spid="13326" grpId="0" animBg="1"/>
      <p:bldP spid="1332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2"/>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r>
              <a:rPr lang="en-GB" sz="1400" smtClean="0">
                <a:latin typeface="Times New Roman" panose="02020603050405020304" pitchFamily="18" charset="0"/>
              </a:rPr>
              <a:t>L’Environnement</a:t>
            </a:r>
          </a:p>
        </p:txBody>
      </p:sp>
      <p:sp>
        <p:nvSpPr>
          <p:cNvPr id="20483" name="Rectangle 2"/>
          <p:cNvSpPr>
            <a:spLocks noGrp="1" noChangeArrowheads="1"/>
          </p:cNvSpPr>
          <p:nvPr>
            <p:ph type="ctrTitle"/>
          </p:nvPr>
        </p:nvSpPr>
        <p:spPr>
          <a:xfrm>
            <a:off x="304800" y="228600"/>
            <a:ext cx="7772400" cy="649288"/>
          </a:xfrm>
        </p:spPr>
        <p:txBody>
          <a:bodyPr>
            <a:normAutofit fontScale="90000"/>
          </a:bodyPr>
          <a:lstStyle/>
          <a:p>
            <a:pPr eaLnBrk="1" hangingPunct="1"/>
            <a:r>
              <a:rPr lang="en-GB" smtClean="0"/>
              <a:t>Ecologie</a:t>
            </a:r>
            <a:r>
              <a:rPr lang="tr-TR" smtClean="0"/>
              <a:t> : ce qu’il faut faire</a:t>
            </a:r>
            <a:endParaRPr lang="en-GB" smtClean="0"/>
          </a:p>
        </p:txBody>
      </p:sp>
      <p:sp>
        <p:nvSpPr>
          <p:cNvPr id="20484" name="Rectangle 3"/>
          <p:cNvSpPr>
            <a:spLocks noGrp="1" noChangeArrowheads="1"/>
          </p:cNvSpPr>
          <p:nvPr>
            <p:ph type="subTitle" idx="1"/>
          </p:nvPr>
        </p:nvSpPr>
        <p:spPr>
          <a:xfrm>
            <a:off x="533400" y="1295400"/>
            <a:ext cx="4114800" cy="762000"/>
          </a:xfrm>
        </p:spPr>
        <p:txBody>
          <a:bodyPr/>
          <a:lstStyle/>
          <a:p>
            <a:pPr algn="l" eaLnBrk="1" hangingPunct="1"/>
            <a:r>
              <a:rPr lang="tr-TR" smtClean="0"/>
              <a:t>Planter des arbres</a:t>
            </a:r>
            <a:endParaRPr lang="en-GB" smtClean="0"/>
          </a:p>
        </p:txBody>
      </p:sp>
      <p:sp>
        <p:nvSpPr>
          <p:cNvPr id="20485" name="Text Box 4"/>
          <p:cNvSpPr txBox="1">
            <a:spLocks noChangeArrowheads="1"/>
          </p:cNvSpPr>
          <p:nvPr/>
        </p:nvSpPr>
        <p:spPr bwMode="auto">
          <a:xfrm>
            <a:off x="685800" y="22860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en-GB" sz="2400">
                <a:latin typeface="Times New Roman" panose="02020603050405020304" pitchFamily="18" charset="0"/>
              </a:rPr>
              <a:t>Economiser l’énergie et l’eau</a:t>
            </a:r>
          </a:p>
        </p:txBody>
      </p:sp>
      <p:sp>
        <p:nvSpPr>
          <p:cNvPr id="20486" name="Text Box 5"/>
          <p:cNvSpPr txBox="1">
            <a:spLocks noChangeArrowheads="1"/>
          </p:cNvSpPr>
          <p:nvPr/>
        </p:nvSpPr>
        <p:spPr bwMode="auto">
          <a:xfrm>
            <a:off x="609600" y="3124200"/>
            <a:ext cx="441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en-GB" sz="2400">
                <a:latin typeface="Times New Roman" panose="02020603050405020304" pitchFamily="18" charset="0"/>
              </a:rPr>
              <a:t>Chercher de nouvelles energies</a:t>
            </a:r>
          </a:p>
        </p:txBody>
      </p:sp>
      <p:sp>
        <p:nvSpPr>
          <p:cNvPr id="20487" name="Text Box 6"/>
          <p:cNvSpPr txBox="1">
            <a:spLocks noChangeArrowheads="1"/>
          </p:cNvSpPr>
          <p:nvPr/>
        </p:nvSpPr>
        <p:spPr bwMode="auto">
          <a:xfrm>
            <a:off x="357188" y="3786188"/>
            <a:ext cx="47863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en-GB" sz="3000">
                <a:latin typeface="Times New Roman" panose="02020603050405020304" pitchFamily="18" charset="0"/>
              </a:rPr>
              <a:t>Recycl</a:t>
            </a:r>
            <a:r>
              <a:rPr lang="tr-TR" sz="3000">
                <a:latin typeface="Times New Roman" panose="02020603050405020304" pitchFamily="18" charset="0"/>
              </a:rPr>
              <a:t>er</a:t>
            </a:r>
            <a:r>
              <a:rPr lang="en-GB" sz="3000">
                <a:latin typeface="Times New Roman" panose="02020603050405020304" pitchFamily="18" charset="0"/>
              </a:rPr>
              <a:t> / Tri</a:t>
            </a:r>
            <a:r>
              <a:rPr lang="tr-TR" sz="3000">
                <a:latin typeface="Times New Roman" panose="02020603050405020304" pitchFamily="18" charset="0"/>
              </a:rPr>
              <a:t>er les ordures</a:t>
            </a:r>
            <a:endParaRPr lang="en-GB" sz="2400">
              <a:latin typeface="Times New Roman" panose="02020603050405020304" pitchFamily="18" charset="0"/>
            </a:endParaRPr>
          </a:p>
        </p:txBody>
      </p:sp>
      <p:sp>
        <p:nvSpPr>
          <p:cNvPr id="20488" name="Text Box 7"/>
          <p:cNvSpPr txBox="1">
            <a:spLocks noChangeArrowheads="1"/>
          </p:cNvSpPr>
          <p:nvPr/>
        </p:nvSpPr>
        <p:spPr bwMode="auto">
          <a:xfrm>
            <a:off x="5214938" y="3500438"/>
            <a:ext cx="37147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en-GB" sz="2400">
                <a:latin typeface="Times New Roman" panose="02020603050405020304" pitchFamily="18" charset="0"/>
              </a:rPr>
              <a:t>Prot</a:t>
            </a:r>
            <a:r>
              <a:rPr lang="tr-TR" sz="2400">
                <a:latin typeface="Times New Roman" panose="02020603050405020304" pitchFamily="18" charset="0"/>
              </a:rPr>
              <a:t>éger</a:t>
            </a:r>
            <a:r>
              <a:rPr lang="en-GB" sz="2400">
                <a:latin typeface="Times New Roman" panose="02020603050405020304" pitchFamily="18" charset="0"/>
              </a:rPr>
              <a:t> la faune et la flore (WWF)</a:t>
            </a:r>
          </a:p>
        </p:txBody>
      </p:sp>
      <p:sp>
        <p:nvSpPr>
          <p:cNvPr id="20489" name="Text Box 8"/>
          <p:cNvSpPr txBox="1">
            <a:spLocks noChangeArrowheads="1"/>
          </p:cNvSpPr>
          <p:nvPr/>
        </p:nvSpPr>
        <p:spPr bwMode="auto">
          <a:xfrm>
            <a:off x="428625" y="4572000"/>
            <a:ext cx="3581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en-GB" sz="3000">
                <a:latin typeface="Times New Roman" panose="02020603050405020304" pitchFamily="18" charset="0"/>
              </a:rPr>
              <a:t>Edu</a:t>
            </a:r>
            <a:r>
              <a:rPr lang="tr-TR" sz="3000">
                <a:latin typeface="Times New Roman" panose="02020603050405020304" pitchFamily="18" charset="0"/>
              </a:rPr>
              <a:t>quer l</a:t>
            </a:r>
            <a:r>
              <a:rPr lang="en-GB" sz="3000">
                <a:latin typeface="Times New Roman" panose="02020603050405020304" pitchFamily="18" charset="0"/>
              </a:rPr>
              <a:t>es enfants</a:t>
            </a:r>
            <a:endParaRPr lang="en-GB" sz="2400">
              <a:latin typeface="Times New Roman" panose="02020603050405020304" pitchFamily="18" charset="0"/>
            </a:endParaRPr>
          </a:p>
        </p:txBody>
      </p:sp>
      <p:sp>
        <p:nvSpPr>
          <p:cNvPr id="20490" name="Text Box 9"/>
          <p:cNvSpPr txBox="1">
            <a:spLocks noChangeArrowheads="1"/>
          </p:cNvSpPr>
          <p:nvPr/>
        </p:nvSpPr>
        <p:spPr bwMode="auto">
          <a:xfrm>
            <a:off x="4876800" y="1981200"/>
            <a:ext cx="4552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tr-TR" sz="2400">
                <a:latin typeface="Times New Roman" panose="02020603050405020304" pitchFamily="18" charset="0"/>
              </a:rPr>
              <a:t>Prendre </a:t>
            </a:r>
            <a:r>
              <a:rPr lang="en-GB" sz="2400">
                <a:latin typeface="Times New Roman" panose="02020603050405020304" pitchFamily="18" charset="0"/>
              </a:rPr>
              <a:t>conscience</a:t>
            </a:r>
            <a:r>
              <a:rPr lang="tr-TR" sz="2400">
                <a:latin typeface="Times New Roman" panose="02020603050405020304" pitchFamily="18" charset="0"/>
              </a:rPr>
              <a:t> du problème</a:t>
            </a:r>
            <a:endParaRPr lang="en-GB" sz="2400">
              <a:latin typeface="Times New Roman" panose="02020603050405020304" pitchFamily="18" charset="0"/>
            </a:endParaRPr>
          </a:p>
        </p:txBody>
      </p:sp>
      <p:sp>
        <p:nvSpPr>
          <p:cNvPr id="20491" name="Text Box 10"/>
          <p:cNvSpPr txBox="1">
            <a:spLocks noChangeArrowheads="1"/>
          </p:cNvSpPr>
          <p:nvPr/>
        </p:nvSpPr>
        <p:spPr bwMode="auto">
          <a:xfrm>
            <a:off x="4572000" y="4714875"/>
            <a:ext cx="4857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tr-TR" sz="2400">
                <a:latin typeface="Times New Roman" panose="02020603050405020304" pitchFamily="18" charset="0"/>
              </a:rPr>
              <a:t>Prendre les t</a:t>
            </a:r>
            <a:r>
              <a:rPr lang="en-GB" sz="2400">
                <a:latin typeface="Times New Roman" panose="02020603050405020304" pitchFamily="18" charset="0"/>
              </a:rPr>
              <a:t>ransports</a:t>
            </a:r>
            <a:r>
              <a:rPr lang="tr-TR" sz="2400">
                <a:latin typeface="Times New Roman" panose="02020603050405020304" pitchFamily="18" charset="0"/>
              </a:rPr>
              <a:t> </a:t>
            </a:r>
            <a:r>
              <a:rPr lang="en-GB" sz="2400">
                <a:latin typeface="Times New Roman" panose="02020603050405020304" pitchFamily="18" charset="0"/>
              </a:rPr>
              <a:t>en Commun</a:t>
            </a:r>
          </a:p>
        </p:txBody>
      </p:sp>
      <p:sp>
        <p:nvSpPr>
          <p:cNvPr id="20492" name="Text Box 12"/>
          <p:cNvSpPr txBox="1">
            <a:spLocks noChangeArrowheads="1"/>
          </p:cNvSpPr>
          <p:nvPr/>
        </p:nvSpPr>
        <p:spPr bwMode="auto">
          <a:xfrm>
            <a:off x="4530725" y="1071563"/>
            <a:ext cx="46132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tr-TR" sz="2400">
                <a:latin typeface="Times New Roman" panose="02020603050405020304" pitchFamily="18" charset="0"/>
              </a:rPr>
              <a:t>Adhérer à la </a:t>
            </a:r>
            <a:r>
              <a:rPr lang="en-GB" sz="2400">
                <a:latin typeface="Times New Roman" panose="02020603050405020304" pitchFamily="18" charset="0"/>
              </a:rPr>
              <a:t>Charte de l’Ecocitoyen</a:t>
            </a:r>
          </a:p>
        </p:txBody>
      </p:sp>
      <p:sp>
        <p:nvSpPr>
          <p:cNvPr id="20493" name="Text Box 13"/>
          <p:cNvSpPr txBox="1">
            <a:spLocks noChangeArrowheads="1"/>
          </p:cNvSpPr>
          <p:nvPr/>
        </p:nvSpPr>
        <p:spPr bwMode="auto">
          <a:xfrm>
            <a:off x="6019800" y="30480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endParaRPr lang="en-US" sz="2400">
              <a:latin typeface="Times New Roman" panose="02020603050405020304" pitchFamily="18" charset="0"/>
            </a:endParaRPr>
          </a:p>
        </p:txBody>
      </p:sp>
      <p:sp>
        <p:nvSpPr>
          <p:cNvPr id="20494" name="Text Box 14"/>
          <p:cNvSpPr txBox="1">
            <a:spLocks noChangeArrowheads="1"/>
          </p:cNvSpPr>
          <p:nvPr/>
        </p:nvSpPr>
        <p:spPr bwMode="auto">
          <a:xfrm>
            <a:off x="4876800" y="2667000"/>
            <a:ext cx="3729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tr-TR" sz="2400">
                <a:latin typeface="Times New Roman" panose="02020603050405020304" pitchFamily="18" charset="0"/>
              </a:rPr>
              <a:t>Utiliser d</a:t>
            </a:r>
            <a:r>
              <a:rPr lang="en-GB" sz="2400">
                <a:latin typeface="Times New Roman" panose="02020603050405020304" pitchFamily="18" charset="0"/>
              </a:rPr>
              <a:t>es aérosols naturels</a:t>
            </a:r>
          </a:p>
        </p:txBody>
      </p:sp>
      <p:sp>
        <p:nvSpPr>
          <p:cNvPr id="20495" name="Text Box 15"/>
          <p:cNvSpPr txBox="1">
            <a:spLocks noChangeArrowheads="1"/>
          </p:cNvSpPr>
          <p:nvPr/>
        </p:nvSpPr>
        <p:spPr bwMode="auto">
          <a:xfrm>
            <a:off x="1066800" y="5257800"/>
            <a:ext cx="6867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tr-TR" sz="2400">
                <a:latin typeface="Times New Roman" panose="02020603050405020304" pitchFamily="18" charset="0"/>
              </a:rPr>
              <a:t>Diminuer </a:t>
            </a:r>
            <a:r>
              <a:rPr lang="en-GB" sz="2400">
                <a:latin typeface="Times New Roman" panose="02020603050405020304" pitchFamily="18" charset="0"/>
              </a:rPr>
              <a:t>la consommation de papier / des emballages</a:t>
            </a:r>
          </a:p>
        </p:txBody>
      </p:sp>
    </p:spTree>
    <p:extLst>
      <p:ext uri="{BB962C8B-B14F-4D97-AF65-F5344CB8AC3E}">
        <p14:creationId xmlns:p14="http://schemas.microsoft.com/office/powerpoint/2010/main" val="16794067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2"/>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endParaRPr lang="en-GB" sz="1400" dirty="0" smtClean="0">
              <a:latin typeface="Times New Roman" panose="02020603050405020304" pitchFamily="18" charset="0"/>
            </a:endParaRPr>
          </a:p>
        </p:txBody>
      </p:sp>
      <p:sp>
        <p:nvSpPr>
          <p:cNvPr id="2052" name="WordArt 4"/>
          <p:cNvSpPr>
            <a:spLocks noChangeArrowheads="1" noChangeShapeType="1" noTextEdit="1"/>
          </p:cNvSpPr>
          <p:nvPr/>
        </p:nvSpPr>
        <p:spPr bwMode="auto">
          <a:xfrm>
            <a:off x="838200" y="1828800"/>
            <a:ext cx="7848600" cy="26844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5400" b="1" kern="10" dirty="0" err="1">
                <a:gradFill rotWithShape="1">
                  <a:gsLst>
                    <a:gs pos="0">
                      <a:srgbClr val="9999FF"/>
                    </a:gs>
                    <a:gs pos="100000">
                      <a:srgbClr val="009999"/>
                    </a:gs>
                  </a:gsLst>
                  <a:lin ang="5400000" scaled="1"/>
                </a:gradFill>
                <a:effectLst>
                  <a:outerShdw dist="53882" dir="2700000" algn="ctr" rotWithShape="0">
                    <a:srgbClr val="C0C0C0"/>
                  </a:outerShdw>
                </a:effectLst>
                <a:latin typeface="Palatino Linotype" panose="02040502050505030304" pitchFamily="18" charset="0"/>
              </a:rPr>
              <a:t>L'Environnement</a:t>
            </a:r>
            <a:endParaRPr lang="en-US" sz="5400" b="1" kern="10" dirty="0">
              <a:gradFill rotWithShape="1">
                <a:gsLst>
                  <a:gs pos="0">
                    <a:srgbClr val="9999FF"/>
                  </a:gs>
                  <a:gs pos="100000">
                    <a:srgbClr val="009999"/>
                  </a:gs>
                </a:gsLst>
                <a:lin ang="5400000" scaled="1"/>
              </a:gradFill>
              <a:effectLst>
                <a:outerShdw dist="53882" dir="2700000" algn="ctr" rotWithShape="0">
                  <a:srgbClr val="C0C0C0"/>
                </a:outerShdw>
              </a:effectLst>
              <a:latin typeface="Palatino Linotype" panose="02040502050505030304" pitchFamily="18" charset="0"/>
            </a:endParaRPr>
          </a:p>
        </p:txBody>
      </p:sp>
    </p:spTree>
    <p:extLst>
      <p:ext uri="{BB962C8B-B14F-4D97-AF65-F5344CB8AC3E}">
        <p14:creationId xmlns:p14="http://schemas.microsoft.com/office/powerpoint/2010/main" val="1770437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5"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checkerboard(down)">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2"/>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r>
              <a:rPr lang="en-GB" sz="1400" smtClean="0">
                <a:latin typeface="Times New Roman" panose="02020603050405020304" pitchFamily="18" charset="0"/>
              </a:rPr>
              <a:t>L’Environnement</a:t>
            </a:r>
          </a:p>
        </p:txBody>
      </p:sp>
      <p:sp>
        <p:nvSpPr>
          <p:cNvPr id="21507" name="Rectangle 2"/>
          <p:cNvSpPr>
            <a:spLocks noGrp="1" noChangeArrowheads="1"/>
          </p:cNvSpPr>
          <p:nvPr>
            <p:ph type="ctrTitle"/>
          </p:nvPr>
        </p:nvSpPr>
        <p:spPr>
          <a:xfrm>
            <a:off x="304800" y="304800"/>
            <a:ext cx="7772400" cy="801688"/>
          </a:xfrm>
        </p:spPr>
        <p:txBody>
          <a:bodyPr/>
          <a:lstStyle/>
          <a:p>
            <a:pPr eaLnBrk="1" hangingPunct="1"/>
            <a:r>
              <a:rPr lang="en-GB" smtClean="0"/>
              <a:t>Sauv</a:t>
            </a:r>
            <a:r>
              <a:rPr lang="tr-TR" smtClean="0"/>
              <a:t>ons</a:t>
            </a:r>
            <a:r>
              <a:rPr lang="en-GB" smtClean="0"/>
              <a:t> la Planète !!!</a:t>
            </a:r>
          </a:p>
        </p:txBody>
      </p:sp>
      <p:sp>
        <p:nvSpPr>
          <p:cNvPr id="21508" name="Rectangle 3"/>
          <p:cNvSpPr>
            <a:spLocks noGrp="1" noChangeArrowheads="1"/>
          </p:cNvSpPr>
          <p:nvPr>
            <p:ph type="subTitle" idx="1"/>
          </p:nvPr>
        </p:nvSpPr>
        <p:spPr>
          <a:xfrm>
            <a:off x="304800" y="1447800"/>
            <a:ext cx="3679825" cy="842963"/>
          </a:xfrm>
        </p:spPr>
        <p:txBody>
          <a:bodyPr>
            <a:normAutofit fontScale="85000" lnSpcReduction="20000"/>
          </a:bodyPr>
          <a:lstStyle/>
          <a:p>
            <a:pPr eaLnBrk="1" hangingPunct="1"/>
            <a:r>
              <a:rPr lang="en-GB" smtClean="0"/>
              <a:t>Voitures</a:t>
            </a:r>
          </a:p>
          <a:p>
            <a:pPr eaLnBrk="1" hangingPunct="1"/>
            <a:r>
              <a:rPr lang="en-GB" smtClean="0"/>
              <a:t>(gaz d’échappement)</a:t>
            </a:r>
          </a:p>
        </p:txBody>
      </p:sp>
      <p:sp>
        <p:nvSpPr>
          <p:cNvPr id="21509" name="Text Box 7"/>
          <p:cNvSpPr txBox="1">
            <a:spLocks noChangeArrowheads="1"/>
          </p:cNvSpPr>
          <p:nvPr/>
        </p:nvSpPr>
        <p:spPr bwMode="auto">
          <a:xfrm>
            <a:off x="4953000" y="1524000"/>
            <a:ext cx="30861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en-GB" sz="2400">
                <a:latin typeface="Times New Roman" panose="02020603050405020304" pitchFamily="18" charset="0"/>
              </a:rPr>
              <a:t>Transports en commun</a:t>
            </a:r>
            <a:r>
              <a:rPr lang="tr-TR" sz="2400">
                <a:latin typeface="Times New Roman" panose="02020603050405020304" pitchFamily="18" charset="0"/>
              </a:rPr>
              <a:t> </a:t>
            </a:r>
          </a:p>
          <a:p>
            <a:pPr eaLnBrk="1" hangingPunct="1">
              <a:spcBef>
                <a:spcPct val="50000"/>
              </a:spcBef>
              <a:buSzTx/>
              <a:buFontTx/>
              <a:buNone/>
            </a:pPr>
            <a:r>
              <a:rPr lang="tr-TR" sz="2400">
                <a:latin typeface="Times New Roman" panose="02020603050405020304" pitchFamily="18" charset="0"/>
              </a:rPr>
              <a:t>(Bus, métro, tramway)</a:t>
            </a:r>
            <a:endParaRPr lang="en-GB" sz="2400">
              <a:latin typeface="Times New Roman" panose="02020603050405020304" pitchFamily="18" charset="0"/>
            </a:endParaRPr>
          </a:p>
        </p:txBody>
      </p:sp>
      <p:sp>
        <p:nvSpPr>
          <p:cNvPr id="21510" name="Text Box 9"/>
          <p:cNvSpPr txBox="1">
            <a:spLocks noChangeArrowheads="1"/>
          </p:cNvSpPr>
          <p:nvPr/>
        </p:nvSpPr>
        <p:spPr bwMode="auto">
          <a:xfrm>
            <a:off x="5572125" y="2857500"/>
            <a:ext cx="1790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en-GB" sz="2400">
                <a:latin typeface="Times New Roman" panose="02020603050405020304" pitchFamily="18" charset="0"/>
              </a:rPr>
              <a:t>Co-voiturage</a:t>
            </a:r>
          </a:p>
        </p:txBody>
      </p:sp>
      <p:sp>
        <p:nvSpPr>
          <p:cNvPr id="21511" name="Text Box 10"/>
          <p:cNvSpPr txBox="1">
            <a:spLocks noChangeArrowheads="1"/>
          </p:cNvSpPr>
          <p:nvPr/>
        </p:nvSpPr>
        <p:spPr bwMode="auto">
          <a:xfrm>
            <a:off x="5143500" y="3429000"/>
            <a:ext cx="2774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tr-TR" sz="2400">
                <a:latin typeface="Times New Roman" panose="02020603050405020304" pitchFamily="18" charset="0"/>
              </a:rPr>
              <a:t>Vélo (Paris, Lyon…)</a:t>
            </a:r>
            <a:endParaRPr lang="en-GB" sz="2400">
              <a:latin typeface="Times New Roman" panose="02020603050405020304" pitchFamily="18" charset="0"/>
            </a:endParaRPr>
          </a:p>
        </p:txBody>
      </p:sp>
      <p:sp>
        <p:nvSpPr>
          <p:cNvPr id="21512" name="Text Box 11"/>
          <p:cNvSpPr txBox="1">
            <a:spLocks noChangeArrowheads="1"/>
          </p:cNvSpPr>
          <p:nvPr/>
        </p:nvSpPr>
        <p:spPr bwMode="auto">
          <a:xfrm>
            <a:off x="4643438" y="4286250"/>
            <a:ext cx="37496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en-GB" sz="2400">
                <a:latin typeface="Times New Roman" panose="02020603050405020304" pitchFamily="18" charset="0"/>
              </a:rPr>
              <a:t>Autres Formes de Transports</a:t>
            </a:r>
            <a:endParaRPr lang="tr-TR" sz="2400">
              <a:latin typeface="Times New Roman" panose="02020603050405020304" pitchFamily="18" charset="0"/>
            </a:endParaRPr>
          </a:p>
          <a:p>
            <a:pPr eaLnBrk="1" hangingPunct="1">
              <a:spcBef>
                <a:spcPct val="50000"/>
              </a:spcBef>
              <a:buSzTx/>
              <a:buFontTx/>
              <a:buNone/>
            </a:pPr>
            <a:endParaRPr lang="en-GB" sz="2400">
              <a:latin typeface="Times New Roman" panose="02020603050405020304" pitchFamily="18" charset="0"/>
            </a:endParaRPr>
          </a:p>
        </p:txBody>
      </p:sp>
      <p:pic>
        <p:nvPicPr>
          <p:cNvPr id="21513" name="Picture 12">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86438" y="4929188"/>
            <a:ext cx="160972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08516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2"/>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r>
              <a:rPr lang="en-GB" sz="1400" smtClean="0">
                <a:latin typeface="Times New Roman" panose="02020603050405020304" pitchFamily="18" charset="0"/>
              </a:rPr>
              <a:t>L’Environnement</a:t>
            </a:r>
          </a:p>
        </p:txBody>
      </p:sp>
      <p:sp>
        <p:nvSpPr>
          <p:cNvPr id="22531" name="Rectangle 2"/>
          <p:cNvSpPr>
            <a:spLocks noGrp="1" noChangeArrowheads="1"/>
          </p:cNvSpPr>
          <p:nvPr>
            <p:ph type="ctrTitle"/>
          </p:nvPr>
        </p:nvSpPr>
        <p:spPr>
          <a:xfrm>
            <a:off x="152400" y="228600"/>
            <a:ext cx="7772400" cy="649288"/>
          </a:xfrm>
        </p:spPr>
        <p:txBody>
          <a:bodyPr>
            <a:normAutofit fontScale="90000"/>
          </a:bodyPr>
          <a:lstStyle/>
          <a:p>
            <a:pPr eaLnBrk="1" hangingPunct="1"/>
            <a:r>
              <a:rPr lang="en-GB" smtClean="0"/>
              <a:t>Le Recyclage</a:t>
            </a:r>
          </a:p>
        </p:txBody>
      </p:sp>
      <p:sp>
        <p:nvSpPr>
          <p:cNvPr id="22532" name="Rectangle 3"/>
          <p:cNvSpPr>
            <a:spLocks noGrp="1" noChangeArrowheads="1"/>
          </p:cNvSpPr>
          <p:nvPr>
            <p:ph type="subTitle" idx="1"/>
          </p:nvPr>
        </p:nvSpPr>
        <p:spPr>
          <a:xfrm>
            <a:off x="457200" y="1295400"/>
            <a:ext cx="6400800" cy="838200"/>
          </a:xfrm>
        </p:spPr>
        <p:txBody>
          <a:bodyPr/>
          <a:lstStyle/>
          <a:p>
            <a:pPr eaLnBrk="1" hangingPunct="1"/>
            <a:r>
              <a:rPr lang="en-GB" smtClean="0"/>
              <a:t>Des huiles</a:t>
            </a:r>
          </a:p>
        </p:txBody>
      </p:sp>
      <p:sp>
        <p:nvSpPr>
          <p:cNvPr id="22533" name="Text Box 4"/>
          <p:cNvSpPr txBox="1">
            <a:spLocks noChangeArrowheads="1"/>
          </p:cNvSpPr>
          <p:nvPr/>
        </p:nvSpPr>
        <p:spPr bwMode="auto">
          <a:xfrm>
            <a:off x="1447800" y="3276600"/>
            <a:ext cx="2957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en-GB" sz="2400">
                <a:latin typeface="Times New Roman" panose="02020603050405020304" pitchFamily="18" charset="0"/>
              </a:rPr>
              <a:t>Des déchets nucléaires</a:t>
            </a:r>
          </a:p>
        </p:txBody>
      </p:sp>
      <p:sp>
        <p:nvSpPr>
          <p:cNvPr id="22534" name="Text Box 5"/>
          <p:cNvSpPr txBox="1">
            <a:spLocks noChangeArrowheads="1"/>
          </p:cNvSpPr>
          <p:nvPr/>
        </p:nvSpPr>
        <p:spPr bwMode="auto">
          <a:xfrm>
            <a:off x="4800600" y="2133600"/>
            <a:ext cx="34115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en-GB" sz="2400">
                <a:latin typeface="Times New Roman" panose="02020603050405020304" pitchFamily="18" charset="0"/>
              </a:rPr>
              <a:t>Des déchets domestiques </a:t>
            </a:r>
          </a:p>
          <a:p>
            <a:pPr eaLnBrk="1" hangingPunct="1">
              <a:spcBef>
                <a:spcPct val="50000"/>
              </a:spcBef>
              <a:buSzTx/>
              <a:buFontTx/>
              <a:buNone/>
            </a:pPr>
            <a:r>
              <a:rPr lang="en-GB" sz="2400">
                <a:latin typeface="Times New Roman" panose="02020603050405020304" pitchFamily="18" charset="0"/>
              </a:rPr>
              <a:t>(verre, pla</a:t>
            </a:r>
            <a:r>
              <a:rPr lang="tr-TR" sz="2400">
                <a:latin typeface="Times New Roman" panose="02020603050405020304" pitchFamily="18" charset="0"/>
              </a:rPr>
              <a:t>st</a:t>
            </a:r>
            <a:r>
              <a:rPr lang="en-GB" sz="2400">
                <a:latin typeface="Times New Roman" panose="02020603050405020304" pitchFamily="18" charset="0"/>
              </a:rPr>
              <a:t>iques, papier)</a:t>
            </a:r>
          </a:p>
        </p:txBody>
      </p:sp>
      <p:sp>
        <p:nvSpPr>
          <p:cNvPr id="22535" name="Text Box 6"/>
          <p:cNvSpPr txBox="1">
            <a:spLocks noChangeArrowheads="1"/>
          </p:cNvSpPr>
          <p:nvPr/>
        </p:nvSpPr>
        <p:spPr bwMode="auto">
          <a:xfrm>
            <a:off x="1828800" y="4495800"/>
            <a:ext cx="4337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en-GB" sz="2400">
                <a:latin typeface="Times New Roman" panose="02020603050405020304" pitchFamily="18" charset="0"/>
              </a:rPr>
              <a:t>Les déchets organiques (compost)</a:t>
            </a:r>
          </a:p>
        </p:txBody>
      </p:sp>
      <p:sp>
        <p:nvSpPr>
          <p:cNvPr id="22536" name="Text Box 7"/>
          <p:cNvSpPr txBox="1">
            <a:spLocks noChangeArrowheads="1"/>
          </p:cNvSpPr>
          <p:nvPr/>
        </p:nvSpPr>
        <p:spPr bwMode="auto">
          <a:xfrm>
            <a:off x="838200" y="2057400"/>
            <a:ext cx="1731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en-GB" sz="2400">
                <a:latin typeface="Times New Roman" panose="02020603050405020304" pitchFamily="18" charset="0"/>
              </a:rPr>
              <a:t>Du plastique</a:t>
            </a:r>
          </a:p>
        </p:txBody>
      </p:sp>
    </p:spTree>
    <p:extLst>
      <p:ext uri="{BB962C8B-B14F-4D97-AF65-F5344CB8AC3E}">
        <p14:creationId xmlns:p14="http://schemas.microsoft.com/office/powerpoint/2010/main" val="14716818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endParaRPr lang="en-US" smtClean="0"/>
          </a:p>
        </p:txBody>
      </p:sp>
      <p:sp>
        <p:nvSpPr>
          <p:cNvPr id="23555" name="Content Placeholder 2"/>
          <p:cNvSpPr>
            <a:spLocks noGrp="1"/>
          </p:cNvSpPr>
          <p:nvPr>
            <p:ph idx="1"/>
          </p:nvPr>
        </p:nvSpPr>
        <p:spPr/>
        <p:txBody>
          <a:bodyPr/>
          <a:lstStyle/>
          <a:p>
            <a:pPr eaLnBrk="1" hangingPunct="1"/>
            <a:endParaRPr lang="en-US" smtClean="0"/>
          </a:p>
        </p:txBody>
      </p:sp>
      <p:pic>
        <p:nvPicPr>
          <p:cNvPr id="235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04166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endParaRPr lang="en-US" smtClean="0"/>
          </a:p>
        </p:txBody>
      </p:sp>
      <p:sp>
        <p:nvSpPr>
          <p:cNvPr id="24579" name="Content Placeholder 2"/>
          <p:cNvSpPr>
            <a:spLocks noGrp="1"/>
          </p:cNvSpPr>
          <p:nvPr>
            <p:ph idx="1"/>
          </p:nvPr>
        </p:nvSpPr>
        <p:spPr/>
        <p:txBody>
          <a:bodyPr/>
          <a:lstStyle/>
          <a:p>
            <a:pPr eaLnBrk="1" hangingPunct="1"/>
            <a:endParaRPr lang="en-US" smtClean="0"/>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93049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Les élèves vous remercient de votre intérêt!</a:t>
            </a:r>
            <a:endParaRPr lang="en-US" dirty="0"/>
          </a:p>
        </p:txBody>
      </p:sp>
      <p:sp>
        <p:nvSpPr>
          <p:cNvPr id="3" name="Content Placeholder 2"/>
          <p:cNvSpPr>
            <a:spLocks noGrp="1"/>
          </p:cNvSpPr>
          <p:nvPr>
            <p:ph idx="1"/>
          </p:nvPr>
        </p:nvSpPr>
        <p:spPr/>
        <p:txBody>
          <a:bodyPr/>
          <a:lstStyle/>
          <a:p>
            <a:endParaRPr lang="fr-FR" dirty="0" smtClean="0"/>
          </a:p>
          <a:p>
            <a:r>
              <a:rPr lang="fr-FR" dirty="0" err="1" smtClean="0"/>
              <a:t>Mirica</a:t>
            </a:r>
            <a:r>
              <a:rPr lang="fr-FR" dirty="0" smtClean="0"/>
              <a:t> Mircea</a:t>
            </a:r>
          </a:p>
          <a:p>
            <a:r>
              <a:rPr lang="fr-FR" dirty="0" smtClean="0"/>
              <a:t>Dragan </a:t>
            </a:r>
            <a:r>
              <a:rPr lang="fr-FR" dirty="0" err="1" smtClean="0"/>
              <a:t>Laurentiu</a:t>
            </a:r>
            <a:endParaRPr lang="fr-FR" dirty="0" smtClean="0"/>
          </a:p>
          <a:p>
            <a:r>
              <a:rPr lang="fr-FR" dirty="0" err="1" smtClean="0"/>
              <a:t>Vlad</a:t>
            </a:r>
            <a:r>
              <a:rPr lang="fr-FR" smtClean="0"/>
              <a:t> Radu</a:t>
            </a:r>
            <a:endParaRPr lang="en-US" dirty="0"/>
          </a:p>
        </p:txBody>
      </p:sp>
    </p:spTree>
    <p:extLst>
      <p:ext uri="{BB962C8B-B14F-4D97-AF65-F5344CB8AC3E}">
        <p14:creationId xmlns:p14="http://schemas.microsoft.com/office/powerpoint/2010/main" val="2204055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2"/>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r>
              <a:rPr lang="en-GB" sz="1400" smtClean="0">
                <a:latin typeface="Times New Roman" panose="02020603050405020304" pitchFamily="18" charset="0"/>
              </a:rPr>
              <a:t>L’Environnement</a:t>
            </a:r>
          </a:p>
        </p:txBody>
      </p:sp>
      <p:sp>
        <p:nvSpPr>
          <p:cNvPr id="4099" name="Rectangle 2"/>
          <p:cNvSpPr>
            <a:spLocks noGrp="1" noChangeArrowheads="1"/>
          </p:cNvSpPr>
          <p:nvPr>
            <p:ph type="ctrTitle"/>
          </p:nvPr>
        </p:nvSpPr>
        <p:spPr>
          <a:xfrm>
            <a:off x="609600" y="304800"/>
            <a:ext cx="7772400" cy="649288"/>
          </a:xfrm>
        </p:spPr>
        <p:txBody>
          <a:bodyPr>
            <a:normAutofit fontScale="90000"/>
          </a:bodyPr>
          <a:lstStyle/>
          <a:p>
            <a:pPr eaLnBrk="1" hangingPunct="1"/>
            <a:r>
              <a:rPr lang="en-GB" smtClean="0"/>
              <a:t>Programme</a:t>
            </a:r>
          </a:p>
        </p:txBody>
      </p:sp>
      <p:sp>
        <p:nvSpPr>
          <p:cNvPr id="4100" name="AutoShape 4"/>
          <p:cNvSpPr>
            <a:spLocks noChangeArrowheads="1"/>
          </p:cNvSpPr>
          <p:nvPr/>
        </p:nvSpPr>
        <p:spPr bwMode="auto">
          <a:xfrm>
            <a:off x="5257800" y="1371600"/>
            <a:ext cx="3276600" cy="2209800"/>
          </a:xfrm>
          <a:prstGeom prst="plus">
            <a:avLst>
              <a:gd name="adj" fmla="val 25000"/>
            </a:avLst>
          </a:prstGeom>
          <a:solidFill>
            <a:srgbClr val="339933"/>
          </a:solidFill>
          <a:ln w="9525">
            <a:solidFill>
              <a:schemeClr val="tx1"/>
            </a:solidFill>
            <a:miter lim="800000"/>
            <a:headEnd/>
            <a:tailEnd/>
          </a:ln>
        </p:spPr>
        <p:txBody>
          <a:bodyPr wrap="none" anchor="ct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0"/>
              </a:spcBef>
              <a:buSzTx/>
              <a:buFontTx/>
              <a:buNone/>
            </a:pPr>
            <a:endParaRPr lang="en-US" sz="2400">
              <a:latin typeface="Times New Roman" panose="02020603050405020304" pitchFamily="18" charset="0"/>
            </a:endParaRPr>
          </a:p>
        </p:txBody>
      </p:sp>
      <p:sp>
        <p:nvSpPr>
          <p:cNvPr id="4101" name="Text Box 5"/>
          <p:cNvSpPr txBox="1">
            <a:spLocks noChangeArrowheads="1"/>
          </p:cNvSpPr>
          <p:nvPr/>
        </p:nvSpPr>
        <p:spPr bwMode="auto">
          <a:xfrm>
            <a:off x="5638800" y="2133600"/>
            <a:ext cx="2743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en-GB" sz="4000">
                <a:solidFill>
                  <a:srgbClr val="FF9933"/>
                </a:solidFill>
                <a:latin typeface="Lucida Sans Unicode" panose="020B0602030504020204" pitchFamily="34" charset="0"/>
                <a:hlinkClick r:id="" action="ppaction://noaction"/>
              </a:rPr>
              <a:t>L’Ecologie</a:t>
            </a:r>
            <a:endParaRPr lang="en-GB" sz="4000">
              <a:solidFill>
                <a:srgbClr val="FF9933"/>
              </a:solidFill>
              <a:latin typeface="Lucida Sans Unicode" panose="020B0602030504020204" pitchFamily="34" charset="0"/>
            </a:endParaRPr>
          </a:p>
        </p:txBody>
      </p:sp>
      <p:sp>
        <p:nvSpPr>
          <p:cNvPr id="4102" name="AutoShape 6"/>
          <p:cNvSpPr>
            <a:spLocks noChangeArrowheads="1"/>
          </p:cNvSpPr>
          <p:nvPr/>
        </p:nvSpPr>
        <p:spPr bwMode="auto">
          <a:xfrm>
            <a:off x="609600" y="1371600"/>
            <a:ext cx="3276600" cy="2590800"/>
          </a:xfrm>
          <a:prstGeom prst="flowChartMultidocument">
            <a:avLst/>
          </a:prstGeom>
          <a:solidFill>
            <a:srgbClr val="3399FF"/>
          </a:solidFill>
          <a:ln w="9525">
            <a:solidFill>
              <a:schemeClr val="tx1"/>
            </a:solidFill>
            <a:miter lim="800000"/>
            <a:headEnd/>
            <a:tailEnd/>
          </a:ln>
        </p:spPr>
        <p:txBody>
          <a:bodyPr wrap="none" anchor="ct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0"/>
              </a:spcBef>
              <a:buSzTx/>
              <a:buFontTx/>
              <a:buNone/>
            </a:pPr>
            <a:endParaRPr lang="en-US" sz="2400">
              <a:latin typeface="Times New Roman" panose="02020603050405020304" pitchFamily="18" charset="0"/>
            </a:endParaRPr>
          </a:p>
        </p:txBody>
      </p:sp>
      <p:sp>
        <p:nvSpPr>
          <p:cNvPr id="4103" name="Text Box 7"/>
          <p:cNvSpPr txBox="1">
            <a:spLocks noChangeArrowheads="1"/>
          </p:cNvSpPr>
          <p:nvPr/>
        </p:nvSpPr>
        <p:spPr bwMode="auto">
          <a:xfrm>
            <a:off x="685800" y="2286000"/>
            <a:ext cx="2667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en-GB" sz="4000">
                <a:solidFill>
                  <a:srgbClr val="FFFF00"/>
                </a:solidFill>
                <a:latin typeface="Lucida Sans Unicode" panose="020B0602030504020204" pitchFamily="34" charset="0"/>
                <a:hlinkClick r:id="" action="ppaction://noaction"/>
              </a:rPr>
              <a:t>L’Energie</a:t>
            </a:r>
            <a:endParaRPr lang="en-GB" sz="4000">
              <a:solidFill>
                <a:srgbClr val="FFFF00"/>
              </a:solidFill>
              <a:latin typeface="Lucida Sans Unicode" panose="020B0602030504020204" pitchFamily="34" charset="0"/>
            </a:endParaRPr>
          </a:p>
        </p:txBody>
      </p:sp>
      <p:sp>
        <p:nvSpPr>
          <p:cNvPr id="4104" name="AutoShape 8"/>
          <p:cNvSpPr>
            <a:spLocks noChangeArrowheads="1"/>
          </p:cNvSpPr>
          <p:nvPr/>
        </p:nvSpPr>
        <p:spPr bwMode="auto">
          <a:xfrm>
            <a:off x="3276600" y="3733800"/>
            <a:ext cx="3124200" cy="2362200"/>
          </a:xfrm>
          <a:prstGeom prst="flowChartSummingJunction">
            <a:avLst/>
          </a:prstGeom>
          <a:solidFill>
            <a:srgbClr val="969696"/>
          </a:solidFill>
          <a:ln w="9525">
            <a:solidFill>
              <a:schemeClr val="tx1"/>
            </a:solidFill>
            <a:miter lim="800000"/>
            <a:headEnd/>
            <a:tailEnd/>
          </a:ln>
        </p:spPr>
        <p:txBody>
          <a:bodyPr wrap="none" anchor="ct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0"/>
              </a:spcBef>
              <a:buSzTx/>
              <a:buFontTx/>
              <a:buNone/>
            </a:pPr>
            <a:endParaRPr lang="en-US" sz="2400">
              <a:latin typeface="Times New Roman" panose="02020603050405020304" pitchFamily="18" charset="0"/>
            </a:endParaRPr>
          </a:p>
        </p:txBody>
      </p:sp>
      <p:sp>
        <p:nvSpPr>
          <p:cNvPr id="4105" name="Text Box 9"/>
          <p:cNvSpPr txBox="1">
            <a:spLocks noChangeArrowheads="1"/>
          </p:cNvSpPr>
          <p:nvPr/>
        </p:nvSpPr>
        <p:spPr bwMode="auto">
          <a:xfrm>
            <a:off x="3581400" y="4495800"/>
            <a:ext cx="2514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en-GB" sz="4000" b="1">
                <a:solidFill>
                  <a:srgbClr val="CC3300"/>
                </a:solidFill>
                <a:latin typeface="Lucida Sans Unicode" panose="020B0602030504020204" pitchFamily="34" charset="0"/>
                <a:hlinkClick r:id="" action="ppaction://noaction"/>
              </a:rPr>
              <a:t>Pollution</a:t>
            </a:r>
            <a:endParaRPr lang="en-GB" sz="4000" b="1">
              <a:solidFill>
                <a:srgbClr val="CC3300"/>
              </a:solidFill>
              <a:latin typeface="Lucida Sans Unicode" panose="020B0602030504020204" pitchFamily="34" charset="0"/>
            </a:endParaRPr>
          </a:p>
        </p:txBody>
      </p:sp>
      <p:sp>
        <p:nvSpPr>
          <p:cNvPr id="4106" name="AutoShape 10"/>
          <p:cNvSpPr>
            <a:spLocks noChangeArrowheads="1"/>
          </p:cNvSpPr>
          <p:nvPr/>
        </p:nvSpPr>
        <p:spPr bwMode="auto">
          <a:xfrm rot="5216306">
            <a:off x="1219200" y="4267200"/>
            <a:ext cx="2133600" cy="1219200"/>
          </a:xfrm>
          <a:prstGeom prst="curvedUpArrow">
            <a:avLst>
              <a:gd name="adj1" fmla="val 34692"/>
              <a:gd name="adj2" fmla="val 69692"/>
              <a:gd name="adj3" fmla="val 33014"/>
            </a:avLst>
          </a:prstGeom>
          <a:gradFill rotWithShape="0">
            <a:gsLst>
              <a:gs pos="0">
                <a:srgbClr val="3399FF"/>
              </a:gs>
              <a:gs pos="100000">
                <a:schemeClr val="tx2"/>
              </a:gs>
            </a:gsLst>
            <a:lin ang="0" scaled="1"/>
          </a:gradFill>
          <a:ln w="9525">
            <a:solidFill>
              <a:schemeClr val="tx1"/>
            </a:solidFill>
            <a:miter lim="800000"/>
            <a:headEnd/>
            <a:tailEnd/>
          </a:ln>
        </p:spPr>
        <p:txBody>
          <a:bodyPr wrap="none" anchor="ct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0"/>
              </a:spcBef>
              <a:buSzTx/>
              <a:buFontTx/>
              <a:buNone/>
            </a:pPr>
            <a:endParaRPr lang="en-US" sz="2400">
              <a:latin typeface="Times New Roman" panose="02020603050405020304" pitchFamily="18" charset="0"/>
            </a:endParaRPr>
          </a:p>
        </p:txBody>
      </p:sp>
      <p:sp>
        <p:nvSpPr>
          <p:cNvPr id="4107" name="AutoShape 11"/>
          <p:cNvSpPr>
            <a:spLocks noChangeArrowheads="1"/>
          </p:cNvSpPr>
          <p:nvPr/>
        </p:nvSpPr>
        <p:spPr bwMode="auto">
          <a:xfrm>
            <a:off x="4191000" y="2133600"/>
            <a:ext cx="914400" cy="762000"/>
          </a:xfrm>
          <a:prstGeom prst="rightArrow">
            <a:avLst>
              <a:gd name="adj1" fmla="val 50000"/>
              <a:gd name="adj2" fmla="val 30000"/>
            </a:avLst>
          </a:prstGeom>
          <a:gradFill rotWithShape="0">
            <a:gsLst>
              <a:gs pos="0">
                <a:srgbClr val="FFFF00"/>
              </a:gs>
              <a:gs pos="100000">
                <a:srgbClr val="339933"/>
              </a:gs>
            </a:gsLst>
            <a:lin ang="0" scaled="1"/>
          </a:gradFill>
          <a:ln w="9525">
            <a:solidFill>
              <a:schemeClr val="tx1"/>
            </a:solidFill>
            <a:miter lim="800000"/>
            <a:headEnd/>
            <a:tailEnd/>
          </a:ln>
        </p:spPr>
        <p:txBody>
          <a:bodyPr wrap="none" anchor="ct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0"/>
              </a:spcBef>
              <a:buSzTx/>
              <a:buFontTx/>
              <a:buNone/>
            </a:pPr>
            <a:endParaRPr lang="en-US" sz="2400">
              <a:latin typeface="Times New Roman" panose="02020603050405020304" pitchFamily="18" charset="0"/>
            </a:endParaRPr>
          </a:p>
        </p:txBody>
      </p:sp>
    </p:spTree>
    <p:extLst>
      <p:ext uri="{BB962C8B-B14F-4D97-AF65-F5344CB8AC3E}">
        <p14:creationId xmlns:p14="http://schemas.microsoft.com/office/powerpoint/2010/main" val="2490299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32"/>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r>
              <a:rPr lang="en-GB" sz="1400" smtClean="0">
                <a:latin typeface="Times New Roman" panose="02020603050405020304" pitchFamily="18" charset="0"/>
              </a:rPr>
              <a:t>L’Environnement</a:t>
            </a:r>
          </a:p>
        </p:txBody>
      </p:sp>
      <p:sp>
        <p:nvSpPr>
          <p:cNvPr id="5123" name="Rectangle 2"/>
          <p:cNvSpPr>
            <a:spLocks noGrp="1" noChangeArrowheads="1"/>
          </p:cNvSpPr>
          <p:nvPr>
            <p:ph type="ctrTitle"/>
          </p:nvPr>
        </p:nvSpPr>
        <p:spPr>
          <a:xfrm>
            <a:off x="914400" y="228600"/>
            <a:ext cx="7772400" cy="762000"/>
          </a:xfrm>
        </p:spPr>
        <p:txBody>
          <a:bodyPr/>
          <a:lstStyle/>
          <a:p>
            <a:pPr eaLnBrk="1" hangingPunct="1"/>
            <a:r>
              <a:rPr lang="en-GB" smtClean="0"/>
              <a:t>L’Energie</a:t>
            </a:r>
          </a:p>
        </p:txBody>
      </p:sp>
      <p:sp>
        <p:nvSpPr>
          <p:cNvPr id="1027" name="Rectangle 3"/>
          <p:cNvSpPr>
            <a:spLocks noGrp="1" noChangeArrowheads="1"/>
          </p:cNvSpPr>
          <p:nvPr>
            <p:ph type="subTitle" idx="1"/>
          </p:nvPr>
        </p:nvSpPr>
        <p:spPr>
          <a:xfrm>
            <a:off x="381000" y="1600200"/>
            <a:ext cx="8153400" cy="838200"/>
          </a:xfrm>
        </p:spPr>
        <p:txBody>
          <a:bodyPr>
            <a:normAutofit fontScale="85000" lnSpcReduction="10000"/>
          </a:bodyPr>
          <a:lstStyle/>
          <a:p>
            <a:pPr marL="571500" indent="-571500" algn="l" eaLnBrk="1" hangingPunct="1">
              <a:buFont typeface="Wingdings" panose="05000000000000000000" pitchFamily="2" charset="2"/>
              <a:buChar char="§"/>
            </a:pPr>
            <a:r>
              <a:rPr lang="en-GB" sz="4000" dirty="0" smtClean="0"/>
              <a:t> </a:t>
            </a:r>
            <a:r>
              <a:rPr lang="en-GB" sz="4000" dirty="0" smtClean="0">
                <a:hlinkClick r:id="" action="ppaction://noaction"/>
              </a:rPr>
              <a:t>Les Energies </a:t>
            </a:r>
            <a:r>
              <a:rPr lang="en-GB" sz="4000" dirty="0" err="1" smtClean="0">
                <a:hlinkClick r:id="" action="ppaction://noaction"/>
              </a:rPr>
              <a:t>renouvelables</a:t>
            </a:r>
            <a:r>
              <a:rPr lang="en-GB" sz="4000" dirty="0" smtClean="0">
                <a:hlinkClick r:id="" action="ppaction://noaction"/>
              </a:rPr>
              <a:t> (</a:t>
            </a:r>
            <a:r>
              <a:rPr lang="en-GB" sz="4000" dirty="0" err="1" smtClean="0">
                <a:hlinkClick r:id="" action="ppaction://noaction"/>
              </a:rPr>
              <a:t>naturelles</a:t>
            </a:r>
            <a:r>
              <a:rPr lang="en-GB" sz="4000" dirty="0" smtClean="0">
                <a:hlinkClick r:id="" action="ppaction://noaction"/>
              </a:rPr>
              <a:t>)</a:t>
            </a:r>
            <a:endParaRPr lang="en-GB" sz="4000" dirty="0" smtClean="0"/>
          </a:p>
        </p:txBody>
      </p:sp>
      <p:sp>
        <p:nvSpPr>
          <p:cNvPr id="1028" name="Text Box 4"/>
          <p:cNvSpPr txBox="1">
            <a:spLocks noChangeArrowheads="1"/>
          </p:cNvSpPr>
          <p:nvPr/>
        </p:nvSpPr>
        <p:spPr bwMode="auto">
          <a:xfrm>
            <a:off x="533400" y="3505200"/>
            <a:ext cx="7848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marL="571500" indent="-571500" eaLnBrk="1" hangingPunct="1">
              <a:spcBef>
                <a:spcPct val="50000"/>
              </a:spcBef>
              <a:buSzTx/>
              <a:buFont typeface="Wingdings" panose="05000000000000000000" pitchFamily="2" charset="2"/>
              <a:buChar char="§"/>
            </a:pPr>
            <a:r>
              <a:rPr lang="en-GB" sz="4000" dirty="0" smtClean="0">
                <a:solidFill>
                  <a:schemeClr val="tx2"/>
                </a:solidFill>
                <a:hlinkClick r:id="" action="ppaction://noaction"/>
              </a:rPr>
              <a:t>Les </a:t>
            </a:r>
            <a:r>
              <a:rPr lang="en-GB" sz="4000" dirty="0">
                <a:solidFill>
                  <a:schemeClr val="tx2"/>
                </a:solidFill>
                <a:hlinkClick r:id="" action="ppaction://noaction"/>
              </a:rPr>
              <a:t>Energies Non-</a:t>
            </a:r>
            <a:r>
              <a:rPr lang="en-GB" sz="4000" dirty="0" err="1">
                <a:solidFill>
                  <a:schemeClr val="tx2"/>
                </a:solidFill>
                <a:hlinkClick r:id="" action="ppaction://noaction"/>
              </a:rPr>
              <a:t>renouvelables</a:t>
            </a:r>
            <a:endParaRPr lang="en-GB" sz="4000" dirty="0">
              <a:solidFill>
                <a:schemeClr val="tx2"/>
              </a:solidFill>
            </a:endParaRPr>
          </a:p>
        </p:txBody>
      </p:sp>
    </p:spTree>
    <p:extLst>
      <p:ext uri="{BB962C8B-B14F-4D97-AF65-F5344CB8AC3E}">
        <p14:creationId xmlns:p14="http://schemas.microsoft.com/office/powerpoint/2010/main" val="3828103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randombar(horizontal)">
                                      <p:cBhvr>
                                        <p:cTn id="7" dur="500"/>
                                        <p:tgtEl>
                                          <p:spTgt spid="10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randombar(horizontal)">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autoUpdateAnimBg="0"/>
      <p:bldP spid="1028"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32"/>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r>
              <a:rPr lang="en-GB" sz="1400" smtClean="0">
                <a:latin typeface="Times New Roman" panose="02020603050405020304" pitchFamily="18" charset="0"/>
              </a:rPr>
              <a:t>L’Environnement</a:t>
            </a:r>
          </a:p>
        </p:txBody>
      </p:sp>
      <p:sp>
        <p:nvSpPr>
          <p:cNvPr id="6147" name="Rectangle 2"/>
          <p:cNvSpPr>
            <a:spLocks noGrp="1" noChangeArrowheads="1"/>
          </p:cNvSpPr>
          <p:nvPr>
            <p:ph type="ctrTitle"/>
          </p:nvPr>
        </p:nvSpPr>
        <p:spPr>
          <a:xfrm>
            <a:off x="609600" y="228600"/>
            <a:ext cx="7772400" cy="649288"/>
          </a:xfrm>
        </p:spPr>
        <p:txBody>
          <a:bodyPr>
            <a:normAutofit fontScale="90000"/>
          </a:bodyPr>
          <a:lstStyle/>
          <a:p>
            <a:pPr eaLnBrk="1" hangingPunct="1"/>
            <a:r>
              <a:rPr lang="en-GB" smtClean="0"/>
              <a:t>Les Energies Renouvelables</a:t>
            </a:r>
          </a:p>
        </p:txBody>
      </p:sp>
      <p:sp>
        <p:nvSpPr>
          <p:cNvPr id="2" name="Rectangle 3"/>
          <p:cNvSpPr>
            <a:spLocks noGrp="1" noChangeArrowheads="1"/>
          </p:cNvSpPr>
          <p:nvPr>
            <p:ph type="subTitle" idx="1"/>
          </p:nvPr>
        </p:nvSpPr>
        <p:spPr>
          <a:xfrm>
            <a:off x="533400" y="1371600"/>
            <a:ext cx="5029200" cy="762000"/>
          </a:xfrm>
        </p:spPr>
        <p:txBody>
          <a:bodyPr/>
          <a:lstStyle/>
          <a:p>
            <a:pPr algn="l" eaLnBrk="1" hangingPunct="1"/>
            <a:r>
              <a:rPr lang="en-GB" smtClean="0"/>
              <a:t>L’énergie éolienne</a:t>
            </a:r>
          </a:p>
        </p:txBody>
      </p:sp>
      <p:sp>
        <p:nvSpPr>
          <p:cNvPr id="6148" name="Text Box 4"/>
          <p:cNvSpPr txBox="1">
            <a:spLocks noChangeArrowheads="1"/>
          </p:cNvSpPr>
          <p:nvPr/>
        </p:nvSpPr>
        <p:spPr bwMode="auto">
          <a:xfrm>
            <a:off x="914400" y="2209800"/>
            <a:ext cx="5791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en-GB"/>
              <a:t>L’energie solaire</a:t>
            </a:r>
          </a:p>
        </p:txBody>
      </p:sp>
      <p:sp>
        <p:nvSpPr>
          <p:cNvPr id="6149" name="Text Box 5"/>
          <p:cNvSpPr txBox="1">
            <a:spLocks noChangeArrowheads="1"/>
          </p:cNvSpPr>
          <p:nvPr/>
        </p:nvSpPr>
        <p:spPr bwMode="auto">
          <a:xfrm>
            <a:off x="762000" y="3048000"/>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en-GB" sz="2400">
                <a:latin typeface="Times New Roman" panose="02020603050405020304" pitchFamily="18" charset="0"/>
              </a:rPr>
              <a:t>L’énergie hydraulique (barrage)</a:t>
            </a:r>
          </a:p>
        </p:txBody>
      </p:sp>
      <p:sp>
        <p:nvSpPr>
          <p:cNvPr id="6150" name="Text Box 6"/>
          <p:cNvSpPr txBox="1">
            <a:spLocks noChangeArrowheads="1"/>
          </p:cNvSpPr>
          <p:nvPr/>
        </p:nvSpPr>
        <p:spPr bwMode="auto">
          <a:xfrm>
            <a:off x="914400" y="3733800"/>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en-GB" sz="2400">
                <a:latin typeface="Times New Roman" panose="02020603050405020304" pitchFamily="18" charset="0"/>
              </a:rPr>
              <a:t>L’énergie des marémotrices</a:t>
            </a:r>
          </a:p>
        </p:txBody>
      </p:sp>
      <p:sp>
        <p:nvSpPr>
          <p:cNvPr id="6152" name="Text Box 10"/>
          <p:cNvSpPr txBox="1">
            <a:spLocks noChangeArrowheads="1"/>
          </p:cNvSpPr>
          <p:nvPr/>
        </p:nvSpPr>
        <p:spPr bwMode="auto">
          <a:xfrm>
            <a:off x="1500188" y="4572000"/>
            <a:ext cx="3116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en-GB" sz="2400">
                <a:latin typeface="Times New Roman" panose="02020603050405020304" pitchFamily="18" charset="0"/>
              </a:rPr>
              <a:t>L’énergie géothermique</a:t>
            </a:r>
          </a:p>
        </p:txBody>
      </p:sp>
      <p:pic>
        <p:nvPicPr>
          <p:cNvPr id="6153"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79949">
            <a:off x="6715125" y="857250"/>
            <a:ext cx="9525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768428">
            <a:off x="5000625" y="1928813"/>
            <a:ext cx="13350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86563" y="2571750"/>
            <a:ext cx="130016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705348">
            <a:off x="6753225" y="4113213"/>
            <a:ext cx="1223963"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7" name="WordArt 11" descr="Paper bag"/>
          <p:cNvSpPr>
            <a:spLocks noChangeArrowheads="1" noChangeShapeType="1" noTextEdit="1"/>
          </p:cNvSpPr>
          <p:nvPr/>
        </p:nvSpPr>
        <p:spPr bwMode="auto">
          <a:xfrm>
            <a:off x="2428875" y="5857875"/>
            <a:ext cx="4505325" cy="561975"/>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miter lim="800000"/>
                  <a:headEnd/>
                  <a:tailEnd/>
                </a:ln>
                <a:blipFill dpi="0" rotWithShape="0">
                  <a:blip r:embed="rId11"/>
                  <a:srcRect/>
                  <a:tile tx="0" ty="0" sx="100000" sy="100000" flip="none" algn="tl"/>
                </a:blipFill>
                <a:effectLst>
                  <a:outerShdw dist="563972" dir="14049741" sx="125000" sy="125000" algn="tl" rotWithShape="0">
                    <a:srgbClr val="C7DFD3"/>
                  </a:outerShdw>
                </a:effectLst>
                <a:latin typeface="Verdana" panose="020B0604030504040204" pitchFamily="34" charset="0"/>
                <a:ea typeface="Verdana" panose="020B0604030504040204" pitchFamily="34" charset="0"/>
                <a:cs typeface="Verdana" panose="020B0604030504040204" pitchFamily="34" charset="0"/>
              </a:rPr>
              <a:t>Voilà l'alternative !!</a:t>
            </a:r>
          </a:p>
        </p:txBody>
      </p:sp>
      <p:pic>
        <p:nvPicPr>
          <p:cNvPr id="6158" name="Picture 1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79637">
            <a:off x="5072063" y="3214688"/>
            <a:ext cx="1127125"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92666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615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6148"/>
                                        </p:tgtEl>
                                        <p:attrNameLst>
                                          <p:attrName>style.visibility</p:attrName>
                                        </p:attrNameLst>
                                      </p:cBhvr>
                                      <p:to>
                                        <p:strVal val="visible"/>
                                      </p:to>
                                    </p:set>
                                    <p:animEffect transition="in" filter="blinds(horizontal)">
                                      <p:cBhvr>
                                        <p:cTn id="16" dur="500"/>
                                        <p:tgtEl>
                                          <p:spTgt spid="6148"/>
                                        </p:tgtEl>
                                      </p:cBhvr>
                                    </p:animEffect>
                                  </p:childTnLst>
                                </p:cTn>
                              </p:par>
                              <p:par>
                                <p:cTn id="17" presetID="1" presetClass="entr" presetSubtype="0" fill="hold" nodeType="withEffect">
                                  <p:stCondLst>
                                    <p:cond delay="0"/>
                                  </p:stCondLst>
                                  <p:childTnLst>
                                    <p:set>
                                      <p:cBhvr>
                                        <p:cTn id="18" dur="1" fill="hold">
                                          <p:stCondLst>
                                            <p:cond delay="0"/>
                                          </p:stCondLst>
                                        </p:cTn>
                                        <p:tgtEl>
                                          <p:spTgt spid="615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149"/>
                                        </p:tgtEl>
                                        <p:attrNameLst>
                                          <p:attrName>style.visibility</p:attrName>
                                        </p:attrNameLst>
                                      </p:cBhvr>
                                      <p:to>
                                        <p:strVal val="visible"/>
                                      </p:to>
                                    </p:set>
                                    <p:animEffect transition="in" filter="blinds(horizontal)">
                                      <p:cBhvr>
                                        <p:cTn id="23" dur="500"/>
                                        <p:tgtEl>
                                          <p:spTgt spid="6149"/>
                                        </p:tgtEl>
                                      </p:cBhvr>
                                    </p:animEffect>
                                  </p:childTnLst>
                                </p:cTn>
                              </p:par>
                              <p:par>
                                <p:cTn id="24" presetID="1" presetClass="entr" presetSubtype="0" fill="hold" nodeType="withEffect">
                                  <p:stCondLst>
                                    <p:cond delay="0"/>
                                  </p:stCondLst>
                                  <p:childTnLst>
                                    <p:set>
                                      <p:cBhvr>
                                        <p:cTn id="25" dur="1" fill="hold">
                                          <p:stCondLst>
                                            <p:cond delay="0"/>
                                          </p:stCondLst>
                                        </p:cTn>
                                        <p:tgtEl>
                                          <p:spTgt spid="6155"/>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6150"/>
                                        </p:tgtEl>
                                        <p:attrNameLst>
                                          <p:attrName>style.visibility</p:attrName>
                                        </p:attrNameLst>
                                      </p:cBhvr>
                                      <p:to>
                                        <p:strVal val="visible"/>
                                      </p:to>
                                    </p:set>
                                    <p:animEffect transition="in" filter="blinds(horizontal)">
                                      <p:cBhvr>
                                        <p:cTn id="30" dur="500"/>
                                        <p:tgtEl>
                                          <p:spTgt spid="6150"/>
                                        </p:tgtEl>
                                      </p:cBhvr>
                                    </p:animEffect>
                                  </p:childTnLst>
                                </p:cTn>
                              </p:par>
                              <p:par>
                                <p:cTn id="31" presetID="1" presetClass="entr" presetSubtype="0" fill="hold" nodeType="withEffect">
                                  <p:stCondLst>
                                    <p:cond delay="0"/>
                                  </p:stCondLst>
                                  <p:childTnLst>
                                    <p:set>
                                      <p:cBhvr>
                                        <p:cTn id="32" dur="1" fill="hold">
                                          <p:stCondLst>
                                            <p:cond delay="0"/>
                                          </p:stCondLst>
                                        </p:cTn>
                                        <p:tgtEl>
                                          <p:spTgt spid="6158"/>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152"/>
                                        </p:tgtEl>
                                        <p:attrNameLst>
                                          <p:attrName>style.visibility</p:attrName>
                                        </p:attrNameLst>
                                      </p:cBhvr>
                                      <p:to>
                                        <p:strVal val="visible"/>
                                      </p:to>
                                    </p:set>
                                    <p:animEffect transition="in" filter="blinds(horizontal)">
                                      <p:cBhvr>
                                        <p:cTn id="37" dur="500"/>
                                        <p:tgtEl>
                                          <p:spTgt spid="6152"/>
                                        </p:tgtEl>
                                      </p:cBhvr>
                                    </p:animEffect>
                                  </p:childTnLst>
                                </p:cTn>
                              </p:par>
                              <p:par>
                                <p:cTn id="38" presetID="1" presetClass="entr" presetSubtype="0" fill="hold" nodeType="withEffect">
                                  <p:stCondLst>
                                    <p:cond delay="0"/>
                                  </p:stCondLst>
                                  <p:childTnLst>
                                    <p:set>
                                      <p:cBhvr>
                                        <p:cTn id="39" dur="1" fill="hold">
                                          <p:stCondLst>
                                            <p:cond delay="0"/>
                                          </p:stCondLst>
                                        </p:cTn>
                                        <p:tgtEl>
                                          <p:spTgt spid="6156"/>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6157"/>
                                        </p:tgtEl>
                                        <p:attrNameLst>
                                          <p:attrName>style.visibility</p:attrName>
                                        </p:attrNameLst>
                                      </p:cBhvr>
                                      <p:to>
                                        <p:strVal val="visible"/>
                                      </p:to>
                                    </p:set>
                                    <p:animEffect transition="in" filter="box(in)">
                                      <p:cBhvr>
                                        <p:cTn id="44" dur="500"/>
                                        <p:tgtEl>
                                          <p:spTgt spid="6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P spid="6148" grpId="0" autoUpdateAnimBg="0"/>
      <p:bldP spid="6149" grpId="0" autoUpdateAnimBg="0"/>
      <p:bldP spid="6150" grpId="0" autoUpdateAnimBg="0"/>
      <p:bldP spid="6152" grpId="0"/>
      <p:bldP spid="61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endParaRPr lang="en-US" smtClean="0"/>
          </a:p>
        </p:txBody>
      </p:sp>
      <p:sp>
        <p:nvSpPr>
          <p:cNvPr id="7171" name="Content Placeholder 2"/>
          <p:cNvSpPr>
            <a:spLocks noGrp="1"/>
          </p:cNvSpPr>
          <p:nvPr>
            <p:ph idx="1"/>
          </p:nvPr>
        </p:nvSpPr>
        <p:spPr/>
        <p:txBody>
          <a:bodyPr/>
          <a:lstStyle/>
          <a:p>
            <a:pPr eaLnBrk="1" hangingPunct="1"/>
            <a:endParaRPr lang="en-US" smtClean="0"/>
          </a:p>
        </p:txBody>
      </p:sp>
      <p:pic>
        <p:nvPicPr>
          <p:cNvPr id="71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77025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endParaRPr lang="en-US" smtClean="0"/>
          </a:p>
        </p:txBody>
      </p:sp>
      <p:sp>
        <p:nvSpPr>
          <p:cNvPr id="8195" name="Content Placeholder 2"/>
          <p:cNvSpPr>
            <a:spLocks noGrp="1"/>
          </p:cNvSpPr>
          <p:nvPr>
            <p:ph idx="1"/>
          </p:nvPr>
        </p:nvSpPr>
        <p:spPr/>
        <p:txBody>
          <a:bodyPr/>
          <a:lstStyle/>
          <a:p>
            <a:pPr eaLnBrk="1" hangingPunct="1"/>
            <a:endParaRPr lang="en-US" smtClean="0"/>
          </a:p>
        </p:txBody>
      </p:sp>
      <p:pic>
        <p:nvPicPr>
          <p:cNvPr id="8196"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2396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endParaRPr lang="en-US" smtClean="0"/>
          </a:p>
        </p:txBody>
      </p:sp>
      <p:sp>
        <p:nvSpPr>
          <p:cNvPr id="9219" name="Content Placeholder 2"/>
          <p:cNvSpPr>
            <a:spLocks noGrp="1"/>
          </p:cNvSpPr>
          <p:nvPr>
            <p:ph idx="1"/>
          </p:nvPr>
        </p:nvSpPr>
        <p:spPr/>
        <p:txBody>
          <a:bodyPr/>
          <a:lstStyle/>
          <a:p>
            <a:pPr eaLnBrk="1" hangingPunct="1"/>
            <a:endParaRPr lang="en-US" smtClean="0"/>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8734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32"/>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r>
              <a:rPr lang="en-GB" sz="1400" smtClean="0">
                <a:latin typeface="Times New Roman" panose="02020603050405020304" pitchFamily="18" charset="0"/>
              </a:rPr>
              <a:t>L’Environnement</a:t>
            </a:r>
          </a:p>
        </p:txBody>
      </p:sp>
      <p:sp>
        <p:nvSpPr>
          <p:cNvPr id="10243" name="Rectangle 2"/>
          <p:cNvSpPr>
            <a:spLocks noGrp="1" noChangeArrowheads="1"/>
          </p:cNvSpPr>
          <p:nvPr>
            <p:ph type="ctrTitle"/>
          </p:nvPr>
        </p:nvSpPr>
        <p:spPr>
          <a:xfrm>
            <a:off x="0" y="838200"/>
            <a:ext cx="6172200" cy="725488"/>
          </a:xfrm>
        </p:spPr>
        <p:txBody>
          <a:bodyPr>
            <a:normAutofit fontScale="90000"/>
          </a:bodyPr>
          <a:lstStyle/>
          <a:p>
            <a:pPr algn="l" eaLnBrk="1" hangingPunct="1"/>
            <a:r>
              <a:rPr lang="en-GB" smtClean="0"/>
              <a:t>Les Energies Non-</a:t>
            </a:r>
            <a:br>
              <a:rPr lang="en-GB" smtClean="0"/>
            </a:br>
            <a:r>
              <a:rPr lang="en-GB" smtClean="0"/>
              <a:t>Renouvelables</a:t>
            </a:r>
          </a:p>
        </p:txBody>
      </p:sp>
      <p:sp>
        <p:nvSpPr>
          <p:cNvPr id="7171" name="Rectangle 3"/>
          <p:cNvSpPr>
            <a:spLocks noGrp="1" noChangeArrowheads="1"/>
          </p:cNvSpPr>
          <p:nvPr>
            <p:ph type="subTitle" idx="1"/>
          </p:nvPr>
        </p:nvSpPr>
        <p:spPr>
          <a:xfrm>
            <a:off x="228600" y="1752600"/>
            <a:ext cx="6400800" cy="762000"/>
          </a:xfrm>
        </p:spPr>
        <p:txBody>
          <a:bodyPr/>
          <a:lstStyle/>
          <a:p>
            <a:pPr eaLnBrk="1" hangingPunct="1"/>
            <a:r>
              <a:rPr lang="en-GB" smtClean="0"/>
              <a:t>P</a:t>
            </a:r>
            <a:r>
              <a:rPr lang="tr-TR" smtClean="0"/>
              <a:t>é</a:t>
            </a:r>
            <a:r>
              <a:rPr lang="en-GB" smtClean="0"/>
              <a:t>trole: les industries p</a:t>
            </a:r>
            <a:r>
              <a:rPr lang="tr-TR" smtClean="0"/>
              <a:t>é</a:t>
            </a:r>
            <a:r>
              <a:rPr lang="en-GB" smtClean="0"/>
              <a:t>trolif</a:t>
            </a:r>
            <a:r>
              <a:rPr lang="tr-TR" smtClean="0"/>
              <a:t>è</a:t>
            </a:r>
            <a:r>
              <a:rPr lang="en-GB" smtClean="0"/>
              <a:t>res</a:t>
            </a:r>
          </a:p>
        </p:txBody>
      </p:sp>
      <p:sp>
        <p:nvSpPr>
          <p:cNvPr id="7172" name="Text Box 4"/>
          <p:cNvSpPr txBox="1">
            <a:spLocks noChangeArrowheads="1"/>
          </p:cNvSpPr>
          <p:nvPr/>
        </p:nvSpPr>
        <p:spPr bwMode="auto">
          <a:xfrm>
            <a:off x="1219200" y="5105400"/>
            <a:ext cx="6400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en-GB"/>
              <a:t>L’énergie nucleaire</a:t>
            </a:r>
          </a:p>
        </p:txBody>
      </p:sp>
      <p:sp>
        <p:nvSpPr>
          <p:cNvPr id="10246" name="Text Box 5"/>
          <p:cNvSpPr txBox="1">
            <a:spLocks noChangeArrowheads="1"/>
          </p:cNvSpPr>
          <p:nvPr/>
        </p:nvSpPr>
        <p:spPr bwMode="auto">
          <a:xfrm>
            <a:off x="762000" y="2514600"/>
            <a:ext cx="16875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en-GB"/>
              <a:t>Charbon</a:t>
            </a:r>
            <a:endParaRPr lang="en-GB" sz="2400">
              <a:latin typeface="Times New Roman" panose="02020603050405020304" pitchFamily="18" charset="0"/>
            </a:endParaRPr>
          </a:p>
        </p:txBody>
      </p:sp>
      <p:sp>
        <p:nvSpPr>
          <p:cNvPr id="10247" name="Text Box 6"/>
          <p:cNvSpPr txBox="1">
            <a:spLocks noChangeArrowheads="1"/>
          </p:cNvSpPr>
          <p:nvPr/>
        </p:nvSpPr>
        <p:spPr bwMode="auto">
          <a:xfrm>
            <a:off x="1643063" y="3786188"/>
            <a:ext cx="22780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50000"/>
              </a:spcBef>
              <a:buSzTx/>
              <a:buFontTx/>
              <a:buNone/>
            </a:pPr>
            <a:r>
              <a:rPr lang="en-GB"/>
              <a:t>Gaz Naturel</a:t>
            </a:r>
            <a:endParaRPr lang="en-GB" sz="2400">
              <a:latin typeface="Times New Roman" panose="02020603050405020304" pitchFamily="18" charset="0"/>
            </a:endParaRPr>
          </a:p>
        </p:txBody>
      </p:sp>
      <p:sp>
        <p:nvSpPr>
          <p:cNvPr id="10248" name="Line 8"/>
          <p:cNvSpPr>
            <a:spLocks noChangeShapeType="1"/>
          </p:cNvSpPr>
          <p:nvPr/>
        </p:nvSpPr>
        <p:spPr bwMode="auto">
          <a:xfrm>
            <a:off x="838200" y="4495800"/>
            <a:ext cx="33528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249"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86438" y="214313"/>
            <a:ext cx="1595437"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57750" y="2357438"/>
            <a:ext cx="167005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15000" y="4786313"/>
            <a:ext cx="1395413"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1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57688" y="3643313"/>
            <a:ext cx="1093787"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62974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ox(in)">
                                      <p:cBhvr>
                                        <p:cTn id="7" dur="500"/>
                                        <p:tgtEl>
                                          <p:spTgt spid="7171">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10249"/>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0246"/>
                                        </p:tgtEl>
                                        <p:attrNameLst>
                                          <p:attrName>style.visibility</p:attrName>
                                        </p:attrNameLst>
                                      </p:cBhvr>
                                      <p:to>
                                        <p:strVal val="visible"/>
                                      </p:to>
                                    </p:set>
                                    <p:animEffect transition="in" filter="blinds(horizontal)">
                                      <p:cBhvr>
                                        <p:cTn id="14" dur="500"/>
                                        <p:tgtEl>
                                          <p:spTgt spid="10246"/>
                                        </p:tgtEl>
                                      </p:cBhvr>
                                    </p:animEffect>
                                  </p:childTnLst>
                                </p:cTn>
                              </p:par>
                              <p:par>
                                <p:cTn id="15" presetID="1" presetClass="entr" presetSubtype="0" fill="hold" nodeType="withEffect">
                                  <p:stCondLst>
                                    <p:cond delay="0"/>
                                  </p:stCondLst>
                                  <p:childTnLst>
                                    <p:set>
                                      <p:cBhvr>
                                        <p:cTn id="16" dur="1" fill="hold">
                                          <p:stCondLst>
                                            <p:cond delay="0"/>
                                          </p:stCondLst>
                                        </p:cTn>
                                        <p:tgtEl>
                                          <p:spTgt spid="1025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0247"/>
                                        </p:tgtEl>
                                        <p:attrNameLst>
                                          <p:attrName>style.visibility</p:attrName>
                                        </p:attrNameLst>
                                      </p:cBhvr>
                                      <p:to>
                                        <p:strVal val="visible"/>
                                      </p:to>
                                    </p:set>
                                    <p:animEffect transition="in" filter="blinds(horizontal)">
                                      <p:cBhvr>
                                        <p:cTn id="21" dur="500"/>
                                        <p:tgtEl>
                                          <p:spTgt spid="10247"/>
                                        </p:tgtEl>
                                      </p:cBhvr>
                                    </p:animEffect>
                                  </p:childTnLst>
                                </p:cTn>
                              </p:par>
                              <p:par>
                                <p:cTn id="22" presetID="1" presetClass="entr" presetSubtype="0" fill="hold" nodeType="withEffect">
                                  <p:stCondLst>
                                    <p:cond delay="0"/>
                                  </p:stCondLst>
                                  <p:childTnLst>
                                    <p:set>
                                      <p:cBhvr>
                                        <p:cTn id="23" dur="1" fill="hold">
                                          <p:stCondLst>
                                            <p:cond delay="0"/>
                                          </p:stCondLst>
                                        </p:cTn>
                                        <p:tgtEl>
                                          <p:spTgt spid="10252"/>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7172"/>
                                        </p:tgtEl>
                                        <p:attrNameLst>
                                          <p:attrName>style.visibility</p:attrName>
                                        </p:attrNameLst>
                                      </p:cBhvr>
                                      <p:to>
                                        <p:strVal val="visible"/>
                                      </p:to>
                                    </p:set>
                                    <p:animEffect transition="in" filter="box(in)">
                                      <p:cBhvr>
                                        <p:cTn id="28" dur="500"/>
                                        <p:tgtEl>
                                          <p:spTgt spid="7172"/>
                                        </p:tgtEl>
                                      </p:cBhvr>
                                    </p:animEffect>
                                  </p:childTnLst>
                                </p:cTn>
                              </p:par>
                              <p:par>
                                <p:cTn id="29" presetID="1" presetClass="entr" presetSubtype="0" fill="hold" nodeType="withEffect">
                                  <p:stCondLst>
                                    <p:cond delay="0"/>
                                  </p:stCondLst>
                                  <p:childTnLst>
                                    <p:set>
                                      <p:cBhvr>
                                        <p:cTn id="30" dur="1" fill="hold">
                                          <p:stCondLst>
                                            <p:cond delay="0"/>
                                          </p:stCondLst>
                                        </p:cTn>
                                        <p:tgtEl>
                                          <p:spTgt spid="102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P spid="7172" grpId="0" autoUpdateAnimBg="0"/>
      <p:bldP spid="10246" grpId="0"/>
      <p:bldP spid="102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TotalTime>
  <Words>423</Words>
  <Application>Microsoft Office PowerPoint</Application>
  <PresentationFormat>On-screen Show (4:3)</PresentationFormat>
  <Paragraphs>120</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PROIECT  STRATEGIC  ERASMUS+  2017-2019 Nr. Proiect   2017-1-RO01-KA219-037353_1  </vt:lpstr>
      <vt:lpstr>PowerPoint Presentation</vt:lpstr>
      <vt:lpstr>Programme</vt:lpstr>
      <vt:lpstr>L’Energie</vt:lpstr>
      <vt:lpstr>Les Energies Renouvelables</vt:lpstr>
      <vt:lpstr>PowerPoint Presentation</vt:lpstr>
      <vt:lpstr>PowerPoint Presentation</vt:lpstr>
      <vt:lpstr>PowerPoint Presentation</vt:lpstr>
      <vt:lpstr>Les Energies Non- Renouvelables</vt:lpstr>
      <vt:lpstr>PowerPoint Presentation</vt:lpstr>
      <vt:lpstr>PowerPoint Presentation</vt:lpstr>
      <vt:lpstr>Pollution</vt:lpstr>
      <vt:lpstr>Sources Polluantes</vt:lpstr>
      <vt:lpstr>Actions Polluantes</vt:lpstr>
      <vt:lpstr>Pollution de l’Air</vt:lpstr>
      <vt:lpstr>Pollution de la Terre</vt:lpstr>
      <vt:lpstr>Pollution de la Mer</vt:lpstr>
      <vt:lpstr>Consequences Generales</vt:lpstr>
      <vt:lpstr>Ecologie : ce qu’il faut faire</vt:lpstr>
      <vt:lpstr>Sauvons la Planète !!!</vt:lpstr>
      <vt:lpstr>Le Recyclage</vt:lpstr>
      <vt:lpstr>PowerPoint Presentation</vt:lpstr>
      <vt:lpstr>PowerPoint Presentation</vt:lpstr>
      <vt:lpstr>Les élèves vous remercient de votre intérêt!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Clasele : pregătitoare , i , a II-a , a IV-a Scoala primară acriș</dc:title>
  <dc:creator>bianka</dc:creator>
  <cp:lastModifiedBy>director</cp:lastModifiedBy>
  <cp:revision>28</cp:revision>
  <dcterms:created xsi:type="dcterms:W3CDTF">2017-02-18T16:09:20Z</dcterms:created>
  <dcterms:modified xsi:type="dcterms:W3CDTF">2019-04-17T10:10:53Z</dcterms:modified>
</cp:coreProperties>
</file>