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994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86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4289734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6350" y="20638"/>
            <a:ext cx="9144000" cy="6858000"/>
            <a:chOff x="0" y="0"/>
            <a:chExt cx="5760" cy="4320"/>
          </a:xfrm>
        </p:grpSpPr>
        <p:sp>
          <p:nvSpPr>
            <p:cNvPr id="3" name="Freeform 3"/>
            <p:cNvSpPr>
              <a:spLocks/>
            </p:cNvSpPr>
            <p:nvPr userDrawn="1"/>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alpha val="45000"/>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p:cNvSpPr>
              <a:spLocks/>
            </p:cNvSpPr>
            <p:nvPr userDrawn="1"/>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alpha val="4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5"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p:cNvGrpSpPr>
            <a:grpSpLocks/>
          </p:cNvGrpSpPr>
          <p:nvPr/>
        </p:nvGrpSpPr>
        <p:grpSpPr bwMode="auto">
          <a:xfrm>
            <a:off x="-1588" y="6034088"/>
            <a:ext cx="7845426" cy="850900"/>
            <a:chOff x="0" y="3792"/>
            <a:chExt cx="4942" cy="536"/>
          </a:xfrm>
        </p:grpSpPr>
        <p:sp>
          <p:nvSpPr>
            <p:cNvPr id="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8" name="Group 8"/>
            <p:cNvGrpSpPr>
              <a:grpSpLocks/>
            </p:cNvGrpSpPr>
            <p:nvPr userDrawn="1"/>
          </p:nvGrpSpPr>
          <p:grpSpPr bwMode="auto">
            <a:xfrm>
              <a:off x="2486" y="3792"/>
              <a:ext cx="2456" cy="536"/>
              <a:chOff x="2486" y="3792"/>
              <a:chExt cx="2456" cy="536"/>
            </a:xfrm>
          </p:grpSpPr>
          <p:sp>
            <p:nvSpPr>
              <p:cNvPr id="10"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15" name="Group 15"/>
          <p:cNvGrpSpPr>
            <a:grpSpLocks/>
          </p:cNvGrpSpPr>
          <p:nvPr/>
        </p:nvGrpSpPr>
        <p:grpSpPr bwMode="auto">
          <a:xfrm>
            <a:off x="627063" y="6021388"/>
            <a:ext cx="5684837" cy="849312"/>
            <a:chOff x="395" y="3793"/>
            <a:chExt cx="3581" cy="535"/>
          </a:xfrm>
        </p:grpSpPr>
        <p:sp>
          <p:nvSpPr>
            <p:cNvPr id="16"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58115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0593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3767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699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24649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313197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5600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2137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17.04.2019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59444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40000"/>
                <a:lumOff val="60000"/>
              </a:schemeClr>
            </a:gs>
            <a:gs pos="100000">
              <a:schemeClr val="accent3">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D77D4-6608-4580-AE5B-091F49D03AAD}" type="datetimeFigureOut">
              <a:rPr lang="ro-RO" smtClean="0"/>
              <a:pPr/>
              <a:t>17.04.2019</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ED6F-FD5B-440D-83DD-2E31D6415091}" type="slidenum">
              <a:rPr lang="ro-RO" smtClean="0"/>
              <a:pPr/>
              <a:t>‹#›</a:t>
            </a:fld>
            <a:endParaRPr lang="ro-RO"/>
          </a:p>
        </p:txBody>
      </p:sp>
    </p:spTree>
    <p:extLst>
      <p:ext uri="{BB962C8B-B14F-4D97-AF65-F5344CB8AC3E}">
        <p14:creationId xmlns:p14="http://schemas.microsoft.com/office/powerpoint/2010/main" val="16540892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410200"/>
            <a:ext cx="6705600" cy="323056"/>
          </a:xfrm>
        </p:spPr>
        <p:txBody>
          <a:bodyPr>
            <a:noAutofit/>
          </a:bodyPr>
          <a:lstStyle/>
          <a:p>
            <a:pPr marL="0" marR="0">
              <a:lnSpc>
                <a:spcPct val="115000"/>
              </a:lnSpc>
              <a:spcBef>
                <a:spcPts val="0"/>
              </a:spcBef>
              <a:spcAft>
                <a:spcPts val="1000"/>
              </a:spcAft>
            </a:pPr>
            <a:r>
              <a:rPr lang="en-US" sz="1800" b="1" dirty="0" smtClean="0">
                <a:effectLst>
                  <a:outerShdw blurRad="38100" dist="38100" dir="2700000" algn="tl">
                    <a:srgbClr val="000000">
                      <a:alpha val="43137"/>
                    </a:srgbClr>
                  </a:outerShdw>
                </a:effectLst>
              </a:rPr>
              <a:t>PROIECT</a:t>
            </a:r>
            <a:r>
              <a:rPr lang="ro-RO" sz="1800" b="1" dirty="0" smtClean="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 STRATEGIC</a:t>
            </a:r>
            <a:r>
              <a:rPr lang="ro-RO" sz="1800" b="1" dirty="0" smtClean="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ERASMUS+ </a:t>
            </a:r>
            <a:r>
              <a:rPr lang="ro-RO"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latin typeface="Calibri" panose="020F0502020204030204" pitchFamily="34" charset="0"/>
                <a:ea typeface="Calibri" panose="020F0502020204030204" pitchFamily="34" charset="0"/>
                <a:cs typeface="Times New Roman" panose="02020603050405020304" pitchFamily="18" charset="0"/>
              </a:rPr>
              <a:t>2017-2019</a:t>
            </a:r>
            <a:br>
              <a:rPr lang="en-US" sz="1800" b="1" dirty="0" smtClean="0">
                <a:latin typeface="Calibri" panose="020F0502020204030204" pitchFamily="34" charset="0"/>
                <a:ea typeface="Calibri" panose="020F0502020204030204" pitchFamily="34" charset="0"/>
                <a:cs typeface="Times New Roman" panose="02020603050405020304" pitchFamily="18" charset="0"/>
              </a:rPr>
            </a:br>
            <a:r>
              <a:rPr lang="ro-RO" sz="1800" b="1" dirty="0" smtClean="0">
                <a:latin typeface="Calibri" panose="020F0502020204030204" pitchFamily="34" charset="0"/>
                <a:ea typeface="Calibri" panose="020F0502020204030204" pitchFamily="34" charset="0"/>
                <a:cs typeface="Times New Roman" panose="02020603050405020304" pitchFamily="18" charset="0"/>
              </a:rPr>
              <a:t>Nr</a:t>
            </a:r>
            <a:r>
              <a:rPr lang="ro-RO" sz="1800" b="1" dirty="0">
                <a:latin typeface="Calibri" panose="020F0502020204030204" pitchFamily="34" charset="0"/>
                <a:ea typeface="Calibri" panose="020F0502020204030204" pitchFamily="34" charset="0"/>
                <a:cs typeface="Times New Roman" panose="02020603050405020304" pitchFamily="18" charset="0"/>
              </a:rPr>
              <a:t>. Proiect   </a:t>
            </a:r>
            <a:r>
              <a:rPr lang="ro-RO" sz="1800" b="1" dirty="0">
                <a:solidFill>
                  <a:srgbClr val="26282A"/>
                </a:solidFill>
                <a:latin typeface="Segoe UI" panose="020B0502040204020203" pitchFamily="34" charset="0"/>
                <a:ea typeface="Calibri" panose="020F0502020204030204" pitchFamily="34" charset="0"/>
                <a:cs typeface="Times New Roman" panose="02020603050405020304" pitchFamily="18" charset="0"/>
              </a:rPr>
              <a:t>2017-1-RO01-KA219-037353_1</a:t>
            </a:r>
            <a:r>
              <a:rPr lang="en-US" sz="1600" dirty="0">
                <a:latin typeface="Calibri" panose="020F0502020204030204" pitchFamily="34" charset="0"/>
                <a:ea typeface="Times New Roman" panose="02020603050405020304" pitchFamily="18" charset="0"/>
                <a:cs typeface="Times New Roman" panose="02020603050405020304" pitchFamily="18" charset="0"/>
              </a:rPr>
              <a:t/>
            </a:r>
            <a:br>
              <a:rPr lang="en-US" sz="1600" dirty="0">
                <a:latin typeface="Calibri" panose="020F0502020204030204" pitchFamily="34" charset="0"/>
                <a:ea typeface="Times New Roman" panose="02020603050405020304" pitchFamily="18" charset="0"/>
                <a:cs typeface="Times New Roman" panose="02020603050405020304" pitchFamily="18" charset="0"/>
              </a:rPr>
            </a:br>
            <a:r>
              <a:rPr lang="ro-RO" sz="1800" b="1" dirty="0" smtClean="0">
                <a:effectLst>
                  <a:outerShdw blurRad="38100" dist="38100" dir="2700000" algn="tl">
                    <a:srgbClr val="000000">
                      <a:alpha val="43137"/>
                    </a:srgbClr>
                  </a:outerShdw>
                </a:effectLst>
              </a:rPr>
              <a:t/>
            </a:r>
            <a:br>
              <a:rPr lang="ro-RO" sz="1800" b="1" dirty="0" smtClean="0">
                <a:effectLst>
                  <a:outerShdw blurRad="38100" dist="38100" dir="2700000" algn="tl">
                    <a:srgbClr val="000000">
                      <a:alpha val="43137"/>
                    </a:srgbClr>
                  </a:outerShdw>
                </a:effectLst>
              </a:rPr>
            </a:br>
            <a:endParaRPr lang="en-US" sz="1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5733256"/>
            <a:ext cx="7854696" cy="981068"/>
          </a:xfrm>
        </p:spPr>
        <p:txBody>
          <a:bodyPr>
            <a:normAutofit fontScale="55000" lnSpcReduction="20000"/>
          </a:bodyPr>
          <a:lstStyle/>
          <a:p>
            <a:pPr algn="ctr"/>
            <a:r>
              <a:rPr lang="en-US" dirty="0" smtClean="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 in."</a:t>
            </a:r>
            <a:endParaRPr lang="en-US" dirty="0">
              <a:solidFill>
                <a:schemeClr val="tx1"/>
              </a:solidFill>
            </a:endParaRPr>
          </a:p>
        </p:txBody>
      </p:sp>
      <p:pic>
        <p:nvPicPr>
          <p:cNvPr id="1027" name="Picture 3" descr="E:\2016_2017\proiect_Erasmus_Travelling\logosbeneficaireserasmusrightfund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4726" y="285728"/>
            <a:ext cx="4173538" cy="903849"/>
          </a:xfrm>
          <a:prstGeom prst="rect">
            <a:avLst/>
          </a:prstGeom>
          <a:noFill/>
        </p:spPr>
      </p:pic>
      <p:pic>
        <p:nvPicPr>
          <p:cNvPr id="1028" name="Picture 4" descr="F:\printing_color\logo_antet_fara_ani.png"/>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086600" y="304800"/>
            <a:ext cx="1752600" cy="1752600"/>
          </a:xfrm>
          <a:prstGeom prst="rect">
            <a:avLst/>
          </a:prstGeom>
          <a:noFill/>
        </p:spPr>
      </p:pic>
      <p:sp>
        <p:nvSpPr>
          <p:cNvPr id="7" name="Title 1"/>
          <p:cNvSpPr txBox="1">
            <a:spLocks/>
          </p:cNvSpPr>
          <p:nvPr/>
        </p:nvSpPr>
        <p:spPr>
          <a:xfrm>
            <a:off x="2786050" y="1285860"/>
            <a:ext cx="4038600" cy="77152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Școala Gimnazială</a:t>
            </a:r>
            <a:b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br>
            <a: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Vama Buzăului</a:t>
            </a:r>
            <a:endParaRPr lang="en-US"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endParaRPr>
          </a:p>
        </p:txBody>
      </p:sp>
      <p:sp>
        <p:nvSpPr>
          <p:cNvPr id="1030" name="WordArt 6"/>
          <p:cNvSpPr>
            <a:spLocks noChangeArrowheads="1" noChangeShapeType="1" noTextEdit="1"/>
          </p:cNvSpPr>
          <p:nvPr/>
        </p:nvSpPr>
        <p:spPr bwMode="auto">
          <a:xfrm>
            <a:off x="285720" y="3789040"/>
            <a:ext cx="8539170"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Volontariat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Engagement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Responsabilité</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Transfert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de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bonnes</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pratiques</a:t>
            </a:r>
            <a:r>
              <a:rPr lang="en-US"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p>
        </p:txBody>
      </p:sp>
      <p:pic>
        <p:nvPicPr>
          <p:cNvPr id="1026" name="Picture 2" descr="E:\2017_2018\proiect_VERT\logo_VERT_final.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260648"/>
            <a:ext cx="2088383" cy="1840173"/>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6"/>
          <p:cNvSpPr>
            <a:spLocks noChangeArrowheads="1" noChangeShapeType="1" noTextEdit="1"/>
          </p:cNvSpPr>
          <p:nvPr/>
        </p:nvSpPr>
        <p:spPr bwMode="auto">
          <a:xfrm>
            <a:off x="2627784" y="2996952"/>
            <a:ext cx="3855042"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smtClean="0">
                <a:solidFill>
                  <a:schemeClr val="accent3">
                    <a:lumMod val="50000"/>
                  </a:schemeClr>
                </a:solidFill>
                <a:effectLst>
                  <a:outerShdw blurRad="50800" dist="38100" dir="5400000" algn="t" rotWithShape="0">
                    <a:prstClr val="black">
                      <a:alpha val="40000"/>
                    </a:prstClr>
                  </a:outerShdw>
                </a:effectLst>
                <a:latin typeface="+mj-lt"/>
                <a:ea typeface="+mj-ea"/>
                <a:cs typeface="+mj-cs"/>
              </a:rPr>
              <a:t>VERT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bwMode="auto">
          <a:xfrm>
            <a:off x="395288" y="188913"/>
            <a:ext cx="8147050" cy="586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b="1" i="1" u="sng" smtClean="0">
                <a:solidFill>
                  <a:schemeClr val="accent2"/>
                </a:solidFill>
                <a:latin typeface="Monotype Corsiva" panose="03010101010201010101" pitchFamily="66" charset="0"/>
              </a:rPr>
              <a:t>*La pollution chimique:</a:t>
            </a:r>
            <a:r>
              <a:rPr lang="fr-FR" b="1" i="1" smtClean="0">
                <a:solidFill>
                  <a:schemeClr val="accent2"/>
                </a:solidFill>
                <a:latin typeface="Monotype Corsiva" panose="03010101010201010101" pitchFamily="66" charset="0"/>
              </a:rPr>
              <a:t> c'est celle qui est produite par les insecticides, les transports en commun, les rejets des usines.</a:t>
            </a:r>
          </a:p>
        </p:txBody>
      </p:sp>
      <p:pic>
        <p:nvPicPr>
          <p:cNvPr id="12291" name="Picture 4" descr="pol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44675"/>
            <a:ext cx="691197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026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50825" y="274638"/>
            <a:ext cx="8435975" cy="9223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fr-FR" b="1" i="1" u="sng" smtClean="0">
                <a:solidFill>
                  <a:schemeClr val="hlink"/>
                </a:solidFill>
                <a:latin typeface="Comic Sans MS" panose="030F0702030302020204" pitchFamily="66" charset="0"/>
              </a:rPr>
              <a:t>3-Effets de la pollution:</a:t>
            </a:r>
          </a:p>
        </p:txBody>
      </p:sp>
      <p:sp>
        <p:nvSpPr>
          <p:cNvPr id="10243" name="Rectangle 3"/>
          <p:cNvSpPr>
            <a:spLocks noGrp="1" noChangeArrowheads="1"/>
          </p:cNvSpPr>
          <p:nvPr>
            <p:ph type="body" idx="1"/>
          </p:nvPr>
        </p:nvSpPr>
        <p:spPr bwMode="auto">
          <a:xfrm>
            <a:off x="250825" y="1341438"/>
            <a:ext cx="8435975" cy="4784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fr-FR" sz="2800" b="1" i="1" dirty="0" smtClean="0">
                <a:solidFill>
                  <a:schemeClr val="accent2"/>
                </a:solidFill>
                <a:latin typeface="Monotype Corsiva" panose="03010101010201010101" pitchFamily="66" charset="0"/>
              </a:rPr>
              <a:t>La pollution peut avoir un impact très important sur </a:t>
            </a:r>
            <a:r>
              <a:rPr lang="fr-FR" sz="2800" b="1" i="1" u="sng" dirty="0" smtClean="0">
                <a:solidFill>
                  <a:schemeClr val="accent2"/>
                </a:solidFill>
                <a:latin typeface="Monotype Corsiva" panose="03010101010201010101" pitchFamily="66" charset="0"/>
              </a:rPr>
              <a:t>l’environnement</a:t>
            </a:r>
            <a:r>
              <a:rPr lang="fr-FR" sz="2800" b="1" i="1" dirty="0" smtClean="0">
                <a:solidFill>
                  <a:schemeClr val="accent2"/>
                </a:solidFill>
                <a:latin typeface="Monotype Corsiva" panose="03010101010201010101" pitchFamily="66" charset="0"/>
              </a:rPr>
              <a:t> ou </a:t>
            </a:r>
            <a:r>
              <a:rPr lang="fr-FR" sz="2800" b="1" i="1" u="sng" dirty="0" smtClean="0">
                <a:solidFill>
                  <a:schemeClr val="accent2"/>
                </a:solidFill>
                <a:latin typeface="Monotype Corsiva" panose="03010101010201010101" pitchFamily="66" charset="0"/>
              </a:rPr>
              <a:t>la santé</a:t>
            </a:r>
            <a:r>
              <a:rPr lang="fr-FR" sz="2800" b="1" i="1" dirty="0" smtClean="0">
                <a:solidFill>
                  <a:schemeClr val="accent2"/>
                </a:solidFill>
                <a:latin typeface="Monotype Corsiva" panose="03010101010201010101" pitchFamily="66" charset="0"/>
              </a:rPr>
              <a:t>:</a:t>
            </a:r>
          </a:p>
          <a:p>
            <a:pPr eaLnBrk="1" hangingPunct="1">
              <a:lnSpc>
                <a:spcPct val="80000"/>
              </a:lnSpc>
              <a:buFontTx/>
              <a:buNone/>
            </a:pPr>
            <a:r>
              <a:rPr lang="fr-FR" sz="2800" b="1" i="1" dirty="0" smtClean="0">
                <a:solidFill>
                  <a:schemeClr val="accent2"/>
                </a:solidFill>
                <a:latin typeface="Monotype Corsiva" panose="03010101010201010101" pitchFamily="66" charset="0"/>
              </a:rPr>
              <a:t>                    </a:t>
            </a:r>
            <a:r>
              <a:rPr lang="fr-FR" sz="2800" b="1" i="1" dirty="0" smtClean="0">
                <a:solidFill>
                  <a:srgbClr val="7030A0"/>
                </a:solidFill>
                <a:latin typeface="Monotype Corsiva" panose="03010101010201010101" pitchFamily="66" charset="0"/>
              </a:rPr>
              <a:t>*Maladies respiratoires et cardiaques,</a:t>
            </a:r>
          </a:p>
          <a:p>
            <a:pPr eaLnBrk="1" hangingPunct="1">
              <a:lnSpc>
                <a:spcPct val="80000"/>
              </a:lnSpc>
              <a:buFontTx/>
              <a:buNone/>
            </a:pPr>
            <a:r>
              <a:rPr lang="fr-FR" sz="2800" b="1" i="1" dirty="0" smtClean="0">
                <a:solidFill>
                  <a:srgbClr val="7030A0"/>
                </a:solidFill>
                <a:latin typeface="Monotype Corsiva" panose="03010101010201010101" pitchFamily="66" charset="0"/>
              </a:rPr>
              <a:t>                    *R</a:t>
            </a:r>
            <a:r>
              <a:rPr lang="fr-FR" sz="2800" b="1" i="1" u="sng" dirty="0" smtClean="0">
                <a:solidFill>
                  <a:srgbClr val="7030A0"/>
                </a:solidFill>
                <a:latin typeface="Monotype Corsiva" panose="03010101010201010101" pitchFamily="66" charset="0"/>
              </a:rPr>
              <a:t>échauffement climatique</a:t>
            </a:r>
            <a:r>
              <a:rPr lang="fr-FR" sz="2800" b="1" i="1" dirty="0" smtClean="0">
                <a:solidFill>
                  <a:srgbClr val="7030A0"/>
                </a:solidFill>
                <a:latin typeface="Monotype Corsiva" panose="03010101010201010101" pitchFamily="66" charset="0"/>
              </a:rPr>
              <a:t> qui transforme le climat    		de la terre et son écosystème</a:t>
            </a:r>
          </a:p>
          <a:p>
            <a:pPr eaLnBrk="1" hangingPunct="1">
              <a:lnSpc>
                <a:spcPct val="80000"/>
              </a:lnSpc>
              <a:buFontTx/>
              <a:buNone/>
            </a:pPr>
            <a:r>
              <a:rPr lang="fr-FR" sz="2800" b="1" i="1" dirty="0" smtClean="0">
                <a:solidFill>
                  <a:srgbClr val="7030A0"/>
                </a:solidFill>
                <a:latin typeface="Monotype Corsiva" panose="03010101010201010101" pitchFamily="66" charset="0"/>
              </a:rPr>
              <a:t>                    *</a:t>
            </a:r>
            <a:r>
              <a:rPr lang="fr-FR" sz="2800" b="1" i="1" u="sng" dirty="0" smtClean="0">
                <a:solidFill>
                  <a:srgbClr val="7030A0"/>
                </a:solidFill>
                <a:latin typeface="Monotype Corsiva" panose="03010101010201010101" pitchFamily="66" charset="0"/>
              </a:rPr>
              <a:t>Trou dans la couche d'ozone</a:t>
            </a:r>
            <a:r>
              <a:rPr lang="fr-FR" sz="2800" b="1" i="1" dirty="0" smtClean="0">
                <a:solidFill>
                  <a:srgbClr val="7030A0"/>
                </a:solidFill>
                <a:latin typeface="Monotype Corsiva" panose="03010101010201010101" pitchFamily="66" charset="0"/>
              </a:rPr>
              <a:t>,</a:t>
            </a:r>
          </a:p>
          <a:p>
            <a:pPr eaLnBrk="1" hangingPunct="1">
              <a:lnSpc>
                <a:spcPct val="80000"/>
              </a:lnSpc>
              <a:buFontTx/>
              <a:buNone/>
            </a:pPr>
            <a:r>
              <a:rPr lang="fr-FR" sz="2800" b="1" i="1" dirty="0" smtClean="0">
                <a:solidFill>
                  <a:srgbClr val="7030A0"/>
                </a:solidFill>
                <a:latin typeface="Monotype Corsiva" panose="03010101010201010101" pitchFamily="66" charset="0"/>
              </a:rPr>
              <a:t>                    *Apparition de </a:t>
            </a:r>
            <a:r>
              <a:rPr lang="fr-FR" sz="2800" b="1" i="1" u="sng" dirty="0" smtClean="0">
                <a:solidFill>
                  <a:srgbClr val="7030A0"/>
                </a:solidFill>
                <a:latin typeface="Monotype Corsiva" panose="03010101010201010101" pitchFamily="66" charset="0"/>
              </a:rPr>
              <a:t>maladies inconnues</a:t>
            </a:r>
          </a:p>
          <a:p>
            <a:pPr eaLnBrk="1" hangingPunct="1">
              <a:lnSpc>
                <a:spcPct val="80000"/>
              </a:lnSpc>
              <a:buFontTx/>
              <a:buNone/>
            </a:pPr>
            <a:r>
              <a:rPr lang="fr-FR" sz="2800" b="1" i="1" dirty="0" smtClean="0">
                <a:solidFill>
                  <a:srgbClr val="7030A0"/>
                </a:solidFill>
                <a:latin typeface="Monotype Corsiva" panose="03010101010201010101" pitchFamily="66" charset="0"/>
              </a:rPr>
              <a:t>                    *</a:t>
            </a:r>
            <a:r>
              <a:rPr lang="fr-FR" sz="2800" b="1" i="1" u="sng" dirty="0" smtClean="0">
                <a:solidFill>
                  <a:srgbClr val="7030A0"/>
                </a:solidFill>
                <a:latin typeface="Monotype Corsiva" panose="03010101010201010101" pitchFamily="66" charset="0"/>
              </a:rPr>
              <a:t>Migrations ou l’extinction de certaines espèces</a:t>
            </a:r>
            <a:r>
              <a:rPr lang="fr-FR" sz="2800" b="1" i="1" dirty="0" smtClean="0">
                <a:solidFill>
                  <a:srgbClr val="7030A0"/>
                </a:solidFill>
                <a:latin typeface="Monotype Corsiva" panose="03010101010201010101" pitchFamily="66" charset="0"/>
              </a:rPr>
              <a:t>. Si 			certaines espèces viennent à disparaître, cela 			impacterait la </a:t>
            </a:r>
            <a:r>
              <a:rPr lang="fr-FR" sz="2800" b="1" i="1" u="sng" dirty="0" smtClean="0">
                <a:solidFill>
                  <a:srgbClr val="7030A0"/>
                </a:solidFill>
                <a:latin typeface="Monotype Corsiva" panose="03010101010201010101" pitchFamily="66" charset="0"/>
              </a:rPr>
              <a:t>biodiversité</a:t>
            </a:r>
            <a:r>
              <a:rPr lang="fr-FR" sz="2800" b="1" i="1" dirty="0" smtClean="0">
                <a:solidFill>
                  <a:srgbClr val="7030A0"/>
                </a:solidFill>
                <a:latin typeface="Monotype Corsiva" panose="03010101010201010101" pitchFamily="66" charset="0"/>
              </a:rPr>
              <a:t>, compromettrait la 			</a:t>
            </a:r>
            <a:r>
              <a:rPr lang="fr-FR" sz="2800" b="1" i="1" u="sng" dirty="0" smtClean="0">
                <a:solidFill>
                  <a:srgbClr val="7030A0"/>
                </a:solidFill>
                <a:latin typeface="Monotype Corsiva" panose="03010101010201010101" pitchFamily="66" charset="0"/>
              </a:rPr>
              <a:t>chaîne alimentaire</a:t>
            </a:r>
            <a:r>
              <a:rPr lang="fr-FR" sz="2800" b="1" i="1" dirty="0" smtClean="0">
                <a:solidFill>
                  <a:srgbClr val="7030A0"/>
                </a:solidFill>
                <a:latin typeface="Monotype Corsiva" panose="03010101010201010101" pitchFamily="66" charset="0"/>
              </a:rPr>
              <a:t>, pouvant à terme entraîner </a:t>
            </a:r>
            <a:r>
              <a:rPr lang="fr-FR" sz="2800" b="1" i="1" u="sng" dirty="0" smtClean="0">
                <a:solidFill>
                  <a:srgbClr val="7030A0"/>
                </a:solidFill>
                <a:latin typeface="Monotype Corsiva" panose="03010101010201010101" pitchFamily="66" charset="0"/>
              </a:rPr>
              <a:t>la 			fin de toute vie sur terre.</a:t>
            </a:r>
            <a:endParaRPr lang="fr-FR" sz="2800" b="1" i="1" dirty="0" smtClean="0">
              <a:solidFill>
                <a:srgbClr val="7030A0"/>
              </a:solidFill>
              <a:latin typeface="Monotype Corsiva" panose="03010101010201010101" pitchFamily="66" charset="0"/>
            </a:endParaRPr>
          </a:p>
        </p:txBody>
      </p:sp>
    </p:spTree>
    <p:extLst>
      <p:ext uri="{BB962C8B-B14F-4D97-AF65-F5344CB8AC3E}">
        <p14:creationId xmlns:p14="http://schemas.microsoft.com/office/powerpoint/2010/main" val="809525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dissolve">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dissolve">
                                      <p:cBhvr>
                                        <p:cTn id="17" dur="5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dissolve">
                                      <p:cBhvr>
                                        <p:cTn id="22" dur="500"/>
                                        <p:tgtEl>
                                          <p:spTgt spid="10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dissolve">
                                      <p:cBhvr>
                                        <p:cTn id="27" dur="500"/>
                                        <p:tgtEl>
                                          <p:spTgt spid="10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dissolve">
                                      <p:cBhvr>
                                        <p:cTn id="32" dur="500"/>
                                        <p:tgtEl>
                                          <p:spTgt spid="102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dissolve">
                                      <p:cBhvr>
                                        <p:cTn id="3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bwMode="auto">
          <a:xfrm>
            <a:off x="250825" y="260350"/>
            <a:ext cx="8435975" cy="586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fr-FR" sz="2800" b="1" i="1" smtClean="0">
                <a:solidFill>
                  <a:schemeClr val="accent2"/>
                </a:solidFill>
                <a:latin typeface="Monotype Corsiva" panose="03010101010201010101" pitchFamily="66" charset="0"/>
              </a:rPr>
              <a:t>Contrairement aux polluants atmosphériques, les gaz à effet de serre n'ont pas d'effet sur la santé mais sur le climat de toute la planète. Il met en péril l’équilibre de la planète avec pour conséquences la fonte des glaces et l'élévation du niveau des mers.</a:t>
            </a:r>
          </a:p>
          <a:p>
            <a:pPr eaLnBrk="1" hangingPunct="1">
              <a:lnSpc>
                <a:spcPct val="90000"/>
              </a:lnSpc>
            </a:pPr>
            <a:r>
              <a:rPr lang="fr-FR" sz="2800" b="1" i="1" smtClean="0">
                <a:solidFill>
                  <a:schemeClr val="accent2"/>
                </a:solidFill>
                <a:latin typeface="Monotype Corsiva" panose="03010101010201010101" pitchFamily="66" charset="0"/>
              </a:rPr>
              <a:t>La pollution atmosphérique est responsable de la mort de </a:t>
            </a:r>
            <a:r>
              <a:rPr lang="fr-FR" sz="2800" b="1" i="1" u="sng" smtClean="0">
                <a:solidFill>
                  <a:schemeClr val="accent2"/>
                </a:solidFill>
                <a:latin typeface="Monotype Corsiva" panose="03010101010201010101" pitchFamily="66" charset="0"/>
              </a:rPr>
              <a:t>2,4 millions</a:t>
            </a:r>
            <a:r>
              <a:rPr lang="fr-FR" sz="2800" b="1" i="1" smtClean="0">
                <a:solidFill>
                  <a:schemeClr val="accent2"/>
                </a:solidFill>
                <a:latin typeface="Monotype Corsiva" panose="03010101010201010101" pitchFamily="66" charset="0"/>
              </a:rPr>
              <a:t> de personnes dans le monde. En France, les </a:t>
            </a:r>
            <a:r>
              <a:rPr lang="fr-FR" sz="2800" b="1" i="1" u="sng" smtClean="0">
                <a:solidFill>
                  <a:schemeClr val="accent2"/>
                </a:solidFill>
                <a:latin typeface="Monotype Corsiva" panose="03010101010201010101" pitchFamily="66" charset="0"/>
              </a:rPr>
              <a:t>11 millions de tonnes de polluants</a:t>
            </a:r>
            <a:r>
              <a:rPr lang="fr-FR" sz="2800" b="1" i="1" smtClean="0">
                <a:solidFill>
                  <a:schemeClr val="accent2"/>
                </a:solidFill>
                <a:latin typeface="Monotype Corsiva" panose="03010101010201010101" pitchFamily="66" charset="0"/>
              </a:rPr>
              <a:t> émis chaque année  dans l’atmosphère sont responsables de </a:t>
            </a:r>
            <a:r>
              <a:rPr lang="fr-FR" sz="2800" b="1" i="1" u="sng" smtClean="0">
                <a:solidFill>
                  <a:schemeClr val="accent2"/>
                </a:solidFill>
                <a:latin typeface="Monotype Corsiva" panose="03010101010201010101" pitchFamily="66" charset="0"/>
              </a:rPr>
              <a:t>30 000 décès</a:t>
            </a:r>
            <a:r>
              <a:rPr lang="fr-FR" sz="2800" b="1" i="1" smtClean="0">
                <a:solidFill>
                  <a:schemeClr val="accent2"/>
                </a:solidFill>
                <a:latin typeface="Monotype Corsiva" panose="03010101010201010101" pitchFamily="66" charset="0"/>
              </a:rPr>
              <a:t>.</a:t>
            </a:r>
          </a:p>
          <a:p>
            <a:pPr eaLnBrk="1" hangingPunct="1">
              <a:lnSpc>
                <a:spcPct val="90000"/>
              </a:lnSpc>
            </a:pPr>
            <a:endParaRPr lang="fr-FR" sz="2800" smtClean="0"/>
          </a:p>
        </p:txBody>
      </p:sp>
    </p:spTree>
    <p:extLst>
      <p:ext uri="{BB962C8B-B14F-4D97-AF65-F5344CB8AC3E}">
        <p14:creationId xmlns:p14="http://schemas.microsoft.com/office/powerpoint/2010/main" val="3003448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randombar(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286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fr-FR" sz="5400" b="1" i="1" u="sng" smtClean="0">
                <a:solidFill>
                  <a:schemeClr val="hlink"/>
                </a:solidFill>
                <a:latin typeface="Comic Sans MS" panose="030F0702030302020204" pitchFamily="66" charset="0"/>
              </a:rPr>
              <a:t>4-Photos:</a:t>
            </a:r>
          </a:p>
        </p:txBody>
      </p:sp>
      <p:sp>
        <p:nvSpPr>
          <p:cNvPr id="12293" name="Rectangle 5"/>
          <p:cNvSpPr>
            <a:spLocks noGrp="1" noChangeArrowheads="1"/>
          </p:cNvSpPr>
          <p:nvPr>
            <p:ph type="body" idx="1"/>
          </p:nvPr>
        </p:nvSpPr>
        <p:spPr bwMode="auto">
          <a:xfrm>
            <a:off x="457200" y="1600200"/>
            <a:ext cx="82296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fr-FR" b="1" i="1" u="sng" smtClean="0">
                <a:solidFill>
                  <a:schemeClr val="accent2"/>
                </a:solidFill>
                <a:effectLst>
                  <a:outerShdw blurRad="38100" dist="38100" dir="2700000" algn="tl">
                    <a:srgbClr val="000000"/>
                  </a:outerShdw>
                </a:effectLst>
                <a:latin typeface="Monotype Corsiva" panose="03010101010201010101" pitchFamily="66" charset="0"/>
              </a:rPr>
              <a:t>Pollution du sol:</a:t>
            </a:r>
          </a:p>
          <a:p>
            <a:pPr eaLnBrk="1" hangingPunct="1">
              <a:buFontTx/>
              <a:buNone/>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p:txBody>
      </p:sp>
      <p:pic>
        <p:nvPicPr>
          <p:cNvPr id="153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05038"/>
            <a:ext cx="39608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88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290"/>
                                        </p:tgtEl>
                                      </p:cBhvr>
                                    </p:animEffect>
                                    <p:animScale>
                                      <p:cBhvr>
                                        <p:cTn id="7" dur="250" autoRev="1" fill="hold"/>
                                        <p:tgtEl>
                                          <p:spTgt spid="122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68313" y="333375"/>
            <a:ext cx="8218487" cy="57927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fr-FR" b="1" i="1" u="sng" smtClean="0">
                <a:solidFill>
                  <a:schemeClr val="accent2"/>
                </a:solidFill>
                <a:effectLst>
                  <a:outerShdw blurRad="38100" dist="38100" dir="2700000" algn="tl">
                    <a:srgbClr val="000000"/>
                  </a:outerShdw>
                </a:effectLst>
                <a:latin typeface="Monotype Corsiva" panose="03010101010201010101" pitchFamily="66" charset="0"/>
              </a:rPr>
              <a:t>Pollution des eaux :</a:t>
            </a:r>
          </a:p>
          <a:p>
            <a:pPr eaLnBrk="1" hangingPunct="1">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a:p>
            <a:pPr eaLnBrk="1" hangingPunct="1">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a:p>
            <a:pPr eaLnBrk="1" hangingPunct="1">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a:p>
            <a:pPr eaLnBrk="1" hangingPunct="1">
              <a:buFontTx/>
              <a:buNone/>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a:p>
            <a:pPr eaLnBrk="1" hangingPunct="1">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a:p>
            <a:pPr eaLnBrk="1" hangingPunct="1">
              <a:buFontTx/>
              <a:buNone/>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6767512"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890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395288" y="333375"/>
            <a:ext cx="8291512" cy="57927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fr-FR" b="1" i="1" u="sng" smtClean="0">
                <a:solidFill>
                  <a:schemeClr val="accent2"/>
                </a:solidFill>
                <a:effectLst>
                  <a:outerShdw blurRad="38100" dist="38100" dir="2700000" algn="tl">
                    <a:srgbClr val="000000"/>
                  </a:outerShdw>
                </a:effectLst>
                <a:latin typeface="Monotype Corsiva" panose="03010101010201010101" pitchFamily="66" charset="0"/>
              </a:rPr>
              <a:t>Pollution par les voitures:</a:t>
            </a:r>
          </a:p>
          <a:p>
            <a:pPr eaLnBrk="1" hangingPunct="1">
              <a:buFontTx/>
              <a:buNone/>
              <a:defRPr/>
            </a:pPr>
            <a:endParaRPr lang="fr-FR" b="1" i="1" u="sng" smtClean="0">
              <a:solidFill>
                <a:schemeClr val="accent2"/>
              </a:solidFill>
              <a:effectLst>
                <a:outerShdw blurRad="38100" dist="38100" dir="2700000" algn="tl">
                  <a:srgbClr val="000000"/>
                </a:outerShdw>
              </a:effectLst>
              <a:latin typeface="Monotype Corsiva" panose="03010101010201010101" pitchFamily="66" charset="0"/>
            </a:endParaRPr>
          </a:p>
        </p:txBody>
      </p:sp>
      <p:pic>
        <p:nvPicPr>
          <p:cNvPr id="17411" name="Picture 4" descr="voiture-pollution-0b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08050"/>
            <a:ext cx="684053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3037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362950" cy="6394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defRPr/>
            </a:pPr>
            <a:r>
              <a:rPr lang="fr-FR" sz="9600" b="1" i="1" u="sng" dirty="0" smtClean="0">
                <a:solidFill>
                  <a:srgbClr val="FF0000"/>
                </a:solidFill>
                <a:latin typeface="Monotype Corsiva" panose="03010101010201010101" pitchFamily="66" charset="0"/>
              </a:rPr>
              <a:t>*Merci de votre attention</a:t>
            </a:r>
            <a:r>
              <a:rPr lang="fr-FR" sz="9600" b="1" i="1" u="sng" dirty="0" smtClean="0">
                <a:solidFill>
                  <a:srgbClr val="FF0000"/>
                </a:solidFill>
                <a:latin typeface="Monotype Corsiva" panose="03010101010201010101" pitchFamily="66" charset="0"/>
              </a:rPr>
              <a:t>.</a:t>
            </a:r>
            <a:br>
              <a:rPr lang="fr-FR" sz="9600" b="1" i="1" u="sng" dirty="0" smtClean="0">
                <a:solidFill>
                  <a:srgbClr val="FF0000"/>
                </a:solidFill>
                <a:latin typeface="Monotype Corsiva" panose="03010101010201010101" pitchFamily="66" charset="0"/>
              </a:rPr>
            </a:br>
            <a:r>
              <a:rPr lang="fr-FR" sz="9600" b="1" i="1" u="sng" smtClean="0">
                <a:solidFill>
                  <a:srgbClr val="FF0000"/>
                </a:solidFill>
                <a:latin typeface="Monotype Corsiva" panose="03010101010201010101" pitchFamily="66" charset="0"/>
              </a:rPr>
              <a:t>élè</a:t>
            </a:r>
            <a:r>
              <a:rPr lang="fr-FR" sz="9600" b="1" i="1" u="sng" smtClean="0">
                <a:solidFill>
                  <a:srgbClr val="FF0000"/>
                </a:solidFill>
                <a:latin typeface="Monotype Corsiva" panose="03010101010201010101" pitchFamily="66" charset="0"/>
              </a:rPr>
              <a:t>ves</a:t>
            </a:r>
            <a:r>
              <a:rPr lang="fr-FR" sz="9600" b="1" i="1" u="sng" dirty="0" smtClean="0">
                <a:solidFill>
                  <a:srgbClr val="FF0000"/>
                </a:solidFill>
                <a:latin typeface="Monotype Corsiva" panose="03010101010201010101" pitchFamily="66" charset="0"/>
              </a:rPr>
              <a:t/>
            </a:r>
            <a:br>
              <a:rPr lang="fr-FR" sz="9600" b="1" i="1" u="sng" dirty="0" smtClean="0">
                <a:solidFill>
                  <a:srgbClr val="FF0000"/>
                </a:solidFill>
                <a:latin typeface="Monotype Corsiva" panose="03010101010201010101" pitchFamily="66" charset="0"/>
              </a:rPr>
            </a:br>
            <a:r>
              <a:rPr lang="fr-FR" sz="3600" b="1" i="1" u="sng" dirty="0" err="1" smtClean="0">
                <a:solidFill>
                  <a:srgbClr val="FF0000"/>
                </a:solidFill>
                <a:latin typeface="Monotype Corsiva" panose="03010101010201010101" pitchFamily="66" charset="0"/>
              </a:rPr>
              <a:t>Vlad</a:t>
            </a:r>
            <a:r>
              <a:rPr lang="fr-FR" sz="3600" b="1" i="1" u="sng" dirty="0" smtClean="0">
                <a:solidFill>
                  <a:srgbClr val="FF0000"/>
                </a:solidFill>
                <a:latin typeface="Monotype Corsiva" panose="03010101010201010101" pitchFamily="66" charset="0"/>
              </a:rPr>
              <a:t> Radu</a:t>
            </a:r>
            <a:br>
              <a:rPr lang="fr-FR" sz="3600" b="1" i="1" u="sng" dirty="0" smtClean="0">
                <a:solidFill>
                  <a:srgbClr val="FF0000"/>
                </a:solidFill>
                <a:latin typeface="Monotype Corsiva" panose="03010101010201010101" pitchFamily="66" charset="0"/>
              </a:rPr>
            </a:br>
            <a:r>
              <a:rPr lang="fr-FR" sz="3600" b="1" i="1" u="sng" dirty="0" err="1" smtClean="0">
                <a:solidFill>
                  <a:srgbClr val="FF0000"/>
                </a:solidFill>
                <a:latin typeface="Monotype Corsiva" panose="03010101010201010101" pitchFamily="66" charset="0"/>
              </a:rPr>
              <a:t>Budilean</a:t>
            </a:r>
            <a:r>
              <a:rPr lang="fr-FR" sz="3600" b="1" i="1" u="sng" dirty="0" smtClean="0">
                <a:solidFill>
                  <a:srgbClr val="FF0000"/>
                </a:solidFill>
                <a:latin typeface="Monotype Corsiva" panose="03010101010201010101" pitchFamily="66" charset="0"/>
              </a:rPr>
              <a:t> Constantin</a:t>
            </a:r>
            <a:br>
              <a:rPr lang="fr-FR" sz="3600" b="1" i="1" u="sng" dirty="0" smtClean="0">
                <a:solidFill>
                  <a:srgbClr val="FF0000"/>
                </a:solidFill>
                <a:latin typeface="Monotype Corsiva" panose="03010101010201010101" pitchFamily="66" charset="0"/>
              </a:rPr>
            </a:br>
            <a:r>
              <a:rPr lang="fr-FR" sz="3600" b="1" i="1" u="sng" dirty="0" err="1" smtClean="0">
                <a:solidFill>
                  <a:srgbClr val="FF0000"/>
                </a:solidFill>
                <a:latin typeface="Monotype Corsiva" panose="03010101010201010101" pitchFamily="66" charset="0"/>
              </a:rPr>
              <a:t>Buzea</a:t>
            </a:r>
            <a:r>
              <a:rPr lang="fr-FR" sz="3600" b="1" i="1" u="sng" dirty="0" smtClean="0">
                <a:solidFill>
                  <a:srgbClr val="FF0000"/>
                </a:solidFill>
                <a:latin typeface="Monotype Corsiva" panose="03010101010201010101" pitchFamily="66" charset="0"/>
              </a:rPr>
              <a:t> </a:t>
            </a:r>
            <a:r>
              <a:rPr lang="fr-FR" sz="3600" b="1" i="1" u="sng" dirty="0">
                <a:solidFill>
                  <a:srgbClr val="FF0000"/>
                </a:solidFill>
                <a:latin typeface="Monotype Corsiva" panose="03010101010201010101" pitchFamily="66" charset="0"/>
              </a:rPr>
              <a:t>R</a:t>
            </a:r>
            <a:r>
              <a:rPr lang="fr-FR" sz="3600" b="1" i="1" u="sng" dirty="0" smtClean="0">
                <a:solidFill>
                  <a:srgbClr val="FF0000"/>
                </a:solidFill>
                <a:latin typeface="Monotype Corsiva" panose="03010101010201010101" pitchFamily="66" charset="0"/>
              </a:rPr>
              <a:t>adu</a:t>
            </a:r>
            <a:endParaRPr lang="fr-FR" sz="3600" b="1" i="1" u="sng" dirty="0" smtClean="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17095091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bwMode="auto">
          <a:xfrm>
            <a:off x="395288" y="765175"/>
            <a:ext cx="8278812" cy="47513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defRPr/>
            </a:pPr>
            <a:r>
              <a:rPr lang="fr-FR" sz="8000" b="1" i="1" u="sng" smtClean="0">
                <a:solidFill>
                  <a:schemeClr val="hlink"/>
                </a:solidFill>
                <a:latin typeface="Comic Sans MS" panose="030F0702030302020204" pitchFamily="66" charset="0"/>
              </a:rPr>
              <a:t>La pollution et ses effets sur la planète :</a:t>
            </a:r>
          </a:p>
        </p:txBody>
      </p:sp>
    </p:spTree>
    <p:extLst>
      <p:ext uri="{BB962C8B-B14F-4D97-AF65-F5344CB8AC3E}">
        <p14:creationId xmlns:p14="http://schemas.microsoft.com/office/powerpoint/2010/main" val="14918566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2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8" name="Rectangle 4"/>
          <p:cNvSpPr>
            <a:spLocks noChangeAspect="1" noChangeArrowheads="1"/>
          </p:cNvSpPr>
          <p:nvPr/>
        </p:nvSpPr>
        <p:spPr bwMode="auto">
          <a:xfrm>
            <a:off x="457200" y="228600"/>
            <a:ext cx="82296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5400">
                <a:solidFill>
                  <a:schemeClr val="tx2"/>
                </a:solidFill>
                <a:effectLst>
                  <a:outerShdw blurRad="38100" dist="38100" dir="2700000" algn="tl">
                    <a:srgbClr val="000000"/>
                  </a:outerShdw>
                </a:effectLst>
                <a:latin typeface="Arial" panose="020B0604020202020204" pitchFamily="34" charset="0"/>
              </a:defRPr>
            </a:lvl1pPr>
            <a:lvl2pPr algn="ctr">
              <a:defRPr sz="5400">
                <a:solidFill>
                  <a:schemeClr val="tx2"/>
                </a:solidFill>
                <a:effectLst>
                  <a:outerShdw blurRad="38100" dist="38100" dir="2700000" algn="tl">
                    <a:srgbClr val="000000"/>
                  </a:outerShdw>
                </a:effectLst>
                <a:latin typeface="Arial" panose="020B0604020202020204" pitchFamily="34" charset="0"/>
              </a:defRPr>
            </a:lvl2pPr>
            <a:lvl3pPr algn="ctr">
              <a:defRPr sz="5400">
                <a:solidFill>
                  <a:schemeClr val="tx2"/>
                </a:solidFill>
                <a:effectLst>
                  <a:outerShdw blurRad="38100" dist="38100" dir="2700000" algn="tl">
                    <a:srgbClr val="000000"/>
                  </a:outerShdw>
                </a:effectLst>
                <a:latin typeface="Arial" panose="020B0604020202020204" pitchFamily="34" charset="0"/>
              </a:defRPr>
            </a:lvl3pPr>
            <a:lvl4pPr algn="ctr">
              <a:defRPr sz="5400">
                <a:solidFill>
                  <a:schemeClr val="tx2"/>
                </a:solidFill>
                <a:effectLst>
                  <a:outerShdw blurRad="38100" dist="38100" dir="2700000" algn="tl">
                    <a:srgbClr val="000000"/>
                  </a:outerShdw>
                </a:effectLst>
                <a:latin typeface="Arial" panose="020B0604020202020204" pitchFamily="34" charset="0"/>
              </a:defRPr>
            </a:lvl4pPr>
            <a:lvl5pPr algn="ctr">
              <a:defRPr sz="5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5400">
                <a:solidFill>
                  <a:schemeClr val="tx2"/>
                </a:solidFill>
                <a:effectLst>
                  <a:outerShdw blurRad="38100" dist="38100" dir="2700000" algn="tl">
                    <a:srgbClr val="000000"/>
                  </a:outerShdw>
                </a:effectLst>
                <a:latin typeface="Arial" panose="020B0604020202020204" pitchFamily="34" charset="0"/>
              </a:defRPr>
            </a:lvl9pPr>
          </a:lstStyle>
          <a:p>
            <a:pPr algn="l" eaLnBrk="1" hangingPunct="1">
              <a:defRPr/>
            </a:pPr>
            <a:r>
              <a:rPr lang="fr-FR" sz="4000" b="1" i="1" u="sng" smtClean="0">
                <a:solidFill>
                  <a:schemeClr val="hlink"/>
                </a:solidFill>
                <a:latin typeface="Comic Sans MS" panose="030F0702030302020204" pitchFamily="66" charset="0"/>
              </a:rPr>
              <a:t>Sommaire :</a:t>
            </a:r>
            <a:br>
              <a:rPr lang="fr-FR" sz="4000" b="1" i="1" u="sng" smtClean="0">
                <a:solidFill>
                  <a:schemeClr val="hlink"/>
                </a:solidFill>
                <a:latin typeface="Comic Sans MS" panose="030F0702030302020204" pitchFamily="66" charset="0"/>
              </a:rPr>
            </a:br>
            <a:r>
              <a:rPr lang="fr-FR" sz="4000" b="1" i="1" u="sng" smtClean="0">
                <a:solidFill>
                  <a:schemeClr val="hlink"/>
                </a:solidFill>
                <a:latin typeface="Comic Sans MS" panose="030F0702030302020204" pitchFamily="66" charset="0"/>
              </a:rPr>
              <a:t/>
            </a:r>
            <a:br>
              <a:rPr lang="fr-FR" sz="4000" b="1" i="1" u="sng" smtClean="0">
                <a:solidFill>
                  <a:schemeClr val="hlink"/>
                </a:solidFill>
                <a:latin typeface="Comic Sans MS" panose="030F0702030302020204" pitchFamily="66" charset="0"/>
              </a:rPr>
            </a:br>
            <a:r>
              <a:rPr lang="fr-FR" sz="4000" b="1" smtClean="0">
                <a:solidFill>
                  <a:schemeClr val="hlink"/>
                </a:solidFill>
                <a:latin typeface="Comic Sans MS" panose="030F0702030302020204" pitchFamily="66" charset="0"/>
              </a:rPr>
              <a:t>	1-Définition</a:t>
            </a:r>
            <a:br>
              <a:rPr lang="fr-FR" sz="4000" b="1" smtClean="0">
                <a:solidFill>
                  <a:schemeClr val="hlink"/>
                </a:solidFill>
                <a:latin typeface="Comic Sans MS" panose="030F0702030302020204" pitchFamily="66" charset="0"/>
              </a:rPr>
            </a:br>
            <a:r>
              <a:rPr lang="fr-FR" sz="4000" b="1" smtClean="0">
                <a:solidFill>
                  <a:schemeClr val="hlink"/>
                </a:solidFill>
                <a:latin typeface="Comic Sans MS" panose="030F0702030302020204" pitchFamily="66" charset="0"/>
              </a:rPr>
              <a:t>	2-Types de pollutions</a:t>
            </a:r>
            <a:br>
              <a:rPr lang="fr-FR" sz="4000" b="1" smtClean="0">
                <a:solidFill>
                  <a:schemeClr val="hlink"/>
                </a:solidFill>
                <a:latin typeface="Comic Sans MS" panose="030F0702030302020204" pitchFamily="66" charset="0"/>
              </a:rPr>
            </a:br>
            <a:r>
              <a:rPr lang="fr-FR" sz="4000" b="1" smtClean="0">
                <a:solidFill>
                  <a:schemeClr val="hlink"/>
                </a:solidFill>
                <a:latin typeface="Comic Sans MS" panose="030F0702030302020204" pitchFamily="66" charset="0"/>
              </a:rPr>
              <a:t>	3-Effets de la pollution</a:t>
            </a:r>
            <a:br>
              <a:rPr lang="fr-FR" sz="4000" b="1" smtClean="0">
                <a:solidFill>
                  <a:schemeClr val="hlink"/>
                </a:solidFill>
                <a:latin typeface="Comic Sans MS" panose="030F0702030302020204" pitchFamily="66" charset="0"/>
              </a:rPr>
            </a:br>
            <a:r>
              <a:rPr lang="fr-FR" sz="4000" b="1" smtClean="0">
                <a:solidFill>
                  <a:schemeClr val="hlink"/>
                </a:solidFill>
                <a:latin typeface="Comic Sans MS" panose="030F0702030302020204" pitchFamily="66" charset="0"/>
              </a:rPr>
              <a:t>	4-Photos</a:t>
            </a:r>
            <a:br>
              <a:rPr lang="fr-FR" sz="4000" b="1" smtClean="0">
                <a:solidFill>
                  <a:schemeClr val="hlink"/>
                </a:solidFill>
                <a:latin typeface="Comic Sans MS" panose="030F0702030302020204" pitchFamily="66" charset="0"/>
              </a:rPr>
            </a:br>
            <a:endParaRPr lang="fr-FR" sz="4000" b="1" smtClean="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3128115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800" fill="hold">
                                          <p:stCondLst>
                                            <p:cond delay="0"/>
                                          </p:stCondLst>
                                        </p:cTn>
                                        <p:tgtEl>
                                          <p:spTgt spid="9318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3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86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fr-FR" sz="5400" b="1" i="1" u="sng" smtClean="0">
                <a:solidFill>
                  <a:schemeClr val="hlink"/>
                </a:solidFill>
                <a:latin typeface="Comic Sans MS" panose="030F0702030302020204" pitchFamily="66" charset="0"/>
              </a:rPr>
              <a:t>1-Définition:</a:t>
            </a:r>
          </a:p>
        </p:txBody>
      </p:sp>
      <p:sp>
        <p:nvSpPr>
          <p:cNvPr id="3075" name="Rectangle 3"/>
          <p:cNvSpPr>
            <a:spLocks noGrp="1" noChangeArrowheads="1"/>
          </p:cNvSpPr>
          <p:nvPr>
            <p:ph type="body" idx="1"/>
          </p:nvPr>
        </p:nvSpPr>
        <p:spPr bwMode="auto">
          <a:xfrm>
            <a:off x="323850" y="1557338"/>
            <a:ext cx="8374063"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fr-FR" smtClean="0"/>
              <a:t>   </a:t>
            </a:r>
            <a:r>
              <a:rPr lang="fr-FR" sz="4000" b="1" i="1" smtClean="0">
                <a:solidFill>
                  <a:schemeClr val="accent2"/>
                </a:solidFill>
                <a:latin typeface="Monotype Corsiva" panose="03010101010201010101" pitchFamily="66" charset="0"/>
              </a:rPr>
              <a:t>La pollution est la dégradation d'un écosystème par l'introduction, </a:t>
            </a:r>
            <a:r>
              <a:rPr lang="fr-FR" sz="4000" b="1" i="1" u="sng" smtClean="0">
                <a:solidFill>
                  <a:schemeClr val="accent2"/>
                </a:solidFill>
                <a:latin typeface="Monotype Corsiva" panose="03010101010201010101" pitchFamily="66" charset="0"/>
              </a:rPr>
              <a:t>généralement humaine</a:t>
            </a:r>
            <a:r>
              <a:rPr lang="fr-FR" sz="4000" b="1" i="1" smtClean="0">
                <a:solidFill>
                  <a:schemeClr val="accent2"/>
                </a:solidFill>
                <a:latin typeface="Monotype Corsiva" panose="03010101010201010101" pitchFamily="66" charset="0"/>
              </a:rPr>
              <a:t>, de substances polluantes ou de radiations changeant de manière plus ou moins importante le fonctionnement de cet écosystème.</a:t>
            </a:r>
          </a:p>
        </p:txBody>
      </p:sp>
    </p:spTree>
    <p:extLst>
      <p:ext uri="{BB962C8B-B14F-4D97-AF65-F5344CB8AC3E}">
        <p14:creationId xmlns:p14="http://schemas.microsoft.com/office/powerpoint/2010/main" val="365091079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800" fill="hold">
                                          <p:stCondLst>
                                            <p:cond delay="0"/>
                                          </p:stCondLst>
                                        </p:cTn>
                                        <p:tgtEl>
                                          <p:spTgt spid="307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1000"/>
                                        <p:tgtEl>
                                          <p:spTgt spid="3075">
                                            <p:txEl>
                                              <p:pRg st="0" end="0"/>
                                            </p:txEl>
                                          </p:spTgt>
                                        </p:tgtEl>
                                      </p:cBhvr>
                                    </p:animEffect>
                                    <p:anim calcmode="lin" valueType="num">
                                      <p:cBhvr>
                                        <p:cTn id="14" dur="1000" fill="hold"/>
                                        <p:tgtEl>
                                          <p:spTgt spid="307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286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fr-FR" sz="5400" b="1" i="1" u="sng" smtClean="0">
                <a:solidFill>
                  <a:schemeClr val="hlink"/>
                </a:solidFill>
                <a:latin typeface="Monotype Corsiva" panose="03010101010201010101" pitchFamily="66" charset="0"/>
              </a:rPr>
              <a:t>2-Types de pollutions :</a:t>
            </a:r>
          </a:p>
        </p:txBody>
      </p:sp>
      <p:sp>
        <p:nvSpPr>
          <p:cNvPr id="4099" name="Rectangle 3"/>
          <p:cNvSpPr>
            <a:spLocks noGrp="1" noChangeArrowheads="1"/>
          </p:cNvSpPr>
          <p:nvPr>
            <p:ph type="body" idx="1"/>
          </p:nvPr>
        </p:nvSpPr>
        <p:spPr bwMode="auto">
          <a:xfrm>
            <a:off x="457200" y="1600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b="1" i="1" u="sng" smtClean="0">
                <a:solidFill>
                  <a:schemeClr val="accent2"/>
                </a:solidFill>
                <a:latin typeface="Monotype Corsiva" panose="03010101010201010101" pitchFamily="66" charset="0"/>
              </a:rPr>
              <a:t>*La pollution diffuse :</a:t>
            </a:r>
            <a:r>
              <a:rPr lang="fr-FR" b="1" i="1" smtClean="0">
                <a:solidFill>
                  <a:schemeClr val="accent2"/>
                </a:solidFill>
                <a:latin typeface="Monotype Corsiva" panose="03010101010201010101" pitchFamily="66" charset="0"/>
              </a:rPr>
              <a:t> pollution due à de multiples rejets de polluants dans le temps et dans l’espace.</a:t>
            </a:r>
          </a:p>
          <a:p>
            <a:pPr eaLnBrk="1" hangingPunct="1"/>
            <a:endParaRPr lang="fr-FR" sz="4000" b="1" i="1" smtClean="0">
              <a:solidFill>
                <a:schemeClr val="accent2"/>
              </a:solidFill>
              <a:latin typeface="Monotype Corsiva" panose="03010101010201010101" pitchFamily="66" charset="0"/>
            </a:endParaRPr>
          </a:p>
        </p:txBody>
      </p:sp>
      <p:sp>
        <p:nvSpPr>
          <p:cNvPr id="7172" name="AutoShape 5" descr="2Q=="/>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3" name="AutoShape 7"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7174" name="Picture 8" descr="Pollution-diffuse-agricole_Lynn-Betts-US-Department-of-Agriculture-Natural-Resources-Conservation-Service-domaine-pub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08275"/>
            <a:ext cx="6192837"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0072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395288" y="260350"/>
            <a:ext cx="8291512" cy="586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b="1" i="1" u="sng" smtClean="0">
                <a:solidFill>
                  <a:schemeClr val="accent2"/>
                </a:solidFill>
                <a:latin typeface="Monotype Corsiva" panose="03010101010201010101" pitchFamily="66" charset="0"/>
              </a:rPr>
              <a:t>*La pollution chronique :</a:t>
            </a:r>
            <a:r>
              <a:rPr lang="fr-FR" b="1" i="1" smtClean="0">
                <a:solidFill>
                  <a:schemeClr val="accent2"/>
                </a:solidFill>
                <a:latin typeface="Monotype Corsiva" panose="03010101010201010101" pitchFamily="66" charset="0"/>
              </a:rPr>
              <a:t> pollution permanente.</a:t>
            </a:r>
          </a:p>
          <a:p>
            <a:pPr eaLnBrk="1" hangingPunct="1"/>
            <a:r>
              <a:rPr lang="fr-FR" b="1" i="1" u="sng" smtClean="0">
                <a:solidFill>
                  <a:schemeClr val="accent2"/>
                </a:solidFill>
                <a:latin typeface="Monotype Corsiva" panose="03010101010201010101" pitchFamily="66" charset="0"/>
              </a:rPr>
              <a:t>*La pollution génétique :</a:t>
            </a:r>
            <a:r>
              <a:rPr lang="fr-FR" b="1" i="1" smtClean="0">
                <a:solidFill>
                  <a:schemeClr val="accent2"/>
                </a:solidFill>
                <a:latin typeface="Monotype Corsiva" panose="03010101010201010101" pitchFamily="66" charset="0"/>
              </a:rPr>
              <a:t> pollution introduite par l’homme dans les animaux ,les hommes ou les plantes (OGM).</a:t>
            </a:r>
          </a:p>
        </p:txBody>
      </p:sp>
      <p:pic>
        <p:nvPicPr>
          <p:cNvPr id="8195" name="Picture 5" descr="gros-p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349500"/>
            <a:ext cx="482441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44239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179388" y="188913"/>
            <a:ext cx="8507412" cy="593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fr-FR" b="1" i="1" u="sng" smtClean="0">
                <a:solidFill>
                  <a:schemeClr val="accent2"/>
                </a:solidFill>
                <a:latin typeface="Monotype Corsiva" panose="03010101010201010101" pitchFamily="66" charset="0"/>
              </a:rPr>
              <a:t>*La pollution atmosphérique :</a:t>
            </a:r>
            <a:r>
              <a:rPr lang="fr-FR" b="1" i="1" smtClean="0">
                <a:solidFill>
                  <a:schemeClr val="accent2"/>
                </a:solidFill>
                <a:latin typeface="Monotype Corsiva" panose="03010101010201010101" pitchFamily="66" charset="0"/>
              </a:rPr>
              <a:t> pollution de l’air</a:t>
            </a: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endParaRPr lang="fr-FR" b="1" i="1" smtClean="0">
              <a:solidFill>
                <a:schemeClr val="accent2"/>
              </a:solidFill>
              <a:latin typeface="Monotype Corsiva" panose="03010101010201010101" pitchFamily="66" charset="0"/>
            </a:endParaRPr>
          </a:p>
          <a:p>
            <a:pPr eaLnBrk="1" hangingPunct="1">
              <a:lnSpc>
                <a:spcPct val="90000"/>
              </a:lnSpc>
            </a:pPr>
            <a:r>
              <a:rPr lang="fr-FR" sz="3600" b="1" i="1" u="sng" smtClean="0">
                <a:solidFill>
                  <a:schemeClr val="accent2"/>
                </a:solidFill>
                <a:latin typeface="Monotype Corsiva" panose="03010101010201010101" pitchFamily="66" charset="0"/>
              </a:rPr>
              <a:t>*La pollution radioactive:</a:t>
            </a:r>
            <a:r>
              <a:rPr lang="fr-FR" sz="3600" b="1" i="1" smtClean="0">
                <a:solidFill>
                  <a:schemeClr val="accent2"/>
                </a:solidFill>
                <a:latin typeface="Monotype Corsiva" panose="03010101010201010101" pitchFamily="66" charset="0"/>
              </a:rPr>
              <a:t> c'est la pollution provoquée par les déchets nucléaires.</a:t>
            </a:r>
          </a:p>
        </p:txBody>
      </p:sp>
      <p:pic>
        <p:nvPicPr>
          <p:cNvPr id="9219" name="Picture 4" descr="090113165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765175"/>
            <a:ext cx="61436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82687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stCondLst>
                                            <p:cond delay="0"/>
                                          </p:stCondLst>
                                        </p:cTn>
                                        <p:tgtEl>
                                          <p:spTgt spid="6147">
                                            <p:txEl>
                                              <p:pRg st="0" end="0"/>
                                            </p:txEl>
                                          </p:spTgt>
                                        </p:tgtEl>
                                      </p:cBhvr>
                                    </p:animEffect>
                                    <p:anim calcmode="lin" valueType="num">
                                      <p:cBhvr>
                                        <p:cTn id="8" dur="500" fill="hold">
                                          <p:stCondLst>
                                            <p:cond delay="0"/>
                                          </p:stCondLst>
                                        </p:cTn>
                                        <p:tgtEl>
                                          <p:spTgt spid="6147">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47">
                                            <p:txEl>
                                              <p:pRg st="9" end="9"/>
                                            </p:txEl>
                                          </p:spTgt>
                                        </p:tgtEl>
                                        <p:attrNameLst>
                                          <p:attrName>style.visibility</p:attrName>
                                        </p:attrNameLst>
                                      </p:cBhvr>
                                      <p:to>
                                        <p:strVal val="visible"/>
                                      </p:to>
                                    </p:set>
                                    <p:animEffect transition="in" filter="fade">
                                      <p:cBhvr>
                                        <p:cTn id="14" dur="500">
                                          <p:stCondLst>
                                            <p:cond delay="0"/>
                                          </p:stCondLst>
                                        </p:cTn>
                                        <p:tgtEl>
                                          <p:spTgt spid="6147">
                                            <p:txEl>
                                              <p:pRg st="9" end="9"/>
                                            </p:txEl>
                                          </p:spTgt>
                                        </p:tgtEl>
                                      </p:cBhvr>
                                    </p:animEffect>
                                    <p:anim calcmode="lin" valueType="num">
                                      <p:cBhvr>
                                        <p:cTn id="15" dur="500" fill="hold">
                                          <p:stCondLst>
                                            <p:cond delay="0"/>
                                          </p:stCondLst>
                                        </p:cTn>
                                        <p:tgtEl>
                                          <p:spTgt spid="6147">
                                            <p:txEl>
                                              <p:pRg st="9" end="9"/>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614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bwMode="auto">
          <a:xfrm>
            <a:off x="468313" y="404813"/>
            <a:ext cx="8218487" cy="572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b="1" i="1" u="sng" smtClean="0">
                <a:solidFill>
                  <a:schemeClr val="accent2"/>
                </a:solidFill>
                <a:latin typeface="Monotype Corsiva" panose="03010101010201010101" pitchFamily="66" charset="0"/>
              </a:rPr>
              <a:t>*La pollution par les déchets solides:</a:t>
            </a:r>
            <a:r>
              <a:rPr lang="fr-FR" b="1" i="1" smtClean="0">
                <a:solidFill>
                  <a:schemeClr val="accent2"/>
                </a:solidFill>
                <a:latin typeface="Monotype Corsiva" panose="03010101010201010101" pitchFamily="66" charset="0"/>
              </a:rPr>
              <a:t> des dizaines de tonnes de déchets déversées dans les océans par les bateaux ou en provenance de la terre.</a:t>
            </a:r>
          </a:p>
        </p:txBody>
      </p:sp>
      <p:pic>
        <p:nvPicPr>
          <p:cNvPr id="10243" name="Picture 4" descr="Dechet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89138"/>
            <a:ext cx="7056437"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168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1000" fill="hold">
                                          <p:stCondLst>
                                            <p:cond delay="0"/>
                                          </p:stCondLst>
                                        </p:cTn>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stCondLst>
                                            <p:cond delay="0"/>
                                          </p:stCondLst>
                                        </p:cTn>
                                        <p:tgtEl>
                                          <p:spTgt spid="717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rev="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bwMode="auto">
          <a:xfrm>
            <a:off x="395288" y="260350"/>
            <a:ext cx="8291512" cy="586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b="1" i="1" u="sng" smtClean="0">
                <a:solidFill>
                  <a:schemeClr val="accent2"/>
                </a:solidFill>
                <a:latin typeface="Monotype Corsiva" panose="03010101010201010101" pitchFamily="66" charset="0"/>
              </a:rPr>
              <a:t>*La pollution due aux hydrocarbures:</a:t>
            </a:r>
            <a:r>
              <a:rPr lang="fr-FR" b="1" i="1" smtClean="0">
                <a:solidFill>
                  <a:schemeClr val="accent2"/>
                </a:solidFill>
                <a:latin typeface="Monotype Corsiva" panose="03010101010201010101" pitchFamily="66" charset="0"/>
              </a:rPr>
              <a:t> tels que le pétrole ou le mazout que l’on retrouve dans la mer ou sur les plages.</a:t>
            </a:r>
          </a:p>
        </p:txBody>
      </p:sp>
      <p:pic>
        <p:nvPicPr>
          <p:cNvPr id="11267" name="Picture 4" descr="oc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773238"/>
            <a:ext cx="6840537"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3811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345</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PROIECT  STRATEGIC  ERASMUS+  2017-2019 Nr. Proiect   2017-1-RO01-KA219-037353_1  </vt:lpstr>
      <vt:lpstr>La pollution et ses effets sur la planète :</vt:lpstr>
      <vt:lpstr>PowerPoint Presentation</vt:lpstr>
      <vt:lpstr>1-Définition:</vt:lpstr>
      <vt:lpstr>2-Types de pollutions :</vt:lpstr>
      <vt:lpstr>PowerPoint Presentation</vt:lpstr>
      <vt:lpstr>PowerPoint Presentation</vt:lpstr>
      <vt:lpstr>PowerPoint Presentation</vt:lpstr>
      <vt:lpstr>PowerPoint Presentation</vt:lpstr>
      <vt:lpstr>PowerPoint Presentation</vt:lpstr>
      <vt:lpstr>3-Effets de la pollution:</vt:lpstr>
      <vt:lpstr>PowerPoint Presentation</vt:lpstr>
      <vt:lpstr>4-Photos:</vt:lpstr>
      <vt:lpstr>PowerPoint Presentation</vt:lpstr>
      <vt:lpstr>PowerPoint Presentation</vt:lpstr>
      <vt:lpstr>*Merci de votre attention. élèves Vlad Radu Budilean Constantin Buzea Radu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Clasele : pregătitoare , i , a II-a , a IV-a Scoala primară acriș</dc:title>
  <dc:creator>bianka</dc:creator>
  <cp:lastModifiedBy>director</cp:lastModifiedBy>
  <cp:revision>27</cp:revision>
  <dcterms:created xsi:type="dcterms:W3CDTF">2017-02-18T16:09:20Z</dcterms:created>
  <dcterms:modified xsi:type="dcterms:W3CDTF">2019-04-17T09:40:09Z</dcterms:modified>
</cp:coreProperties>
</file>