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0"/>
  </p:notesMasterIdLst>
  <p:sldIdLst>
    <p:sldId id="258" r:id="rId2"/>
    <p:sldId id="269" r:id="rId3"/>
    <p:sldId id="260" r:id="rId4"/>
    <p:sldId id="271" r:id="rId5"/>
    <p:sldId id="272" r:id="rId6"/>
    <p:sldId id="263" r:id="rId7"/>
    <p:sldId id="264" r:id="rId8"/>
    <p:sldId id="268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366E3-8BD6-44E3-9AAE-1663834A6D9E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F2757-A701-474D-BEF1-FBE9FC144A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327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  <p:sp>
        <p:nvSpPr>
          <p:cNvPr id="204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ECEDFD-6C2D-4A7C-9A89-E773F5DF807C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3C35B61-9805-417D-B03D-C1D5BC4D5374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B82B74E-54AB-4ED1-83BC-B73DC493C89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5B61-9805-417D-B03D-C1D5BC4D5374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B74E-54AB-4ED1-83BC-B73DC493C89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5B61-9805-417D-B03D-C1D5BC4D5374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B74E-54AB-4ED1-83BC-B73DC493C89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5B61-9805-417D-B03D-C1D5BC4D5374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B74E-54AB-4ED1-83BC-B73DC493C89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5B61-9805-417D-B03D-C1D5BC4D5374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B74E-54AB-4ED1-83BC-B73DC493C89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5B61-9805-417D-B03D-C1D5BC4D5374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B74E-54AB-4ED1-83BC-B73DC493C89A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5B61-9805-417D-B03D-C1D5BC4D5374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B74E-54AB-4ED1-83BC-B73DC493C89A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5B61-9805-417D-B03D-C1D5BC4D5374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B74E-54AB-4ED1-83BC-B73DC493C89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5B61-9805-417D-B03D-C1D5BC4D5374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B74E-54AB-4ED1-83BC-B73DC493C89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3C35B61-9805-417D-B03D-C1D5BC4D5374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B82B74E-54AB-4ED1-83BC-B73DC493C89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3C35B61-9805-417D-B03D-C1D5BC4D5374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B82B74E-54AB-4ED1-83BC-B73DC493C89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3C35B61-9805-417D-B03D-C1D5BC4D5374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B82B74E-54AB-4ED1-83BC-B73DC493C89A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3" descr="Szegfdans dsftitre-vbcbf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143000" y="5078413"/>
            <a:ext cx="6877050" cy="110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it-IT" sz="4800" b="1" dirty="0">
                <a:solidFill>
                  <a:srgbClr val="39597D"/>
                </a:solidFill>
                <a:latin typeface="Tempus Sans ITC" pitchFamily="82" charset="0"/>
              </a:rPr>
              <a:t>L’ENERGIE SOLAIRE</a:t>
            </a:r>
            <a:endParaRPr lang="fr-FR" altLang="it-IT" sz="2800" i="1" dirty="0">
              <a:solidFill>
                <a:srgbClr val="395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2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1530" y="1485863"/>
            <a:ext cx="7520940" cy="1080120"/>
          </a:xfrm>
        </p:spPr>
        <p:txBody>
          <a:bodyPr>
            <a:noAutofit/>
          </a:bodyPr>
          <a:lstStyle/>
          <a:p>
            <a:r>
              <a:rPr lang="it-IT" sz="2000" dirty="0">
                <a:cs typeface="Angsana New" panose="02020603050405020304" pitchFamily="18" charset="-34"/>
              </a:rPr>
              <a:t>L’</a:t>
            </a:r>
            <a:r>
              <a:rPr lang="it-IT" sz="2000" dirty="0" err="1">
                <a:solidFill>
                  <a:schemeClr val="tx2">
                    <a:lumMod val="60000"/>
                    <a:lumOff val="40000"/>
                  </a:schemeClr>
                </a:solidFill>
                <a:cs typeface="Angsana New" panose="02020603050405020304" pitchFamily="18" charset="-34"/>
              </a:rPr>
              <a:t>énergie</a:t>
            </a:r>
            <a:r>
              <a:rPr lang="it-IT" sz="2000" dirty="0">
                <a:solidFill>
                  <a:schemeClr val="tx2">
                    <a:lumMod val="60000"/>
                    <a:lumOff val="40000"/>
                  </a:schemeClr>
                </a:solidFill>
                <a:cs typeface="Angsana New" panose="02020603050405020304" pitchFamily="18" charset="-34"/>
              </a:rPr>
              <a:t> </a:t>
            </a:r>
            <a:r>
              <a:rPr lang="it-IT" sz="2000" dirty="0" err="1">
                <a:solidFill>
                  <a:schemeClr val="tx2">
                    <a:lumMod val="60000"/>
                    <a:lumOff val="40000"/>
                  </a:schemeClr>
                </a:solidFill>
                <a:cs typeface="Angsana New" panose="02020603050405020304" pitchFamily="18" charset="-34"/>
              </a:rPr>
              <a:t>solaire</a:t>
            </a:r>
            <a:r>
              <a:rPr lang="it-IT" sz="2000" dirty="0">
                <a:solidFill>
                  <a:schemeClr val="tx2">
                    <a:lumMod val="60000"/>
                    <a:lumOff val="40000"/>
                  </a:schemeClr>
                </a:solidFill>
                <a:cs typeface="Angsana New" panose="02020603050405020304" pitchFamily="18" charset="-34"/>
              </a:rPr>
              <a:t> </a:t>
            </a:r>
            <a:r>
              <a:rPr lang="it-IT" sz="2000" dirty="0">
                <a:cs typeface="Angsana New" panose="02020603050405020304" pitchFamily="18" charset="-34"/>
              </a:rPr>
              <a:t>est l’</a:t>
            </a:r>
            <a:r>
              <a:rPr lang="it-IT" sz="2000" dirty="0" err="1">
                <a:cs typeface="Angsana New" panose="02020603050405020304" pitchFamily="18" charset="-34"/>
              </a:rPr>
              <a:t>énergie</a:t>
            </a:r>
            <a:r>
              <a:rPr lang="it-IT" sz="2000" dirty="0">
                <a:cs typeface="Angsana New" panose="02020603050405020304" pitchFamily="18" charset="-34"/>
              </a:rPr>
              <a:t> </a:t>
            </a:r>
            <a:r>
              <a:rPr lang="it-IT" sz="2000" dirty="0" err="1">
                <a:cs typeface="Angsana New" panose="02020603050405020304" pitchFamily="18" charset="-34"/>
              </a:rPr>
              <a:t>associée</a:t>
            </a:r>
            <a:r>
              <a:rPr lang="it-IT" sz="2000" dirty="0">
                <a:cs typeface="Angsana New" panose="02020603050405020304" pitchFamily="18" charset="-34"/>
              </a:rPr>
              <a:t> au </a:t>
            </a:r>
            <a:r>
              <a:rPr lang="it-IT" sz="2000" dirty="0" err="1">
                <a:cs typeface="Angsana New" panose="02020603050405020304" pitchFamily="18" charset="-34"/>
              </a:rPr>
              <a:t>rayonnement</a:t>
            </a:r>
            <a:r>
              <a:rPr lang="it-IT" sz="2000" dirty="0">
                <a:cs typeface="Angsana New" panose="02020603050405020304" pitchFamily="18" charset="-34"/>
              </a:rPr>
              <a:t> </a:t>
            </a:r>
            <a:r>
              <a:rPr lang="it-IT" sz="2000" dirty="0" err="1">
                <a:cs typeface="Angsana New" panose="02020603050405020304" pitchFamily="18" charset="-34"/>
              </a:rPr>
              <a:t>solaire</a:t>
            </a:r>
            <a:r>
              <a:rPr lang="it-IT" sz="2000" dirty="0">
                <a:cs typeface="Angsana New" panose="02020603050405020304" pitchFamily="18" charset="-34"/>
              </a:rPr>
              <a:t> et </a:t>
            </a:r>
            <a:r>
              <a:rPr lang="it-IT" sz="2000" dirty="0" err="1">
                <a:cs typeface="Angsana New" panose="02020603050405020304" pitchFamily="18" charset="-34"/>
              </a:rPr>
              <a:t>constitue</a:t>
            </a:r>
            <a:r>
              <a:rPr lang="it-IT" sz="2000" dirty="0">
                <a:cs typeface="Angsana New" panose="02020603050405020304" pitchFamily="18" charset="-34"/>
              </a:rPr>
              <a:t> la principale source d’</a:t>
            </a:r>
            <a:r>
              <a:rPr lang="it-IT" sz="2000" dirty="0" err="1">
                <a:cs typeface="Angsana New" panose="02020603050405020304" pitchFamily="18" charset="-34"/>
              </a:rPr>
              <a:t>énergie</a:t>
            </a:r>
            <a:r>
              <a:rPr lang="it-IT" sz="2000" dirty="0">
                <a:cs typeface="Angsana New" panose="02020603050405020304" pitchFamily="18" charset="-34"/>
              </a:rPr>
              <a:t> sur la Terre.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2636912"/>
            <a:ext cx="4057589" cy="304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2178447-7880-4DCB-8F73-C049D07B6340}"/>
              </a:ext>
            </a:extLst>
          </p:cNvPr>
          <p:cNvSpPr txBox="1"/>
          <p:nvPr/>
        </p:nvSpPr>
        <p:spPr>
          <a:xfrm flipH="1">
            <a:off x="3419872" y="851184"/>
            <a:ext cx="297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356379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1613396" y="764704"/>
            <a:ext cx="58578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it-IT" altLang="it-IT" sz="3000" b="1">
                <a:solidFill>
                  <a:srgbClr val="336699"/>
                </a:solidFill>
                <a:latin typeface="Tempus Sans ITC" pitchFamily="82" charset="0"/>
              </a:rPr>
              <a:t>ECONOMIES ECONOMIQUES</a:t>
            </a:r>
            <a:endParaRPr lang="it-IT" altLang="it-IT" sz="3000" b="1" dirty="0">
              <a:solidFill>
                <a:srgbClr val="336699"/>
              </a:solidFill>
              <a:latin typeface="Tempus Sans ITC" pitchFamily="82" charset="0"/>
            </a:endParaRP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1193961" y="1916832"/>
            <a:ext cx="66967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L’installation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d’un 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système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photovoltaique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est un 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investissement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dans 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lequel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équilibres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de l’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environnement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et de l’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économie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sont 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positifs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080" y="3573017"/>
            <a:ext cx="316870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88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1580" y="1412776"/>
            <a:ext cx="7560840" cy="352839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it-IT" altLang="it-IT" sz="7500" b="1" dirty="0">
                <a:solidFill>
                  <a:srgbClr val="336699"/>
                </a:solidFill>
                <a:latin typeface="Tempus Sans ITC" pitchFamily="82" charset="0"/>
                <a:ea typeface="+mn-ea"/>
                <a:cs typeface="+mn-cs"/>
              </a:rPr>
              <a:t>AVANTAGES </a:t>
            </a:r>
            <a:br>
              <a:rPr lang="it-IT" altLang="it-IT" sz="7500" b="1" dirty="0">
                <a:solidFill>
                  <a:srgbClr val="336699"/>
                </a:solidFill>
                <a:latin typeface="Tempus Sans ITC" pitchFamily="82" charset="0"/>
                <a:ea typeface="+mn-ea"/>
                <a:cs typeface="+mn-cs"/>
              </a:rPr>
            </a:br>
            <a:r>
              <a:rPr lang="it-IT" altLang="it-IT" sz="7500" b="1" dirty="0">
                <a:solidFill>
                  <a:srgbClr val="336699"/>
                </a:solidFill>
                <a:latin typeface="Tempus Sans ITC" pitchFamily="82" charset="0"/>
                <a:ea typeface="+mn-ea"/>
                <a:cs typeface="+mn-cs"/>
              </a:rPr>
              <a:t>ET DESAVANTAGES</a:t>
            </a:r>
          </a:p>
        </p:txBody>
      </p:sp>
    </p:spTree>
    <p:extLst>
      <p:ext uri="{BB962C8B-B14F-4D97-AF65-F5344CB8AC3E}">
        <p14:creationId xmlns:p14="http://schemas.microsoft.com/office/powerpoint/2010/main" val="1562159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755575" y="1412776"/>
            <a:ext cx="7745487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it-IT" altLang="it-IT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it-IT" altLang="it-IT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énergie</a:t>
            </a:r>
            <a:r>
              <a:rPr lang="it-IT" altLang="it-IT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solaire</a:t>
            </a:r>
            <a:r>
              <a:rPr lang="it-IT" altLang="it-IT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est: </a:t>
            </a:r>
          </a:p>
          <a:p>
            <a:endParaRPr lang="it-IT" altLang="it-IT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  Gratuite </a:t>
            </a:r>
          </a:p>
          <a:p>
            <a:pPr marL="285750" indent="-285750">
              <a:buFontTx/>
              <a:buChar char="-"/>
            </a:pPr>
            <a:r>
              <a:rPr lang="it-IT" altLang="it-IT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Présente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dans le monde </a:t>
            </a:r>
            <a:r>
              <a:rPr lang="it-IT" altLang="it-IT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entier</a:t>
            </a:r>
            <a:endParaRPr lang="it-IT" altLang="it-IT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altLang="it-IT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Inexhaustible</a:t>
            </a:r>
            <a:endParaRPr lang="it-IT" altLang="it-IT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 </a:t>
            </a:r>
            <a:r>
              <a:rPr lang="it-IT" altLang="it-IT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pollue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pas</a:t>
            </a:r>
          </a:p>
          <a:p>
            <a:pPr marL="285750" indent="-285750">
              <a:buFontTx/>
              <a:buChar char="-"/>
            </a:pP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 </a:t>
            </a:r>
            <a:r>
              <a:rPr lang="it-IT" altLang="it-IT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produit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pas de </a:t>
            </a:r>
            <a:r>
              <a:rPr lang="it-IT" altLang="it-IT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déchets</a:t>
            </a:r>
            <a:endParaRPr lang="it-IT" altLang="it-IT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 Ne </a:t>
            </a:r>
            <a:r>
              <a:rPr lang="it-IT" altLang="it-IT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produit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pas de </a:t>
            </a:r>
            <a:r>
              <a:rPr lang="it-IT" altLang="it-IT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bruit</a:t>
            </a:r>
            <a:endParaRPr lang="it-IT" altLang="it-IT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it-IT" altLang="it-IT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it-IT" altLang="it-IT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it-IT" altLang="it-IT" dirty="0">
              <a:solidFill>
                <a:prstClr val="black"/>
              </a:solidFill>
            </a:endParaRPr>
          </a:p>
          <a:p>
            <a:endParaRPr lang="it-IT" altLang="it-IT" dirty="0">
              <a:solidFill>
                <a:prstClr val="black"/>
              </a:solidFill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2771800" y="908720"/>
            <a:ext cx="55155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sz="4000" b="1">
                <a:solidFill>
                  <a:srgbClr val="0070C0"/>
                </a:solidFill>
                <a:latin typeface="Tempus Sans ITC" pitchFamily="82" charset="0"/>
              </a:rPr>
              <a:t>AVANTAGES:</a:t>
            </a:r>
            <a:endParaRPr lang="it-IT" altLang="it-IT" sz="4000" b="1" dirty="0">
              <a:solidFill>
                <a:srgbClr val="0070C0"/>
              </a:solidFill>
              <a:latin typeface="Tempus Sans ITC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844" y="1616606"/>
            <a:ext cx="4161476" cy="236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60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1403648" y="705470"/>
            <a:ext cx="612067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sz="5400" b="1" dirty="0">
                <a:solidFill>
                  <a:srgbClr val="0070C0"/>
                </a:solidFill>
                <a:latin typeface="Tempus Sans ITC" pitchFamily="82" charset="0"/>
              </a:rPr>
              <a:t>DESAVANTAGES</a:t>
            </a: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827584" y="1628800"/>
            <a:ext cx="7345362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hangingPunct="0"/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- Le soleil est une </a:t>
            </a:r>
            <a:r>
              <a:rPr lang="it-IT" altLang="it-IT" sz="2000" dirty="0" err="1">
                <a:latin typeface="Times New Roman" pitchFamily="18" charset="0"/>
                <a:cs typeface="Times New Roman" pitchFamily="18" charset="0"/>
              </a:rPr>
              <a:t>ressource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 d’</a:t>
            </a:r>
            <a:r>
              <a:rPr lang="it-IT" altLang="it-IT" sz="2000" dirty="0" err="1">
                <a:latin typeface="Times New Roman" pitchFamily="18" charset="0"/>
                <a:cs typeface="Times New Roman" pitchFamily="18" charset="0"/>
              </a:rPr>
              <a:t>énergie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 non continue </a:t>
            </a:r>
          </a:p>
          <a:p>
            <a:pPr hangingPunct="0"/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- Elle </a:t>
            </a:r>
            <a:r>
              <a:rPr lang="it-IT" altLang="it-IT" sz="2000" dirty="0" err="1">
                <a:latin typeface="Times New Roman" pitchFamily="18" charset="0"/>
                <a:cs typeface="Times New Roman" pitchFamily="18" charset="0"/>
              </a:rPr>
              <a:t>disparait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 pendant la nuit </a:t>
            </a:r>
          </a:p>
          <a:p>
            <a:pPr hangingPunct="0"/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- Quand il y a des </a:t>
            </a:r>
            <a:r>
              <a:rPr lang="it-IT" altLang="it-IT" sz="2000" dirty="0" err="1">
                <a:latin typeface="Times New Roman" pitchFamily="18" charset="0"/>
                <a:cs typeface="Times New Roman" pitchFamily="18" charset="0"/>
              </a:rPr>
              <a:t>nuages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it-IT" altLang="it-IT" sz="2000" dirty="0" err="1">
                <a:latin typeface="Times New Roman" pitchFamily="18" charset="0"/>
                <a:cs typeface="Times New Roman" pitchFamily="18" charset="0"/>
              </a:rPr>
              <a:t>panneaux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000" dirty="0" err="1">
                <a:latin typeface="Times New Roman" pitchFamily="18" charset="0"/>
                <a:cs typeface="Times New Roman" pitchFamily="18" charset="0"/>
              </a:rPr>
              <a:t>photovoltaiques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000" dirty="0" err="1">
                <a:latin typeface="Times New Roman" pitchFamily="18" charset="0"/>
                <a:cs typeface="Times New Roman" pitchFamily="18" charset="0"/>
              </a:rPr>
              <a:t>produisent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000" dirty="0" err="1">
                <a:latin typeface="Times New Roman" pitchFamily="18" charset="0"/>
                <a:cs typeface="Times New Roman" pitchFamily="18" charset="0"/>
              </a:rPr>
              <a:t>moins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 d’</a:t>
            </a:r>
            <a:r>
              <a:rPr lang="it-IT" altLang="it-IT" sz="2000" dirty="0" err="1">
                <a:latin typeface="Times New Roman" pitchFamily="18" charset="0"/>
                <a:cs typeface="Times New Roman" pitchFamily="18" charset="0"/>
              </a:rPr>
              <a:t>énergie</a:t>
            </a:r>
            <a:r>
              <a:rPr lang="it-IT" altLang="it-I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000" dirty="0" err="1">
                <a:latin typeface="Times New Roman" pitchFamily="18" charset="0"/>
                <a:cs typeface="Times New Roman" pitchFamily="18" charset="0"/>
              </a:rPr>
              <a:t>élecrique</a:t>
            </a:r>
            <a:r>
              <a:rPr lang="it-IT" altLang="it-IT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hangingPunct="0"/>
            <a:r>
              <a:rPr lang="it-IT" altLang="it-IT" dirty="0">
                <a:latin typeface="Times New Roman" pitchFamily="18" charset="0"/>
                <a:cs typeface="Times New Roman" pitchFamily="18" charset="0"/>
              </a:rPr>
              <a:t>- Le </a:t>
            </a:r>
            <a:r>
              <a:rPr lang="it-IT" altLang="it-IT" dirty="0" err="1"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it-IT" altLang="it-IT" dirty="0">
                <a:latin typeface="Times New Roman" pitchFamily="18" charset="0"/>
                <a:cs typeface="Times New Roman" pitchFamily="18" charset="0"/>
              </a:rPr>
              <a:t> d’</a:t>
            </a:r>
            <a:r>
              <a:rPr lang="it-IT" altLang="it-IT" dirty="0" err="1">
                <a:latin typeface="Times New Roman" pitchFamily="18" charset="0"/>
                <a:cs typeface="Times New Roman" pitchFamily="18" charset="0"/>
              </a:rPr>
              <a:t>investissement</a:t>
            </a:r>
            <a:r>
              <a:rPr lang="it-IT" altLang="it-IT" dirty="0">
                <a:latin typeface="Times New Roman" pitchFamily="18" charset="0"/>
                <a:cs typeface="Times New Roman" pitchFamily="18" charset="0"/>
              </a:rPr>
              <a:t> pour avoir des </a:t>
            </a:r>
            <a:r>
              <a:rPr lang="it-IT" altLang="it-IT" dirty="0" err="1">
                <a:latin typeface="Times New Roman" pitchFamily="18" charset="0"/>
                <a:cs typeface="Times New Roman" pitchFamily="18" charset="0"/>
              </a:rPr>
              <a:t>panneaux</a:t>
            </a:r>
            <a:r>
              <a:rPr lang="it-IT" alt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 err="1">
                <a:latin typeface="Times New Roman" pitchFamily="18" charset="0"/>
                <a:cs typeface="Times New Roman" pitchFamily="18" charset="0"/>
              </a:rPr>
              <a:t>photovoltaiques</a:t>
            </a:r>
            <a:r>
              <a:rPr lang="it-IT" altLang="it-IT" dirty="0">
                <a:latin typeface="Times New Roman" pitchFamily="18" charset="0"/>
                <a:cs typeface="Times New Roman" pitchFamily="18" charset="0"/>
              </a:rPr>
              <a:t> est encore très </a:t>
            </a:r>
            <a:r>
              <a:rPr lang="it-IT" altLang="it-IT" dirty="0" err="1">
                <a:latin typeface="Times New Roman" pitchFamily="18" charset="0"/>
                <a:cs typeface="Times New Roman" pitchFamily="18" charset="0"/>
              </a:rPr>
              <a:t>élevé</a:t>
            </a:r>
            <a:endParaRPr lang="it-IT" alt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2920" y="0"/>
            <a:ext cx="7340080" cy="489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95751"/>
            <a:ext cx="388659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23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1331640" y="548680"/>
            <a:ext cx="5857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it-IT" altLang="it-IT" sz="3000" b="1" dirty="0">
              <a:solidFill>
                <a:srgbClr val="336699"/>
              </a:solidFill>
              <a:latin typeface="Tempus Sans ITC" pitchFamily="82" charset="0"/>
            </a:endParaRPr>
          </a:p>
          <a:p>
            <a:pPr algn="ctr"/>
            <a:r>
              <a:rPr lang="it-IT" altLang="it-IT" sz="3000" b="1" dirty="0">
                <a:solidFill>
                  <a:srgbClr val="336699"/>
                </a:solidFill>
                <a:latin typeface="Tempus Sans ITC" pitchFamily="82" charset="0"/>
              </a:rPr>
              <a:t>L’</a:t>
            </a:r>
            <a:r>
              <a:rPr lang="it-IT" altLang="it-IT" sz="3000" b="1" dirty="0" err="1">
                <a:solidFill>
                  <a:srgbClr val="336699"/>
                </a:solidFill>
                <a:latin typeface="Tempus Sans ITC" pitchFamily="82" charset="0"/>
              </a:rPr>
              <a:t>énergie</a:t>
            </a:r>
            <a:r>
              <a:rPr lang="it-IT" altLang="it-IT" sz="3000" b="1" dirty="0">
                <a:solidFill>
                  <a:srgbClr val="336699"/>
                </a:solidFill>
                <a:latin typeface="Tempus Sans ITC" pitchFamily="82" charset="0"/>
              </a:rPr>
              <a:t> </a:t>
            </a:r>
            <a:r>
              <a:rPr lang="it-IT" altLang="it-IT" sz="3000" b="1" dirty="0" err="1">
                <a:solidFill>
                  <a:srgbClr val="336699"/>
                </a:solidFill>
                <a:latin typeface="Tempus Sans ITC" pitchFamily="82" charset="0"/>
              </a:rPr>
              <a:t>solaire</a:t>
            </a:r>
            <a:r>
              <a:rPr lang="it-IT" altLang="it-IT" sz="3000" b="1" dirty="0">
                <a:solidFill>
                  <a:srgbClr val="336699"/>
                </a:solidFill>
                <a:latin typeface="Tempus Sans ITC" pitchFamily="82" charset="0"/>
              </a:rPr>
              <a:t> en </a:t>
            </a:r>
            <a:r>
              <a:rPr lang="it-IT" altLang="it-IT" sz="3000" b="1" dirty="0" err="1">
                <a:solidFill>
                  <a:srgbClr val="336699"/>
                </a:solidFill>
                <a:latin typeface="Tempus Sans ITC" pitchFamily="82" charset="0"/>
              </a:rPr>
              <a:t>conclusion</a:t>
            </a:r>
            <a:endParaRPr lang="it-IT" altLang="it-IT" sz="3000" b="1" dirty="0">
              <a:solidFill>
                <a:srgbClr val="336699"/>
              </a:solidFill>
              <a:latin typeface="Tempus Sans ITC" pitchFamily="82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99592" y="2173506"/>
            <a:ext cx="748883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Cette liste d’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apects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positifs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négatifs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sur l’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énergie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montre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comment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le nombre des 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aspects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positifs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est 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surement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supérieur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aux 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facteurs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négatifs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0" hangingPunct="0"/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Malheureusement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jusqu’à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quand le prix des 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combustibles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fossiles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restera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inférieur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celui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de l’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investissement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initial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panneaux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photovoltaiques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, on n’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arrivera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pas à voir un 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vrai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changement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dans la production de masse de l’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énergie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400" dirty="0" err="1">
                <a:latin typeface="Times New Roman" pitchFamily="18" charset="0"/>
                <a:cs typeface="Times New Roman" pitchFamily="18" charset="0"/>
              </a:rPr>
              <a:t>solaire</a:t>
            </a:r>
            <a:r>
              <a:rPr lang="it-IT" altLang="it-IT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076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" y="0"/>
            <a:ext cx="91153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39552" y="6013700"/>
            <a:ext cx="9112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600" b="1" dirty="0" err="1">
                <a:solidFill>
                  <a:schemeClr val="bg1"/>
                </a:solidFill>
                <a:latin typeface="Algerian" panose="04020705040A02060702" pitchFamily="82" charset="0"/>
                <a:ea typeface="Segoe UI Symbol" panose="020B0502040204020203" pitchFamily="34" charset="0"/>
              </a:rPr>
              <a:t>Produit</a:t>
            </a:r>
            <a:r>
              <a:rPr lang="it-IT" sz="3600" b="1" dirty="0">
                <a:solidFill>
                  <a:schemeClr val="bg1"/>
                </a:solidFill>
                <a:latin typeface="Algerian" panose="04020705040A02060702" pitchFamily="82" charset="0"/>
                <a:ea typeface="Segoe UI Symbol" panose="020B0502040204020203" pitchFamily="34" charset="0"/>
              </a:rPr>
              <a:t> par SARA FETAJI    3F</a:t>
            </a:r>
          </a:p>
        </p:txBody>
      </p:sp>
    </p:spTree>
    <p:extLst>
      <p:ext uri="{BB962C8B-B14F-4D97-AF65-F5344CB8AC3E}">
        <p14:creationId xmlns:p14="http://schemas.microsoft.com/office/powerpoint/2010/main" val="128713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tina da disegno">
  <a:themeElements>
    <a:clrScheme name="Elementa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untina da diseg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tina da diseg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8922355</TotalTime>
  <Words>189</Words>
  <Application>Microsoft Office PowerPoint</Application>
  <PresentationFormat>Presentazione su schermo (4:3)</PresentationFormat>
  <Paragraphs>30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7" baseType="lpstr">
      <vt:lpstr>Algerian</vt:lpstr>
      <vt:lpstr>Brush Script MT</vt:lpstr>
      <vt:lpstr>Calibri</vt:lpstr>
      <vt:lpstr>Constantia</vt:lpstr>
      <vt:lpstr>Franklin Gothic Book</vt:lpstr>
      <vt:lpstr>Rage Italic</vt:lpstr>
      <vt:lpstr>Tempus Sans ITC</vt:lpstr>
      <vt:lpstr>Times New Roman</vt:lpstr>
      <vt:lpstr>Puntina da disegno</vt:lpstr>
      <vt:lpstr>Presentazione standard di PowerPoint</vt:lpstr>
      <vt:lpstr>L’énergie solaire est l’énergie associée au rayonnement solaire et constitue la principale source d’énergie sur la Terre.</vt:lpstr>
      <vt:lpstr>Presentazione standard di PowerPoint</vt:lpstr>
      <vt:lpstr>AVANTAGES  ET DESAVANTAGES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Viola</dc:creator>
  <cp:lastModifiedBy>MC Pizzi</cp:lastModifiedBy>
  <cp:revision>22</cp:revision>
  <dcterms:created xsi:type="dcterms:W3CDTF">2018-11-26T15:08:00Z</dcterms:created>
  <dcterms:modified xsi:type="dcterms:W3CDTF">2019-02-28T15:05:51Z</dcterms:modified>
</cp:coreProperties>
</file>