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0" r:id="rId2"/>
    <p:sldId id="274" r:id="rId3"/>
    <p:sldId id="275" r:id="rId4"/>
    <p:sldId id="276" r:id="rId5"/>
    <p:sldId id="277" r:id="rId6"/>
    <p:sldId id="278" r:id="rId7"/>
    <p:sldId id="279" r:id="rId8"/>
    <p:sldId id="280" r:id="rId9"/>
    <p:sldId id="281" r:id="rId10"/>
    <p:sldId id="282" r:id="rId11"/>
    <p:sldId id="283" r:id="rId12"/>
    <p:sldId id="284" r:id="rId13"/>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0D77D4-6608-4580-AE5B-091F49D03AAD}" type="datetimeFigureOut">
              <a:rPr lang="ro-RO" smtClean="0"/>
              <a:pPr/>
              <a:t>15.04.2019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218ED6F-FD5B-440D-83DD-2E31D6415091}" type="slidenum">
              <a:rPr lang="ro-RO" smtClean="0"/>
              <a:pPr/>
              <a:t>‹#›</a:t>
            </a:fld>
            <a:endParaRPr lang="ro-RO"/>
          </a:p>
        </p:txBody>
      </p:sp>
    </p:spTree>
    <p:extLst>
      <p:ext uri="{BB962C8B-B14F-4D97-AF65-F5344CB8AC3E}">
        <p14:creationId xmlns:p14="http://schemas.microsoft.com/office/powerpoint/2010/main" val="2999416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D77D4-6608-4580-AE5B-091F49D03AAD}" type="datetimeFigureOut">
              <a:rPr lang="ro-RO" smtClean="0"/>
              <a:pPr/>
              <a:t>15.04.2019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218ED6F-FD5B-440D-83DD-2E31D6415091}" type="slidenum">
              <a:rPr lang="ro-RO" smtClean="0"/>
              <a:pPr/>
              <a:t>‹#›</a:t>
            </a:fld>
            <a:endParaRPr lang="ro-RO"/>
          </a:p>
        </p:txBody>
      </p:sp>
    </p:spTree>
    <p:extLst>
      <p:ext uri="{BB962C8B-B14F-4D97-AF65-F5344CB8AC3E}">
        <p14:creationId xmlns:p14="http://schemas.microsoft.com/office/powerpoint/2010/main" val="1418643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D77D4-6608-4580-AE5B-091F49D03AAD}" type="datetimeFigureOut">
              <a:rPr lang="ro-RO" smtClean="0"/>
              <a:pPr/>
              <a:t>15.04.2019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218ED6F-FD5B-440D-83DD-2E31D6415091}" type="slidenum">
              <a:rPr lang="ro-RO" smtClean="0"/>
              <a:pPr/>
              <a:t>‹#›</a:t>
            </a:fld>
            <a:endParaRPr lang="ro-RO"/>
          </a:p>
        </p:txBody>
      </p:sp>
    </p:spTree>
    <p:extLst>
      <p:ext uri="{BB962C8B-B14F-4D97-AF65-F5344CB8AC3E}">
        <p14:creationId xmlns:p14="http://schemas.microsoft.com/office/powerpoint/2010/main" val="428973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D77D4-6608-4580-AE5B-091F49D03AAD}" type="datetimeFigureOut">
              <a:rPr lang="ro-RO" smtClean="0"/>
              <a:pPr/>
              <a:t>15.04.2019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218ED6F-FD5B-440D-83DD-2E31D6415091}" type="slidenum">
              <a:rPr lang="ro-RO" smtClean="0"/>
              <a:pPr/>
              <a:t>‹#›</a:t>
            </a:fld>
            <a:endParaRPr lang="ro-RO"/>
          </a:p>
        </p:txBody>
      </p:sp>
    </p:spTree>
    <p:extLst>
      <p:ext uri="{BB962C8B-B14F-4D97-AF65-F5344CB8AC3E}">
        <p14:creationId xmlns:p14="http://schemas.microsoft.com/office/powerpoint/2010/main" val="1059384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0D77D4-6608-4580-AE5B-091F49D03AAD}" type="datetimeFigureOut">
              <a:rPr lang="ro-RO" smtClean="0"/>
              <a:pPr/>
              <a:t>15.04.2019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218ED6F-FD5B-440D-83DD-2E31D6415091}" type="slidenum">
              <a:rPr lang="ro-RO" smtClean="0"/>
              <a:pPr/>
              <a:t>‹#›</a:t>
            </a:fld>
            <a:endParaRPr lang="ro-RO"/>
          </a:p>
        </p:txBody>
      </p:sp>
    </p:spTree>
    <p:extLst>
      <p:ext uri="{BB962C8B-B14F-4D97-AF65-F5344CB8AC3E}">
        <p14:creationId xmlns:p14="http://schemas.microsoft.com/office/powerpoint/2010/main" val="2937678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0D77D4-6608-4580-AE5B-091F49D03AAD}" type="datetimeFigureOut">
              <a:rPr lang="ro-RO" smtClean="0"/>
              <a:pPr/>
              <a:t>15.04.2019</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218ED6F-FD5B-440D-83DD-2E31D6415091}" type="slidenum">
              <a:rPr lang="ro-RO" smtClean="0"/>
              <a:pPr/>
              <a:t>‹#›</a:t>
            </a:fld>
            <a:endParaRPr lang="ro-RO"/>
          </a:p>
        </p:txBody>
      </p:sp>
    </p:spTree>
    <p:extLst>
      <p:ext uri="{BB962C8B-B14F-4D97-AF65-F5344CB8AC3E}">
        <p14:creationId xmlns:p14="http://schemas.microsoft.com/office/powerpoint/2010/main" val="1416994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0D77D4-6608-4580-AE5B-091F49D03AAD}" type="datetimeFigureOut">
              <a:rPr lang="ro-RO" smtClean="0"/>
              <a:pPr/>
              <a:t>15.04.2019</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4218ED6F-FD5B-440D-83DD-2E31D6415091}" type="slidenum">
              <a:rPr lang="ro-RO" smtClean="0"/>
              <a:pPr/>
              <a:t>‹#›</a:t>
            </a:fld>
            <a:endParaRPr lang="ro-RO"/>
          </a:p>
        </p:txBody>
      </p:sp>
    </p:spTree>
    <p:extLst>
      <p:ext uri="{BB962C8B-B14F-4D97-AF65-F5344CB8AC3E}">
        <p14:creationId xmlns:p14="http://schemas.microsoft.com/office/powerpoint/2010/main" val="2246498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0D77D4-6608-4580-AE5B-091F49D03AAD}" type="datetimeFigureOut">
              <a:rPr lang="ro-RO" smtClean="0"/>
              <a:pPr/>
              <a:t>15.04.2019</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4218ED6F-FD5B-440D-83DD-2E31D6415091}" type="slidenum">
              <a:rPr lang="ro-RO" smtClean="0"/>
              <a:pPr/>
              <a:t>‹#›</a:t>
            </a:fld>
            <a:endParaRPr lang="ro-RO"/>
          </a:p>
        </p:txBody>
      </p:sp>
    </p:spTree>
    <p:extLst>
      <p:ext uri="{BB962C8B-B14F-4D97-AF65-F5344CB8AC3E}">
        <p14:creationId xmlns:p14="http://schemas.microsoft.com/office/powerpoint/2010/main" val="3131978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D77D4-6608-4580-AE5B-091F49D03AAD}" type="datetimeFigureOut">
              <a:rPr lang="ro-RO" smtClean="0"/>
              <a:pPr/>
              <a:t>15.04.2019</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4218ED6F-FD5B-440D-83DD-2E31D6415091}" type="slidenum">
              <a:rPr lang="ro-RO" smtClean="0"/>
              <a:pPr/>
              <a:t>‹#›</a:t>
            </a:fld>
            <a:endParaRPr lang="ro-RO"/>
          </a:p>
        </p:txBody>
      </p:sp>
    </p:spTree>
    <p:extLst>
      <p:ext uri="{BB962C8B-B14F-4D97-AF65-F5344CB8AC3E}">
        <p14:creationId xmlns:p14="http://schemas.microsoft.com/office/powerpoint/2010/main" val="2956006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D77D4-6608-4580-AE5B-091F49D03AAD}" type="datetimeFigureOut">
              <a:rPr lang="ro-RO" smtClean="0"/>
              <a:pPr/>
              <a:t>15.04.2019</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218ED6F-FD5B-440D-83DD-2E31D6415091}" type="slidenum">
              <a:rPr lang="ro-RO" smtClean="0"/>
              <a:pPr/>
              <a:t>‹#›</a:t>
            </a:fld>
            <a:endParaRPr lang="ro-RO"/>
          </a:p>
        </p:txBody>
      </p:sp>
    </p:spTree>
    <p:extLst>
      <p:ext uri="{BB962C8B-B14F-4D97-AF65-F5344CB8AC3E}">
        <p14:creationId xmlns:p14="http://schemas.microsoft.com/office/powerpoint/2010/main" val="1421379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D77D4-6608-4580-AE5B-091F49D03AAD}" type="datetimeFigureOut">
              <a:rPr lang="ro-RO" smtClean="0"/>
              <a:pPr/>
              <a:t>15.04.2019</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218ED6F-FD5B-440D-83DD-2E31D6415091}" type="slidenum">
              <a:rPr lang="ro-RO" smtClean="0"/>
              <a:pPr/>
              <a:t>‹#›</a:t>
            </a:fld>
            <a:endParaRPr lang="ro-RO"/>
          </a:p>
        </p:txBody>
      </p:sp>
    </p:spTree>
    <p:extLst>
      <p:ext uri="{BB962C8B-B14F-4D97-AF65-F5344CB8AC3E}">
        <p14:creationId xmlns:p14="http://schemas.microsoft.com/office/powerpoint/2010/main" val="1594441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75000"/>
              </a:schemeClr>
            </a:gs>
            <a:gs pos="50000">
              <a:schemeClr val="accent3">
                <a:lumMod val="40000"/>
                <a:lumOff val="60000"/>
              </a:schemeClr>
            </a:gs>
            <a:gs pos="100000">
              <a:schemeClr val="accent3">
                <a:lumMod val="75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D77D4-6608-4580-AE5B-091F49D03AAD}" type="datetimeFigureOut">
              <a:rPr lang="ro-RO" smtClean="0"/>
              <a:pPr/>
              <a:t>15.04.2019</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8ED6F-FD5B-440D-83DD-2E31D6415091}" type="slidenum">
              <a:rPr lang="ro-RO" smtClean="0"/>
              <a:pPr/>
              <a:t>‹#›</a:t>
            </a:fld>
            <a:endParaRPr lang="ro-RO"/>
          </a:p>
        </p:txBody>
      </p:sp>
    </p:spTree>
    <p:extLst>
      <p:ext uri="{BB962C8B-B14F-4D97-AF65-F5344CB8AC3E}">
        <p14:creationId xmlns:p14="http://schemas.microsoft.com/office/powerpoint/2010/main" val="16540892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5410200"/>
            <a:ext cx="6705600" cy="323056"/>
          </a:xfrm>
        </p:spPr>
        <p:txBody>
          <a:bodyPr>
            <a:noAutofit/>
          </a:bodyPr>
          <a:lstStyle/>
          <a:p>
            <a:pPr marL="0" marR="0">
              <a:lnSpc>
                <a:spcPct val="115000"/>
              </a:lnSpc>
              <a:spcBef>
                <a:spcPts val="0"/>
              </a:spcBef>
              <a:spcAft>
                <a:spcPts val="1000"/>
              </a:spcAft>
            </a:pPr>
            <a:r>
              <a:rPr lang="en-US" sz="1800" b="1" dirty="0" smtClean="0">
                <a:effectLst>
                  <a:outerShdw blurRad="38100" dist="38100" dir="2700000" algn="tl">
                    <a:srgbClr val="000000">
                      <a:alpha val="43137"/>
                    </a:srgbClr>
                  </a:outerShdw>
                </a:effectLst>
              </a:rPr>
              <a:t>PROIECT</a:t>
            </a:r>
            <a:r>
              <a:rPr lang="ro-RO" sz="1800" b="1" dirty="0" smtClean="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STRATEGIC</a:t>
            </a:r>
            <a:r>
              <a:rPr lang="ro-RO" sz="1800" b="1" dirty="0" smtClean="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ERASMUS+ </a:t>
            </a:r>
            <a:r>
              <a:rPr lang="ro-RO" sz="1800" b="1" dirty="0">
                <a:latin typeface="Calibri" panose="020F0502020204030204" pitchFamily="34" charset="0"/>
                <a:ea typeface="Calibri" panose="020F0502020204030204" pitchFamily="34" charset="0"/>
                <a:cs typeface="Times New Roman" panose="02020603050405020304" pitchFamily="18" charset="0"/>
              </a:rPr>
              <a:t> </a:t>
            </a:r>
            <a:r>
              <a:rPr lang="en-US" sz="1800" b="1" dirty="0" smtClean="0">
                <a:latin typeface="Calibri" panose="020F0502020204030204" pitchFamily="34" charset="0"/>
                <a:ea typeface="Calibri" panose="020F0502020204030204" pitchFamily="34" charset="0"/>
                <a:cs typeface="Times New Roman" panose="02020603050405020304" pitchFamily="18" charset="0"/>
              </a:rPr>
              <a:t>2017-2019</a:t>
            </a:r>
            <a:br>
              <a:rPr lang="en-US" sz="1800" b="1" dirty="0" smtClean="0">
                <a:latin typeface="Calibri" panose="020F0502020204030204" pitchFamily="34" charset="0"/>
                <a:ea typeface="Calibri" panose="020F0502020204030204" pitchFamily="34" charset="0"/>
                <a:cs typeface="Times New Roman" panose="02020603050405020304" pitchFamily="18" charset="0"/>
              </a:rPr>
            </a:br>
            <a:r>
              <a:rPr lang="ro-RO" sz="1800" b="1" dirty="0" smtClean="0">
                <a:latin typeface="Calibri" panose="020F0502020204030204" pitchFamily="34" charset="0"/>
                <a:ea typeface="Calibri" panose="020F0502020204030204" pitchFamily="34" charset="0"/>
                <a:cs typeface="Times New Roman" panose="02020603050405020304" pitchFamily="18" charset="0"/>
              </a:rPr>
              <a:t>Nr</a:t>
            </a:r>
            <a:r>
              <a:rPr lang="ro-RO" sz="1800" b="1" dirty="0">
                <a:latin typeface="Calibri" panose="020F0502020204030204" pitchFamily="34" charset="0"/>
                <a:ea typeface="Calibri" panose="020F0502020204030204" pitchFamily="34" charset="0"/>
                <a:cs typeface="Times New Roman" panose="02020603050405020304" pitchFamily="18" charset="0"/>
              </a:rPr>
              <a:t>. Proiect   </a:t>
            </a:r>
            <a:r>
              <a:rPr lang="ro-RO" sz="1800" b="1" dirty="0">
                <a:solidFill>
                  <a:srgbClr val="26282A"/>
                </a:solidFill>
                <a:latin typeface="Segoe UI" panose="020B0502040204020203" pitchFamily="34" charset="0"/>
                <a:ea typeface="Calibri" panose="020F0502020204030204" pitchFamily="34" charset="0"/>
                <a:cs typeface="Times New Roman" panose="02020603050405020304" pitchFamily="18" charset="0"/>
              </a:rPr>
              <a:t>2017-1-RO01-KA219-037353_1</a:t>
            </a:r>
            <a:r>
              <a:rPr lang="en-US" sz="1600" dirty="0">
                <a:latin typeface="Calibri" panose="020F0502020204030204" pitchFamily="34" charset="0"/>
                <a:ea typeface="Times New Roman" panose="02020603050405020304" pitchFamily="18" charset="0"/>
                <a:cs typeface="Times New Roman" panose="02020603050405020304" pitchFamily="18" charset="0"/>
              </a:rPr>
              <a:t/>
            </a:r>
            <a:br>
              <a:rPr lang="en-US" sz="1600" dirty="0">
                <a:latin typeface="Calibri" panose="020F0502020204030204" pitchFamily="34" charset="0"/>
                <a:ea typeface="Times New Roman" panose="02020603050405020304" pitchFamily="18" charset="0"/>
                <a:cs typeface="Times New Roman" panose="02020603050405020304" pitchFamily="18" charset="0"/>
              </a:rPr>
            </a:br>
            <a:r>
              <a:rPr lang="ro-RO" sz="1800" b="1" dirty="0" smtClean="0">
                <a:effectLst>
                  <a:outerShdw blurRad="38100" dist="38100" dir="2700000" algn="tl">
                    <a:srgbClr val="000000">
                      <a:alpha val="43137"/>
                    </a:srgbClr>
                  </a:outerShdw>
                </a:effectLst>
              </a:rPr>
              <a:t/>
            </a:r>
            <a:br>
              <a:rPr lang="ro-RO" sz="1800" b="1" dirty="0" smtClean="0">
                <a:effectLst>
                  <a:outerShdw blurRad="38100" dist="38100" dir="2700000" algn="tl">
                    <a:srgbClr val="000000">
                      <a:alpha val="43137"/>
                    </a:srgbClr>
                  </a:outerShdw>
                </a:effectLst>
              </a:rPr>
            </a:br>
            <a:endParaRPr lang="en-US" sz="1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62000" y="5733256"/>
            <a:ext cx="7854696" cy="981068"/>
          </a:xfrm>
        </p:spPr>
        <p:txBody>
          <a:bodyPr>
            <a:normAutofit fontScale="55000" lnSpcReduction="20000"/>
          </a:bodyPr>
          <a:lstStyle/>
          <a:p>
            <a:pPr algn="ctr"/>
            <a:r>
              <a:rPr lang="en-US" dirty="0" smtClean="0">
                <a:solidFill>
                  <a:schemeClr val="tx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 in."</a:t>
            </a:r>
            <a:endParaRPr lang="en-US" dirty="0">
              <a:solidFill>
                <a:schemeClr val="tx1"/>
              </a:solidFill>
            </a:endParaRPr>
          </a:p>
        </p:txBody>
      </p:sp>
      <p:pic>
        <p:nvPicPr>
          <p:cNvPr id="1027" name="Picture 3" descr="E:\2016_2017\proiect_Erasmus_Travelling\logosbeneficaireserasmusrightfund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4726" y="285728"/>
            <a:ext cx="4173538" cy="903849"/>
          </a:xfrm>
          <a:prstGeom prst="rect">
            <a:avLst/>
          </a:prstGeom>
          <a:noFill/>
        </p:spPr>
      </p:pic>
      <p:pic>
        <p:nvPicPr>
          <p:cNvPr id="1028" name="Picture 4" descr="F:\printing_color\logo_antet_fara_ani.png"/>
          <p:cNvPicPr>
            <a:picLocks noChangeAspect="1" noChangeArrowheads="1"/>
          </p:cNvPicPr>
          <p:nvPr/>
        </p:nvPicPr>
        <p:blipFill>
          <a:blip r:embed="rId3" cstate="email">
            <a:extLst>
              <a:ext uri="{28A0092B-C50C-407E-A947-70E740481C1C}">
                <a14:useLocalDpi xmlns:a14="http://schemas.microsoft.com/office/drawing/2010/main" val="0"/>
              </a:ext>
            </a:extLst>
          </a:blip>
          <a:stretch>
            <a:fillRect/>
          </a:stretch>
        </p:blipFill>
        <p:spPr bwMode="auto">
          <a:xfrm>
            <a:off x="7086600" y="304800"/>
            <a:ext cx="1752600" cy="1752600"/>
          </a:xfrm>
          <a:prstGeom prst="rect">
            <a:avLst/>
          </a:prstGeom>
          <a:noFill/>
        </p:spPr>
      </p:pic>
      <p:sp>
        <p:nvSpPr>
          <p:cNvPr id="7" name="Title 1"/>
          <p:cNvSpPr txBox="1">
            <a:spLocks/>
          </p:cNvSpPr>
          <p:nvPr/>
        </p:nvSpPr>
        <p:spPr>
          <a:xfrm>
            <a:off x="2786050" y="1285860"/>
            <a:ext cx="4038600" cy="771524"/>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o-RO" sz="2400" b="1" spc="-100" dirty="0" smtClean="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latin typeface="+mj-lt"/>
                <a:ea typeface="+mj-ea"/>
                <a:cs typeface="+mj-cs"/>
              </a:rPr>
              <a:t>Școala Gimnazială</a:t>
            </a:r>
            <a:br>
              <a:rPr lang="ro-RO" sz="2400" b="1" spc="-100" dirty="0" smtClean="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latin typeface="+mj-lt"/>
                <a:ea typeface="+mj-ea"/>
                <a:cs typeface="+mj-cs"/>
              </a:rPr>
            </a:br>
            <a:r>
              <a:rPr lang="ro-RO" sz="2400" b="1" spc="-100" dirty="0" smtClean="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latin typeface="+mj-lt"/>
                <a:ea typeface="+mj-ea"/>
                <a:cs typeface="+mj-cs"/>
              </a:rPr>
              <a:t>Vama Buzăului</a:t>
            </a:r>
            <a:endParaRPr lang="en-US" sz="2400" b="1" spc="-100" dirty="0" smtClean="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latin typeface="+mj-lt"/>
              <a:ea typeface="+mj-ea"/>
              <a:cs typeface="+mj-cs"/>
            </a:endParaRPr>
          </a:p>
        </p:txBody>
      </p:sp>
      <p:sp>
        <p:nvSpPr>
          <p:cNvPr id="1030" name="WordArt 6"/>
          <p:cNvSpPr>
            <a:spLocks noChangeArrowheads="1" noChangeShapeType="1" noTextEdit="1"/>
          </p:cNvSpPr>
          <p:nvPr/>
        </p:nvSpPr>
        <p:spPr bwMode="auto">
          <a:xfrm>
            <a:off x="285720" y="3789040"/>
            <a:ext cx="8539170" cy="640092"/>
          </a:xfrm>
          <a:prstGeom prst="rect">
            <a:avLst/>
          </a:prstGeom>
          <a:effectLst>
            <a:outerShdw blurRad="50800" dist="50800" dir="5400000" algn="ctr" rotWithShape="0">
              <a:schemeClr val="bg1">
                <a:lumMod val="65000"/>
                <a:lumOff val="35000"/>
              </a:schemeClr>
            </a:outerShdw>
          </a:effectLst>
        </p:spPr>
        <p:txBody>
          <a:bodyPr wrap="none" fromWordArt="1">
            <a:prstTxWarp prst="textPlain">
              <a:avLst>
                <a:gd name="adj" fmla="val 50000"/>
              </a:avLst>
            </a:prstTxWarp>
          </a:bodyPr>
          <a:lstStyle/>
          <a:p>
            <a:pPr algn="ctr"/>
            <a:r>
              <a:rPr lang="en-US" sz="3400" b="1" dirty="0" smtClean="0">
                <a:solidFill>
                  <a:schemeClr val="accent3">
                    <a:lumMod val="50000"/>
                  </a:schemeClr>
                </a:solidFill>
                <a:effectLst>
                  <a:outerShdw blurRad="38100" dist="25400" dir="5400000" algn="tl" rotWithShape="0">
                    <a:srgbClr val="000000">
                      <a:alpha val="43000"/>
                    </a:srgbClr>
                  </a:outerShdw>
                </a:effectLst>
                <a:latin typeface="+mj-lt"/>
                <a:ea typeface="+mj-ea"/>
                <a:cs typeface="+mj-cs"/>
              </a:rPr>
              <a:t>“</a:t>
            </a:r>
            <a:r>
              <a:rPr lang="ro-RO" sz="3400" b="1" dirty="0" err="1" smtClean="0">
                <a:solidFill>
                  <a:schemeClr val="accent3">
                    <a:lumMod val="50000"/>
                  </a:schemeClr>
                </a:solidFill>
                <a:effectLst>
                  <a:outerShdw blurRad="38100" dist="25400" dir="5400000" algn="tl" rotWithShape="0">
                    <a:srgbClr val="000000">
                      <a:alpha val="43000"/>
                    </a:srgbClr>
                  </a:outerShdw>
                </a:effectLst>
                <a:latin typeface="+mj-lt"/>
                <a:ea typeface="+mj-ea"/>
                <a:cs typeface="+mj-cs"/>
              </a:rPr>
              <a:t>Volontariat</a:t>
            </a:r>
            <a:r>
              <a:rPr lang="ro-RO" sz="3400" b="1" dirty="0" smtClean="0">
                <a:solidFill>
                  <a:schemeClr val="accent3">
                    <a:lumMod val="50000"/>
                  </a:schemeClr>
                </a:solidFill>
                <a:effectLst>
                  <a:outerShdw blurRad="38100" dist="25400" dir="5400000" algn="tl" rotWithShape="0">
                    <a:srgbClr val="000000">
                      <a:alpha val="43000"/>
                    </a:srgbClr>
                  </a:outerShdw>
                </a:effectLst>
                <a:latin typeface="+mj-lt"/>
                <a:ea typeface="+mj-ea"/>
                <a:cs typeface="+mj-cs"/>
              </a:rPr>
              <a:t>, </a:t>
            </a:r>
            <a:r>
              <a:rPr lang="ro-RO" sz="3400" b="1" dirty="0" err="1" smtClean="0">
                <a:solidFill>
                  <a:schemeClr val="accent3">
                    <a:lumMod val="50000"/>
                  </a:schemeClr>
                </a:solidFill>
                <a:effectLst>
                  <a:outerShdw blurRad="38100" dist="25400" dir="5400000" algn="tl" rotWithShape="0">
                    <a:srgbClr val="000000">
                      <a:alpha val="43000"/>
                    </a:srgbClr>
                  </a:outerShdw>
                </a:effectLst>
                <a:latin typeface="+mj-lt"/>
                <a:ea typeface="+mj-ea"/>
                <a:cs typeface="+mj-cs"/>
              </a:rPr>
              <a:t>Engagement</a:t>
            </a:r>
            <a:r>
              <a:rPr lang="ro-RO" sz="3400" b="1" dirty="0" smtClean="0">
                <a:solidFill>
                  <a:schemeClr val="accent3">
                    <a:lumMod val="50000"/>
                  </a:schemeClr>
                </a:solidFill>
                <a:effectLst>
                  <a:outerShdw blurRad="38100" dist="25400" dir="5400000" algn="tl" rotWithShape="0">
                    <a:srgbClr val="000000">
                      <a:alpha val="43000"/>
                    </a:srgbClr>
                  </a:outerShdw>
                </a:effectLst>
                <a:latin typeface="+mj-lt"/>
                <a:ea typeface="+mj-ea"/>
                <a:cs typeface="+mj-cs"/>
              </a:rPr>
              <a:t>, </a:t>
            </a:r>
            <a:r>
              <a:rPr lang="ro-RO" sz="3400" b="1" dirty="0" err="1" smtClean="0">
                <a:solidFill>
                  <a:schemeClr val="accent3">
                    <a:lumMod val="50000"/>
                  </a:schemeClr>
                </a:solidFill>
                <a:effectLst>
                  <a:outerShdw blurRad="38100" dist="25400" dir="5400000" algn="tl" rotWithShape="0">
                    <a:srgbClr val="000000">
                      <a:alpha val="43000"/>
                    </a:srgbClr>
                  </a:outerShdw>
                </a:effectLst>
                <a:latin typeface="+mj-lt"/>
                <a:ea typeface="+mj-ea"/>
                <a:cs typeface="+mj-cs"/>
              </a:rPr>
              <a:t>Responsabilité</a:t>
            </a:r>
            <a:r>
              <a:rPr lang="ro-RO" sz="3400" b="1" dirty="0" smtClean="0">
                <a:solidFill>
                  <a:schemeClr val="accent3">
                    <a:lumMod val="50000"/>
                  </a:schemeClr>
                </a:solidFill>
                <a:effectLst>
                  <a:outerShdw blurRad="38100" dist="25400" dir="5400000" algn="tl" rotWithShape="0">
                    <a:srgbClr val="000000">
                      <a:alpha val="43000"/>
                    </a:srgbClr>
                  </a:outerShdw>
                </a:effectLst>
                <a:latin typeface="+mj-lt"/>
                <a:ea typeface="+mj-ea"/>
                <a:cs typeface="+mj-cs"/>
              </a:rPr>
              <a:t>, </a:t>
            </a:r>
            <a:r>
              <a:rPr lang="ro-RO" sz="3400" b="1" dirty="0" err="1" smtClean="0">
                <a:solidFill>
                  <a:schemeClr val="accent3">
                    <a:lumMod val="50000"/>
                  </a:schemeClr>
                </a:solidFill>
                <a:effectLst>
                  <a:outerShdw blurRad="38100" dist="25400" dir="5400000" algn="tl" rotWithShape="0">
                    <a:srgbClr val="000000">
                      <a:alpha val="43000"/>
                    </a:srgbClr>
                  </a:outerShdw>
                </a:effectLst>
                <a:latin typeface="+mj-lt"/>
                <a:ea typeface="+mj-ea"/>
                <a:cs typeface="+mj-cs"/>
              </a:rPr>
              <a:t>Transfert</a:t>
            </a:r>
            <a:r>
              <a:rPr lang="ro-RO" sz="3400" b="1" dirty="0" smtClean="0">
                <a:solidFill>
                  <a:schemeClr val="accent3">
                    <a:lumMod val="50000"/>
                  </a:schemeClr>
                </a:solidFill>
                <a:effectLst>
                  <a:outerShdw blurRad="38100" dist="25400" dir="5400000" algn="tl" rotWithShape="0">
                    <a:srgbClr val="000000">
                      <a:alpha val="43000"/>
                    </a:srgbClr>
                  </a:outerShdw>
                </a:effectLst>
                <a:latin typeface="+mj-lt"/>
                <a:ea typeface="+mj-ea"/>
                <a:cs typeface="+mj-cs"/>
              </a:rPr>
              <a:t> de </a:t>
            </a:r>
            <a:r>
              <a:rPr lang="ro-RO" sz="3400" b="1" dirty="0" err="1" smtClean="0">
                <a:solidFill>
                  <a:schemeClr val="accent3">
                    <a:lumMod val="50000"/>
                  </a:schemeClr>
                </a:solidFill>
                <a:effectLst>
                  <a:outerShdw blurRad="38100" dist="25400" dir="5400000" algn="tl" rotWithShape="0">
                    <a:srgbClr val="000000">
                      <a:alpha val="43000"/>
                    </a:srgbClr>
                  </a:outerShdw>
                </a:effectLst>
                <a:latin typeface="+mj-lt"/>
                <a:ea typeface="+mj-ea"/>
                <a:cs typeface="+mj-cs"/>
              </a:rPr>
              <a:t>bonnes</a:t>
            </a:r>
            <a:r>
              <a:rPr lang="ro-RO" sz="3400" b="1" dirty="0" smtClean="0">
                <a:solidFill>
                  <a:schemeClr val="accent3">
                    <a:lumMod val="50000"/>
                  </a:schemeClr>
                </a:solidFill>
                <a:effectLst>
                  <a:outerShdw blurRad="38100" dist="25400" dir="5400000" algn="tl" rotWithShape="0">
                    <a:srgbClr val="000000">
                      <a:alpha val="43000"/>
                    </a:srgbClr>
                  </a:outerShdw>
                </a:effectLst>
                <a:latin typeface="+mj-lt"/>
                <a:ea typeface="+mj-ea"/>
                <a:cs typeface="+mj-cs"/>
              </a:rPr>
              <a:t> </a:t>
            </a:r>
            <a:r>
              <a:rPr lang="ro-RO" sz="3400" b="1" dirty="0" err="1" smtClean="0">
                <a:solidFill>
                  <a:schemeClr val="accent3">
                    <a:lumMod val="50000"/>
                  </a:schemeClr>
                </a:solidFill>
                <a:effectLst>
                  <a:outerShdw blurRad="38100" dist="25400" dir="5400000" algn="tl" rotWithShape="0">
                    <a:srgbClr val="000000">
                      <a:alpha val="43000"/>
                    </a:srgbClr>
                  </a:outerShdw>
                </a:effectLst>
                <a:latin typeface="+mj-lt"/>
                <a:ea typeface="+mj-ea"/>
                <a:cs typeface="+mj-cs"/>
              </a:rPr>
              <a:t>pratiques</a:t>
            </a:r>
            <a:r>
              <a:rPr lang="en-US" sz="3400" b="1" dirty="0" smtClean="0">
                <a:solidFill>
                  <a:schemeClr val="accent3">
                    <a:lumMod val="50000"/>
                  </a:schemeClr>
                </a:solidFill>
                <a:effectLst>
                  <a:outerShdw blurRad="38100" dist="25400" dir="5400000" algn="tl" rotWithShape="0">
                    <a:srgbClr val="000000">
                      <a:alpha val="43000"/>
                    </a:srgbClr>
                  </a:outerShdw>
                </a:effectLst>
                <a:latin typeface="+mj-lt"/>
                <a:ea typeface="+mj-ea"/>
                <a:cs typeface="+mj-cs"/>
              </a:rPr>
              <a:t>“</a:t>
            </a:r>
          </a:p>
        </p:txBody>
      </p:sp>
      <p:pic>
        <p:nvPicPr>
          <p:cNvPr id="1026" name="Picture 2" descr="E:\2017_2018\proiect_VERT\logo_VERT_final.jpe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323528" y="260648"/>
            <a:ext cx="2088383" cy="1840173"/>
          </a:xfrm>
          <a:prstGeom prst="rect">
            <a:avLst/>
          </a:prstGeom>
          <a:noFill/>
          <a:extLst>
            <a:ext uri="{909E8E84-426E-40DD-AFC4-6F175D3DCCD1}">
              <a14:hiddenFill xmlns:a14="http://schemas.microsoft.com/office/drawing/2010/main">
                <a:solidFill>
                  <a:srgbClr val="FFFFFF"/>
                </a:solidFill>
              </a14:hiddenFill>
            </a:ext>
          </a:extLst>
        </p:spPr>
      </p:pic>
      <p:sp>
        <p:nvSpPr>
          <p:cNvPr id="9" name="WordArt 6"/>
          <p:cNvSpPr>
            <a:spLocks noChangeArrowheads="1" noChangeShapeType="1" noTextEdit="1"/>
          </p:cNvSpPr>
          <p:nvPr/>
        </p:nvSpPr>
        <p:spPr bwMode="auto">
          <a:xfrm>
            <a:off x="2627784" y="2996952"/>
            <a:ext cx="3855042" cy="640092"/>
          </a:xfrm>
          <a:prstGeom prst="rect">
            <a:avLst/>
          </a:prstGeom>
          <a:effectLst>
            <a:outerShdw blurRad="50800" dist="50800" dir="5400000" algn="ctr" rotWithShape="0">
              <a:schemeClr val="bg1">
                <a:lumMod val="65000"/>
                <a:lumOff val="35000"/>
              </a:schemeClr>
            </a:outerShdw>
          </a:effectLst>
        </p:spPr>
        <p:txBody>
          <a:bodyPr wrap="none" fromWordArt="1">
            <a:prstTxWarp prst="textPlain">
              <a:avLst>
                <a:gd name="adj" fmla="val 50000"/>
              </a:avLst>
            </a:prstTxWarp>
          </a:bodyPr>
          <a:lstStyle/>
          <a:p>
            <a:pPr algn="ctr"/>
            <a:r>
              <a:rPr lang="en-US" sz="3400" b="1" dirty="0" smtClean="0">
                <a:solidFill>
                  <a:schemeClr val="accent3">
                    <a:lumMod val="50000"/>
                  </a:schemeClr>
                </a:solidFill>
                <a:effectLst>
                  <a:outerShdw blurRad="50800" dist="38100" dir="5400000" algn="t" rotWithShape="0">
                    <a:prstClr val="black">
                      <a:alpha val="40000"/>
                    </a:prstClr>
                  </a:outerShdw>
                </a:effectLst>
                <a:latin typeface="+mj-lt"/>
                <a:ea typeface="+mj-ea"/>
                <a:cs typeface="+mj-cs"/>
              </a:rPr>
              <a:t>VERT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algn="ctr" eaLnBrk="1" fontAlgn="auto" hangingPunct="1">
              <a:spcAft>
                <a:spcPts val="0"/>
              </a:spcAft>
              <a:defRPr/>
            </a:pPr>
            <a:r>
              <a:rPr lang="fr-CA" b="1" dirty="0" smtClean="0">
                <a:solidFill>
                  <a:schemeClr val="tx2">
                    <a:tint val="100000"/>
                    <a:shade val="90000"/>
                    <a:satMod val="250000"/>
                    <a:alpha val="100000"/>
                  </a:schemeClr>
                </a:solidFill>
              </a:rPr>
              <a:t>Le bilan du carbone</a:t>
            </a:r>
            <a:endParaRPr lang="en-CA" dirty="0">
              <a:solidFill>
                <a:schemeClr val="tx2">
                  <a:tint val="100000"/>
                  <a:shade val="90000"/>
                  <a:satMod val="250000"/>
                  <a:alpha val="100000"/>
                </a:schemeClr>
              </a:solidFill>
            </a:endParaRPr>
          </a:p>
        </p:txBody>
      </p:sp>
      <p:sp>
        <p:nvSpPr>
          <p:cNvPr id="18435" name="Content Placeholder 2"/>
          <p:cNvSpPr>
            <a:spLocks noGrp="1"/>
          </p:cNvSpPr>
          <p:nvPr>
            <p:ph idx="1"/>
          </p:nvPr>
        </p:nvSpPr>
        <p:spPr>
          <a:xfrm>
            <a:off x="428625" y="1500188"/>
            <a:ext cx="8229600" cy="5357812"/>
          </a:xfrm>
        </p:spPr>
        <p:txBody>
          <a:bodyPr>
            <a:normAutofit lnSpcReduction="10000"/>
          </a:bodyPr>
          <a:lstStyle/>
          <a:p>
            <a:pPr eaLnBrk="1" hangingPunct="1">
              <a:spcAft>
                <a:spcPts val="600"/>
              </a:spcAft>
            </a:pPr>
            <a:r>
              <a:rPr lang="fr-CA" sz="2300" smtClean="0"/>
              <a:t>On trouve naturellement du carbone dans l'atmosphère (sous forme de CO</a:t>
            </a:r>
            <a:r>
              <a:rPr lang="fr-CA" sz="2300" baseline="-25000" smtClean="0"/>
              <a:t>2</a:t>
            </a:r>
            <a:r>
              <a:rPr lang="fr-CA" sz="2300" smtClean="0"/>
              <a:t>) et dans les océans. </a:t>
            </a:r>
          </a:p>
          <a:p>
            <a:pPr eaLnBrk="1" hangingPunct="1"/>
            <a:r>
              <a:rPr lang="fr-CA" sz="2300" smtClean="0"/>
              <a:t>D'immenses quantités de carbone sont également stockées à l'intérieur </a:t>
            </a:r>
          </a:p>
          <a:p>
            <a:pPr eaLnBrk="1" hangingPunct="1">
              <a:buFont typeface="Wingdings 2" panose="05020102010507070707" pitchFamily="18" charset="2"/>
              <a:buNone/>
            </a:pPr>
            <a:r>
              <a:rPr lang="fr-CA" sz="2300" smtClean="0"/>
              <a:t>	de la Terre dans:</a:t>
            </a:r>
          </a:p>
          <a:p>
            <a:pPr lvl="1" eaLnBrk="1" hangingPunct="1">
              <a:spcBef>
                <a:spcPct val="0"/>
              </a:spcBef>
            </a:pPr>
            <a:r>
              <a:rPr lang="fr-CA" sz="2300" smtClean="0"/>
              <a:t>les combustibles fossiles </a:t>
            </a:r>
          </a:p>
          <a:p>
            <a:pPr lvl="1" eaLnBrk="1" hangingPunct="1">
              <a:spcBef>
                <a:spcPct val="0"/>
              </a:spcBef>
            </a:pPr>
            <a:r>
              <a:rPr lang="fr-CA" sz="2300" smtClean="0"/>
              <a:t>les roches sédimentaires</a:t>
            </a:r>
          </a:p>
          <a:p>
            <a:pPr lvl="1" eaLnBrk="1" hangingPunct="1">
              <a:spcBef>
                <a:spcPct val="0"/>
              </a:spcBef>
            </a:pPr>
            <a:r>
              <a:rPr lang="fr-CA" sz="2300" smtClean="0"/>
              <a:t>dans la végétation </a:t>
            </a:r>
          </a:p>
          <a:p>
            <a:pPr lvl="1" eaLnBrk="1" hangingPunct="1">
              <a:spcBef>
                <a:spcPct val="0"/>
              </a:spcBef>
              <a:spcAft>
                <a:spcPts val="600"/>
              </a:spcAft>
            </a:pPr>
            <a:r>
              <a:rPr lang="fr-CA" sz="2300" smtClean="0"/>
              <a:t>les sols</a:t>
            </a:r>
          </a:p>
          <a:p>
            <a:pPr eaLnBrk="1" hangingPunct="1">
              <a:spcAft>
                <a:spcPts val="600"/>
              </a:spcAft>
            </a:pPr>
            <a:r>
              <a:rPr lang="fr-CA" sz="2300" smtClean="0"/>
              <a:t>Avant la révolution industrielle, les concentrations atmosphériques de CO</a:t>
            </a:r>
            <a:r>
              <a:rPr lang="fr-CA" sz="2300" baseline="-25000" smtClean="0"/>
              <a:t>2</a:t>
            </a:r>
            <a:r>
              <a:rPr lang="fr-CA" sz="2300" smtClean="0"/>
              <a:t> et d'autres gaz à effet de serre étaient assez </a:t>
            </a:r>
            <a:r>
              <a:rPr lang="fr-CA" sz="2300" b="1" smtClean="0"/>
              <a:t>stables</a:t>
            </a:r>
            <a:r>
              <a:rPr lang="fr-CA" sz="2300" smtClean="0"/>
              <a:t>. </a:t>
            </a:r>
          </a:p>
          <a:p>
            <a:pPr eaLnBrk="1" hangingPunct="1">
              <a:spcAft>
                <a:spcPts val="600"/>
              </a:spcAft>
            </a:pPr>
            <a:r>
              <a:rPr lang="fr-CA" sz="2300" smtClean="0"/>
              <a:t>Les rejets dans l'atmosphère étant largement compensés par les retraits dans les océans et la végétation.</a:t>
            </a:r>
            <a:endParaRPr lang="en-CA" sz="2300" smtClean="0"/>
          </a:p>
        </p:txBody>
      </p:sp>
      <p:pic>
        <p:nvPicPr>
          <p:cNvPr id="18436" name="Picture 3" descr="Concentration de CO2 dans l'atmosphère (Turner et Clague, 19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2063" y="2714625"/>
            <a:ext cx="3624262"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321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marL="54864" indent="0" algn="ctr" eaLnBrk="1" fontAlgn="auto" hangingPunct="1">
              <a:spcAft>
                <a:spcPts val="0"/>
              </a:spcAft>
              <a:defRPr/>
            </a:pPr>
            <a:r>
              <a:rPr lang="fr-CA" b="1" dirty="0" smtClean="0">
                <a:solidFill>
                  <a:schemeClr val="tx2">
                    <a:tint val="100000"/>
                    <a:shade val="90000"/>
                    <a:satMod val="250000"/>
                    <a:alpha val="100000"/>
                  </a:schemeClr>
                </a:solidFill>
              </a:rPr>
              <a:t>Les gaz à effet de serre (GES)</a:t>
            </a:r>
            <a:endParaRPr lang="en-CA" dirty="0">
              <a:solidFill>
                <a:schemeClr val="tx2">
                  <a:tint val="100000"/>
                  <a:shade val="90000"/>
                  <a:satMod val="250000"/>
                  <a:alpha val="100000"/>
                </a:schemeClr>
              </a:solidFill>
            </a:endParaRPr>
          </a:p>
        </p:txBody>
      </p:sp>
      <p:pic>
        <p:nvPicPr>
          <p:cNvPr id="19459" name="Content Placeholder 3" descr="Les trois grand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428625" y="1714500"/>
            <a:ext cx="4819650" cy="4643438"/>
          </a:xfrm>
        </p:spPr>
      </p:pic>
      <p:sp>
        <p:nvSpPr>
          <p:cNvPr id="19460" name="Rectangle 5"/>
          <p:cNvSpPr>
            <a:spLocks noChangeArrowheads="1"/>
          </p:cNvSpPr>
          <p:nvPr/>
        </p:nvSpPr>
        <p:spPr bwMode="auto">
          <a:xfrm>
            <a:off x="5286375" y="1571625"/>
            <a:ext cx="3571875"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5pPr>
            <a:lvl6pPr marL="25146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6pPr>
            <a:lvl7pPr marL="29718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7pPr>
            <a:lvl8pPr marL="34290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8pPr>
            <a:lvl9pPr marL="38862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9pPr>
          </a:lstStyle>
          <a:p>
            <a:pPr eaLnBrk="1" hangingPunct="1">
              <a:buClrTx/>
              <a:buSzTx/>
              <a:buFontTx/>
              <a:buNone/>
            </a:pPr>
            <a:r>
              <a:rPr lang="fr-CA" sz="2400">
                <a:latin typeface="Calibri" panose="020F0502020204030204" pitchFamily="34" charset="0"/>
                <a:cs typeface="Times New Roman" panose="02020603050405020304" pitchFamily="18" charset="0"/>
              </a:rPr>
              <a:t>À l'exception de la vapeur d'eau (H</a:t>
            </a:r>
            <a:r>
              <a:rPr lang="fr-CA" sz="2400" baseline="-30000">
                <a:latin typeface="Calibri" panose="020F0502020204030204" pitchFamily="34" charset="0"/>
                <a:cs typeface="Times New Roman" panose="02020603050405020304" pitchFamily="18" charset="0"/>
              </a:rPr>
              <a:t>2</a:t>
            </a:r>
            <a:r>
              <a:rPr lang="fr-CA" sz="2400">
                <a:latin typeface="Calibri" panose="020F0502020204030204" pitchFamily="34" charset="0"/>
                <a:cs typeface="Times New Roman" panose="02020603050405020304" pitchFamily="18" charset="0"/>
              </a:rPr>
              <a:t>O), les principaux GES sont le dioxyde de carbone (CO</a:t>
            </a:r>
            <a:r>
              <a:rPr lang="fr-CA" sz="2400" baseline="-30000">
                <a:latin typeface="Calibri" panose="020F0502020204030204" pitchFamily="34" charset="0"/>
                <a:cs typeface="Times New Roman" panose="02020603050405020304" pitchFamily="18" charset="0"/>
              </a:rPr>
              <a:t>2</a:t>
            </a:r>
            <a:r>
              <a:rPr lang="fr-CA" sz="2400">
                <a:latin typeface="Calibri" panose="020F0502020204030204" pitchFamily="34" charset="0"/>
                <a:cs typeface="Times New Roman" panose="02020603050405020304" pitchFamily="18" charset="0"/>
              </a:rPr>
              <a:t>), le méthane (CH</a:t>
            </a:r>
            <a:r>
              <a:rPr lang="fr-CA" sz="2400" baseline="-30000">
                <a:latin typeface="Calibri" panose="020F0502020204030204" pitchFamily="34" charset="0"/>
                <a:cs typeface="Times New Roman" panose="02020603050405020304" pitchFamily="18" charset="0"/>
              </a:rPr>
              <a:t>4</a:t>
            </a:r>
            <a:r>
              <a:rPr lang="fr-CA" sz="2400">
                <a:latin typeface="Calibri" panose="020F0502020204030204" pitchFamily="34" charset="0"/>
                <a:cs typeface="Times New Roman" panose="02020603050405020304" pitchFamily="18" charset="0"/>
              </a:rPr>
              <a:t>) et l'oxyde nitreux (N</a:t>
            </a:r>
            <a:r>
              <a:rPr lang="fr-CA" sz="2400" baseline="-30000">
                <a:latin typeface="Calibri" panose="020F0502020204030204" pitchFamily="34" charset="0"/>
                <a:cs typeface="Times New Roman" panose="02020603050405020304" pitchFamily="18" charset="0"/>
              </a:rPr>
              <a:t>2</a:t>
            </a:r>
            <a:r>
              <a:rPr lang="fr-CA" sz="2400">
                <a:latin typeface="Calibri" panose="020F0502020204030204" pitchFamily="34" charset="0"/>
                <a:cs typeface="Times New Roman" panose="02020603050405020304" pitchFamily="18" charset="0"/>
              </a:rPr>
              <a:t>O). </a:t>
            </a:r>
          </a:p>
          <a:p>
            <a:pPr eaLnBrk="1" hangingPunct="1">
              <a:buClrTx/>
              <a:buSzTx/>
              <a:buFontTx/>
              <a:buNone/>
            </a:pPr>
            <a:endParaRPr lang="fr-CA" sz="2400">
              <a:latin typeface="Calibri" panose="020F0502020204030204" pitchFamily="34" charset="0"/>
              <a:cs typeface="Times New Roman" panose="02020603050405020304" pitchFamily="18" charset="0"/>
            </a:endParaRPr>
          </a:p>
          <a:p>
            <a:pPr eaLnBrk="1" hangingPunct="1">
              <a:buClrTx/>
              <a:buSzTx/>
              <a:buFontTx/>
              <a:buNone/>
            </a:pPr>
            <a:r>
              <a:rPr lang="fr-CA" sz="2400">
                <a:latin typeface="Calibri" panose="020F0502020204030204" pitchFamily="34" charset="0"/>
                <a:cs typeface="Times New Roman" panose="02020603050405020304" pitchFamily="18" charset="0"/>
              </a:rPr>
              <a:t>Le méthane et l'oxyde nitreux sont les GES qui absorbent le plus de rayonnement, mais le CO</a:t>
            </a:r>
            <a:r>
              <a:rPr lang="fr-CA" sz="2400" baseline="-30000">
                <a:latin typeface="Calibri" panose="020F0502020204030204" pitchFamily="34" charset="0"/>
                <a:cs typeface="Times New Roman" panose="02020603050405020304" pitchFamily="18" charset="0"/>
              </a:rPr>
              <a:t>2</a:t>
            </a:r>
            <a:r>
              <a:rPr lang="fr-CA" sz="2400">
                <a:latin typeface="Calibri" panose="020F0502020204030204" pitchFamily="34" charset="0"/>
                <a:cs typeface="Times New Roman" panose="02020603050405020304" pitchFamily="18" charset="0"/>
              </a:rPr>
              <a:t> est beaucoup plus abondant.</a:t>
            </a:r>
            <a:endParaRPr lang="fr-CA" sz="2400">
              <a:latin typeface="Arial" panose="020B0604020202020204" pitchFamily="34" charset="0"/>
            </a:endParaRPr>
          </a:p>
        </p:txBody>
      </p:sp>
    </p:spTree>
    <p:extLst>
      <p:ext uri="{BB962C8B-B14F-4D97-AF65-F5344CB8AC3E}">
        <p14:creationId xmlns:p14="http://schemas.microsoft.com/office/powerpoint/2010/main" val="3037512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5750" y="428625"/>
            <a:ext cx="8229600" cy="5811838"/>
          </a:xfrm>
        </p:spPr>
        <p:txBody>
          <a:bodyPr>
            <a:normAutofit fontScale="40000" lnSpcReduction="20000"/>
          </a:bodyPr>
          <a:lstStyle/>
          <a:p>
            <a:pPr eaLnBrk="1" fontAlgn="auto" hangingPunct="1">
              <a:spcBef>
                <a:spcPts val="0"/>
              </a:spcBef>
              <a:spcAft>
                <a:spcPts val="600"/>
              </a:spcAft>
              <a:buFont typeface="Wingdings 2"/>
              <a:buChar char=""/>
              <a:defRPr/>
            </a:pPr>
            <a:r>
              <a:rPr lang="fr-CA" sz="4500" b="1" u="sng" dirty="0" smtClean="0"/>
              <a:t>La vapeur d'eau (H</a:t>
            </a:r>
            <a:r>
              <a:rPr lang="fr-CA" sz="4500" b="1" u="sng" baseline="-25000" dirty="0" smtClean="0"/>
              <a:t>2</a:t>
            </a:r>
            <a:r>
              <a:rPr lang="fr-CA" sz="4500" b="1" u="sng" dirty="0" smtClean="0"/>
              <a:t>O):</a:t>
            </a:r>
            <a:r>
              <a:rPr lang="fr-CA" sz="4500" b="1" dirty="0" smtClean="0"/>
              <a:t> </a:t>
            </a:r>
            <a:r>
              <a:rPr lang="fr-CA" sz="4500" dirty="0" smtClean="0"/>
              <a:t>le</a:t>
            </a:r>
            <a:r>
              <a:rPr lang="fr-CA" sz="4500" b="1" dirty="0" smtClean="0"/>
              <a:t> </a:t>
            </a:r>
            <a:r>
              <a:rPr lang="fr-CA" sz="4500" dirty="0" smtClean="0"/>
              <a:t>GES le plus courant et elle est responsable d'environ les 2/3 de l'effet de serre naturel. L'activité humaine n'a pas d'influence directe ni importante.</a:t>
            </a:r>
            <a:endParaRPr lang="en-CA" sz="4500" dirty="0" smtClean="0"/>
          </a:p>
          <a:p>
            <a:pPr eaLnBrk="1" fontAlgn="auto" hangingPunct="1">
              <a:spcBef>
                <a:spcPts val="0"/>
              </a:spcBef>
              <a:spcAft>
                <a:spcPts val="600"/>
              </a:spcAft>
              <a:buFont typeface="Wingdings 2"/>
              <a:buChar char=""/>
              <a:defRPr/>
            </a:pPr>
            <a:r>
              <a:rPr lang="fr-CA" sz="4500" b="1" u="sng" dirty="0" smtClean="0"/>
              <a:t>Le dioxyde de carbone (CO</a:t>
            </a:r>
            <a:r>
              <a:rPr lang="fr-CA" sz="4500" b="1" u="sng" baseline="-25000" dirty="0" smtClean="0"/>
              <a:t>2</a:t>
            </a:r>
            <a:r>
              <a:rPr lang="fr-CA" sz="4500" b="1" u="sng" dirty="0" smtClean="0"/>
              <a:t>)</a:t>
            </a:r>
            <a:r>
              <a:rPr lang="fr-CA" sz="4500" b="1" dirty="0" smtClean="0"/>
              <a:t>: </a:t>
            </a:r>
            <a:r>
              <a:rPr lang="fr-CA" sz="4500" dirty="0" smtClean="0"/>
              <a:t>rejeté dans l'atmosphère par les processus naturels de la vie végétale et animale, la décomposition et la combustion des combustibles fossiles et d'autres matières. Le CO</a:t>
            </a:r>
            <a:r>
              <a:rPr lang="fr-CA" sz="4500" baseline="-25000" dirty="0" smtClean="0"/>
              <a:t>2</a:t>
            </a:r>
            <a:r>
              <a:rPr lang="fr-CA" sz="4500" dirty="0" smtClean="0"/>
              <a:t> est retiré de l'atmosphère par photosynthèse absorbé par les océans.</a:t>
            </a:r>
            <a:endParaRPr lang="en-CA" sz="4500" dirty="0" smtClean="0"/>
          </a:p>
          <a:p>
            <a:pPr eaLnBrk="1" fontAlgn="auto" hangingPunct="1">
              <a:spcBef>
                <a:spcPts val="0"/>
              </a:spcBef>
              <a:spcAft>
                <a:spcPts val="600"/>
              </a:spcAft>
              <a:buFont typeface="Wingdings 2"/>
              <a:buChar char=""/>
              <a:defRPr/>
            </a:pPr>
            <a:r>
              <a:rPr lang="fr-CA" sz="4500" b="1" u="sng" dirty="0" smtClean="0"/>
              <a:t>Le méthane (CH</a:t>
            </a:r>
            <a:r>
              <a:rPr lang="fr-CA" sz="4500" b="1" u="sng" baseline="-25000" dirty="0" smtClean="0"/>
              <a:t>4</a:t>
            </a:r>
            <a:r>
              <a:rPr lang="fr-CA" sz="4500" u="sng" dirty="0" smtClean="0"/>
              <a:t>)</a:t>
            </a:r>
            <a:r>
              <a:rPr lang="fr-CA" sz="4500" dirty="0" smtClean="0"/>
              <a:t>: il retient efficacement la chaleur alors  il est un GES très puissant. Principalement produit par la décomposition de matières en l'absence d'oxygène. Les sources principales sont les marécages, la digestion des animaux, l'extraction des combustibles fossiles et la décomposition des ordures.</a:t>
            </a:r>
            <a:endParaRPr lang="en-CA" sz="4500" dirty="0" smtClean="0"/>
          </a:p>
          <a:p>
            <a:pPr eaLnBrk="1" fontAlgn="auto" hangingPunct="1">
              <a:spcBef>
                <a:spcPts val="0"/>
              </a:spcBef>
              <a:spcAft>
                <a:spcPts val="600"/>
              </a:spcAft>
              <a:buFont typeface="Wingdings 2"/>
              <a:buChar char=""/>
              <a:defRPr/>
            </a:pPr>
            <a:r>
              <a:rPr lang="fr-CA" sz="4500" b="1" u="sng" dirty="0" smtClean="0"/>
              <a:t>L'oxyde nitreux (N</a:t>
            </a:r>
            <a:r>
              <a:rPr lang="fr-CA" sz="4500" b="1" u="sng" baseline="-25000" dirty="0" smtClean="0"/>
              <a:t>2</a:t>
            </a:r>
            <a:r>
              <a:rPr lang="fr-CA" sz="4500" b="1" u="sng" dirty="0" smtClean="0"/>
              <a:t>O)</a:t>
            </a:r>
            <a:r>
              <a:rPr lang="fr-CA" sz="4500" dirty="0" smtClean="0"/>
              <a:t>: provient des sols et des océans. Une certaine quantité est rejetée par la combustion de combustibles fossiles et de matières organiques. L'utilisation d'engrais augmentent la quantité de N</a:t>
            </a:r>
            <a:r>
              <a:rPr lang="fr-CA" sz="4500" baseline="-25000" dirty="0" smtClean="0"/>
              <a:t>2</a:t>
            </a:r>
            <a:r>
              <a:rPr lang="fr-CA" sz="4500" dirty="0" smtClean="0"/>
              <a:t>O présente dans l'atmosphère.</a:t>
            </a:r>
            <a:endParaRPr lang="en-CA" sz="4500" dirty="0" smtClean="0"/>
          </a:p>
          <a:p>
            <a:pPr eaLnBrk="1" fontAlgn="auto" hangingPunct="1">
              <a:spcBef>
                <a:spcPts val="0"/>
              </a:spcBef>
              <a:spcAft>
                <a:spcPts val="600"/>
              </a:spcAft>
              <a:buFont typeface="Wingdings 2"/>
              <a:buChar char=""/>
              <a:defRPr/>
            </a:pPr>
            <a:r>
              <a:rPr lang="fr-CA" sz="4500" b="1" u="sng" dirty="0" smtClean="0"/>
              <a:t>L'ozone (O</a:t>
            </a:r>
            <a:r>
              <a:rPr lang="fr-CA" sz="4500" b="1" u="sng" baseline="-25000" dirty="0" smtClean="0"/>
              <a:t>3</a:t>
            </a:r>
            <a:r>
              <a:rPr lang="fr-CA" sz="4500" b="1" u="sng" dirty="0" smtClean="0"/>
              <a:t>): </a:t>
            </a:r>
            <a:r>
              <a:rPr lang="fr-CA" sz="4500" dirty="0" smtClean="0"/>
              <a:t>existe naturellement dans la haute atmosphère où il protège la Terre des rayons ultraviolets.  Seulement des traces infimes d'ozone se trouvent naturellement dans la basse atmosphère (les autres sont un résultat des réactions chimiques des polluants produits par les activités humaines).</a:t>
            </a:r>
            <a:endParaRPr lang="en-CA" sz="4500" dirty="0" smtClean="0"/>
          </a:p>
          <a:p>
            <a:pPr eaLnBrk="1" fontAlgn="auto" hangingPunct="1">
              <a:spcBef>
                <a:spcPts val="0"/>
              </a:spcBef>
              <a:spcAft>
                <a:spcPts val="600"/>
              </a:spcAft>
              <a:buFont typeface="Wingdings 2"/>
              <a:buChar char=""/>
              <a:defRPr/>
            </a:pPr>
            <a:r>
              <a:rPr lang="fr-CA" sz="4500" b="1" u="sng" dirty="0" smtClean="0"/>
              <a:t>Les hydrocarbures halogénés</a:t>
            </a:r>
            <a:r>
              <a:rPr lang="fr-CA" sz="4500" b="1" dirty="0" smtClean="0"/>
              <a:t>: </a:t>
            </a:r>
            <a:r>
              <a:rPr lang="fr-CA" sz="4500" dirty="0" smtClean="0"/>
              <a:t>un groupe de produits chimiques d'origine humaine, composés d'un halogène (brome, chlore et fluor) et de carbone. Ils sont des GES extrêmement puissants. </a:t>
            </a:r>
            <a:endParaRPr lang="en-CA" dirty="0"/>
          </a:p>
        </p:txBody>
      </p:sp>
    </p:spTree>
    <p:extLst>
      <p:ext uri="{BB962C8B-B14F-4D97-AF65-F5344CB8AC3E}">
        <p14:creationId xmlns:p14="http://schemas.microsoft.com/office/powerpoint/2010/main" val="340402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5415"/>
            <a:ext cx="7772400" cy="3915866"/>
          </a:xfrm>
        </p:spPr>
        <p:txBody>
          <a:bodyPr/>
          <a:lstStyle/>
          <a:p>
            <a:pPr indent="0" eaLnBrk="1" fontAlgn="auto" hangingPunct="1">
              <a:spcAft>
                <a:spcPts val="0"/>
              </a:spcAft>
              <a:defRPr/>
            </a:pPr>
            <a:r>
              <a:rPr lang="fr-CA" b="1" dirty="0" smtClean="0">
                <a:solidFill>
                  <a:schemeClr val="tx2">
                    <a:tint val="100000"/>
                    <a:shade val="90000"/>
                    <a:satMod val="250000"/>
                    <a:alpha val="100000"/>
                  </a:schemeClr>
                </a:solidFill>
              </a:rPr>
              <a:t>Le système climatique et</a:t>
            </a:r>
            <a:r>
              <a:rPr lang="en-CA" b="1" dirty="0" smtClean="0">
                <a:solidFill>
                  <a:schemeClr val="tx2">
                    <a:tint val="100000"/>
                    <a:shade val="90000"/>
                    <a:satMod val="250000"/>
                    <a:alpha val="100000"/>
                  </a:schemeClr>
                </a:solidFill>
              </a:rPr>
              <a:t/>
            </a:r>
            <a:br>
              <a:rPr lang="en-CA" b="1" dirty="0" smtClean="0">
                <a:solidFill>
                  <a:schemeClr val="tx2">
                    <a:tint val="100000"/>
                    <a:shade val="90000"/>
                    <a:satMod val="250000"/>
                    <a:alpha val="100000"/>
                  </a:schemeClr>
                </a:solidFill>
              </a:rPr>
            </a:br>
            <a:r>
              <a:rPr lang="fr-CA" b="1" dirty="0" smtClean="0">
                <a:solidFill>
                  <a:schemeClr val="tx2">
                    <a:tint val="100000"/>
                    <a:shade val="90000"/>
                    <a:satMod val="250000"/>
                    <a:alpha val="100000"/>
                  </a:schemeClr>
                </a:solidFill>
              </a:rPr>
              <a:t>L’effet de serre </a:t>
            </a:r>
            <a:endParaRPr lang="en-CA" b="1" dirty="0">
              <a:solidFill>
                <a:schemeClr val="tx2">
                  <a:tint val="100000"/>
                  <a:shade val="90000"/>
                  <a:satMod val="250000"/>
                  <a:alpha val="100000"/>
                </a:schemeClr>
              </a:solidFill>
            </a:endParaRPr>
          </a:p>
        </p:txBody>
      </p:sp>
      <p:sp>
        <p:nvSpPr>
          <p:cNvPr id="10243" name="Subtitle 2"/>
          <p:cNvSpPr>
            <a:spLocks noGrp="1"/>
          </p:cNvSpPr>
          <p:nvPr>
            <p:ph type="subTitle" idx="1"/>
          </p:nvPr>
        </p:nvSpPr>
        <p:spPr>
          <a:xfrm>
            <a:off x="2133600" y="2819400"/>
            <a:ext cx="6559550" cy="1752600"/>
          </a:xfrm>
        </p:spPr>
        <p:txBody>
          <a:bodyPr/>
          <a:lstStyle/>
          <a:p>
            <a:pPr eaLnBrk="1" hangingPunct="1">
              <a:spcBef>
                <a:spcPct val="0"/>
              </a:spcBef>
            </a:pPr>
            <a:endParaRPr lang="en-CA" dirty="0" smtClean="0"/>
          </a:p>
        </p:txBody>
      </p:sp>
      <p:pic>
        <p:nvPicPr>
          <p:cNvPr id="10244" name="Picture 4" descr="Variation prévue de la température entre 1975-1985 et 2040-2060 (Hengeveld, 2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714625"/>
            <a:ext cx="5832647" cy="3810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883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3536"/>
            <a:ext cx="8229600" cy="1143000"/>
          </a:xfrm>
        </p:spPr>
        <p:txBody>
          <a:bodyPr anchor="ctr"/>
          <a:lstStyle/>
          <a:p>
            <a:pPr marL="54864" indent="0" algn="ctr" eaLnBrk="1" fontAlgn="auto" hangingPunct="1">
              <a:spcAft>
                <a:spcPts val="0"/>
              </a:spcAft>
              <a:defRPr/>
            </a:pPr>
            <a:r>
              <a:rPr lang="fr-CA" b="1" dirty="0" smtClean="0">
                <a:solidFill>
                  <a:schemeClr val="tx2">
                    <a:tint val="100000"/>
                    <a:shade val="90000"/>
                    <a:satMod val="250000"/>
                    <a:alpha val="100000"/>
                  </a:schemeClr>
                </a:solidFill>
              </a:rPr>
              <a:t>Le système climatique</a:t>
            </a:r>
            <a:endParaRPr lang="en-CA" dirty="0">
              <a:solidFill>
                <a:schemeClr val="tx2">
                  <a:tint val="100000"/>
                  <a:shade val="90000"/>
                  <a:satMod val="250000"/>
                  <a:alpha val="100000"/>
                </a:schemeClr>
              </a:solidFill>
            </a:endParaRPr>
          </a:p>
        </p:txBody>
      </p:sp>
      <p:sp>
        <p:nvSpPr>
          <p:cNvPr id="5" name="Content Placeholder 4"/>
          <p:cNvSpPr>
            <a:spLocks noGrp="1"/>
          </p:cNvSpPr>
          <p:nvPr>
            <p:ph idx="1"/>
          </p:nvPr>
        </p:nvSpPr>
        <p:spPr>
          <a:xfrm>
            <a:off x="457200" y="1646238"/>
            <a:ext cx="8229600" cy="4783137"/>
          </a:xfrm>
        </p:spPr>
        <p:txBody>
          <a:bodyPr>
            <a:normAutofit fontScale="92500" lnSpcReduction="10000"/>
          </a:bodyPr>
          <a:lstStyle/>
          <a:p>
            <a:pPr eaLnBrk="1" fontAlgn="auto" hangingPunct="1">
              <a:spcBef>
                <a:spcPts val="0"/>
              </a:spcBef>
              <a:spcAft>
                <a:spcPts val="0"/>
              </a:spcAft>
              <a:buFont typeface="Wingdings 2"/>
              <a:buChar char=""/>
              <a:defRPr/>
            </a:pPr>
            <a:r>
              <a:rPr lang="fr-CA" b="1" dirty="0" smtClean="0"/>
              <a:t>Qu'est-ce que le climat?</a:t>
            </a:r>
            <a:endParaRPr lang="en-CA" dirty="0" smtClean="0"/>
          </a:p>
          <a:p>
            <a:pPr eaLnBrk="1" fontAlgn="auto" hangingPunct="1">
              <a:spcBef>
                <a:spcPts val="0"/>
              </a:spcBef>
              <a:spcAft>
                <a:spcPts val="0"/>
              </a:spcAft>
              <a:buFont typeface="Wingdings 2"/>
              <a:buChar char=""/>
              <a:defRPr/>
            </a:pPr>
            <a:r>
              <a:rPr lang="fr-CA" dirty="0" smtClean="0"/>
              <a:t>Les principales </a:t>
            </a:r>
            <a:r>
              <a:rPr lang="fr-CA" b="1" u="sng" dirty="0" smtClean="0"/>
              <a:t>composantes du système climatique</a:t>
            </a:r>
            <a:r>
              <a:rPr lang="fr-CA" b="1" dirty="0" smtClean="0"/>
              <a:t> </a:t>
            </a:r>
            <a:r>
              <a:rPr lang="fr-CA" dirty="0" smtClean="0"/>
              <a:t>sont :</a:t>
            </a:r>
          </a:p>
          <a:p>
            <a:pPr marL="640080" lvl="1" eaLnBrk="1" fontAlgn="auto" hangingPunct="1">
              <a:spcAft>
                <a:spcPts val="0"/>
              </a:spcAft>
              <a:defRPr/>
            </a:pPr>
            <a:r>
              <a:rPr lang="fr-CA" b="1" dirty="0" smtClean="0"/>
              <a:t>le soleil </a:t>
            </a:r>
            <a:r>
              <a:rPr lang="fr-CA" dirty="0" smtClean="0"/>
              <a:t>(source d'énergie thermique),</a:t>
            </a:r>
          </a:p>
          <a:p>
            <a:pPr marL="640080" lvl="1" eaLnBrk="1" fontAlgn="auto" hangingPunct="1">
              <a:spcAft>
                <a:spcPts val="0"/>
              </a:spcAft>
              <a:defRPr/>
            </a:pPr>
            <a:r>
              <a:rPr lang="fr-CA" b="1" dirty="0" smtClean="0"/>
              <a:t>l'atmosphère</a:t>
            </a:r>
            <a:r>
              <a:rPr lang="fr-CA" dirty="0" smtClean="0"/>
              <a:t> (une couverture de protection), </a:t>
            </a:r>
          </a:p>
          <a:p>
            <a:pPr marL="640080" lvl="1" eaLnBrk="1" fontAlgn="auto" hangingPunct="1">
              <a:spcAft>
                <a:spcPts val="0"/>
              </a:spcAft>
              <a:defRPr/>
            </a:pPr>
            <a:r>
              <a:rPr lang="fr-CA" b="1" dirty="0" smtClean="0"/>
              <a:t>les océans </a:t>
            </a:r>
            <a:r>
              <a:rPr lang="fr-CA" dirty="0" smtClean="0"/>
              <a:t>(dont les courants assurent la distribution de la chaleur), </a:t>
            </a:r>
          </a:p>
          <a:p>
            <a:pPr marL="640080" lvl="1" eaLnBrk="1" fontAlgn="auto" hangingPunct="1">
              <a:spcAft>
                <a:spcPts val="0"/>
              </a:spcAft>
              <a:defRPr/>
            </a:pPr>
            <a:r>
              <a:rPr lang="fr-CA" b="1" dirty="0" smtClean="0"/>
              <a:t>l'eau</a:t>
            </a:r>
            <a:r>
              <a:rPr lang="fr-CA" dirty="0" smtClean="0"/>
              <a:t> (pluie, neige ou glace) et </a:t>
            </a:r>
          </a:p>
          <a:p>
            <a:pPr marL="640080" lvl="1" eaLnBrk="1" fontAlgn="auto" hangingPunct="1">
              <a:spcAft>
                <a:spcPts val="0"/>
              </a:spcAft>
              <a:defRPr/>
            </a:pPr>
            <a:r>
              <a:rPr lang="fr-CA" b="1" dirty="0" smtClean="0"/>
              <a:t>le sol </a:t>
            </a:r>
            <a:r>
              <a:rPr lang="fr-CA" dirty="0" smtClean="0"/>
              <a:t>(qui réfléchit ou absorbe l'énergie solaire).</a:t>
            </a:r>
          </a:p>
          <a:p>
            <a:pPr marL="640080" lvl="1" eaLnBrk="1" fontAlgn="auto" hangingPunct="1">
              <a:spcAft>
                <a:spcPts val="0"/>
              </a:spcAft>
              <a:buFontTx/>
              <a:buNone/>
              <a:defRPr/>
            </a:pPr>
            <a:r>
              <a:rPr lang="fr-CA" b="1" i="1" dirty="0" smtClean="0">
                <a:solidFill>
                  <a:schemeClr val="accent1"/>
                </a:solidFill>
              </a:rPr>
              <a:t>Toute modification de ces composantes a des répercussions sur l'équilibre du système entier.</a:t>
            </a:r>
            <a:endParaRPr lang="en-CA" b="1" i="1" dirty="0" smtClean="0">
              <a:solidFill>
                <a:schemeClr val="accent1"/>
              </a:solidFill>
            </a:endParaRPr>
          </a:p>
          <a:p>
            <a:pPr eaLnBrk="1" fontAlgn="auto" hangingPunct="1">
              <a:spcBef>
                <a:spcPts val="0"/>
              </a:spcBef>
              <a:spcAft>
                <a:spcPts val="0"/>
              </a:spcAft>
              <a:buFont typeface="Wingdings 2"/>
              <a:buChar char=""/>
              <a:defRPr/>
            </a:pPr>
            <a:endParaRPr lang="en-CA" dirty="0"/>
          </a:p>
        </p:txBody>
      </p:sp>
    </p:spTree>
    <p:extLst>
      <p:ext uri="{BB962C8B-B14F-4D97-AF65-F5344CB8AC3E}">
        <p14:creationId xmlns:p14="http://schemas.microsoft.com/office/powerpoint/2010/main" val="214067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5pPr>
            <a:lvl6pPr marL="25146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6pPr>
            <a:lvl7pPr marL="29718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7pPr>
            <a:lvl8pPr marL="34290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8pPr>
            <a:lvl9pPr marL="38862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9pPr>
          </a:lstStyle>
          <a:p>
            <a:pPr eaLnBrk="1" hangingPunct="1">
              <a:buClrTx/>
              <a:buSzTx/>
              <a:buFontTx/>
              <a:buNone/>
            </a:pPr>
            <a:endParaRPr lang="en-US" sz="1800">
              <a:latin typeface="Arial" panose="020B0604020202020204" pitchFamily="34" charset="0"/>
            </a:endParaRPr>
          </a:p>
        </p:txBody>
      </p:sp>
      <p:sp>
        <p:nvSpPr>
          <p:cNvPr id="12291" name="Content Placeholder 9"/>
          <p:cNvSpPr>
            <a:spLocks noGrp="1"/>
          </p:cNvSpPr>
          <p:nvPr>
            <p:ph idx="4294967295"/>
          </p:nvPr>
        </p:nvSpPr>
        <p:spPr>
          <a:xfrm>
            <a:off x="571500" y="642938"/>
            <a:ext cx="8186738" cy="5529262"/>
          </a:xfrm>
        </p:spPr>
        <p:txBody>
          <a:bodyPr/>
          <a:lstStyle/>
          <a:p>
            <a:pPr eaLnBrk="1" hangingPunct="1">
              <a:spcBef>
                <a:spcPts val="600"/>
              </a:spcBef>
              <a:spcAft>
                <a:spcPts val="600"/>
              </a:spcAft>
              <a:buFont typeface="Arial" panose="020B0604020202020204" pitchFamily="34" charset="0"/>
              <a:buChar char="•"/>
            </a:pPr>
            <a:r>
              <a:rPr lang="fr-CA" smtClean="0">
                <a:latin typeface="Calibri" panose="020F0502020204030204" pitchFamily="34" charset="0"/>
                <a:cs typeface="Times New Roman" panose="02020603050405020304" pitchFamily="18" charset="0"/>
              </a:rPr>
              <a:t> Les changements climatiques correspondent à un changement du «</a:t>
            </a:r>
            <a:r>
              <a:rPr lang="fr-CA" b="1" smtClean="0">
                <a:latin typeface="Calibri" panose="020F0502020204030204" pitchFamily="34" charset="0"/>
                <a:cs typeface="Times New Roman" panose="02020603050405020304" pitchFamily="18" charset="0"/>
              </a:rPr>
              <a:t>temps moyen</a:t>
            </a:r>
            <a:r>
              <a:rPr lang="fr-CA" smtClean="0">
                <a:latin typeface="Calibri" panose="020F0502020204030204" pitchFamily="34" charset="0"/>
                <a:cs typeface="Times New Roman" panose="02020603050405020304" pitchFamily="18" charset="0"/>
              </a:rPr>
              <a:t>» dans une région donnée. </a:t>
            </a:r>
          </a:p>
          <a:p>
            <a:pPr eaLnBrk="1" hangingPunct="1">
              <a:spcBef>
                <a:spcPts val="600"/>
              </a:spcBef>
              <a:spcAft>
                <a:spcPts val="600"/>
              </a:spcAft>
              <a:buFont typeface="Arial" panose="020B0604020202020204" pitchFamily="34" charset="0"/>
              <a:buChar char="•"/>
            </a:pPr>
            <a:r>
              <a:rPr lang="fr-CA" smtClean="0">
                <a:latin typeface="Calibri" panose="020F0502020204030204" pitchFamily="34" charset="0"/>
                <a:cs typeface="Times New Roman" panose="02020603050405020304" pitchFamily="18" charset="0"/>
              </a:rPr>
              <a:t> Le temps moyen comprend </a:t>
            </a:r>
          </a:p>
          <a:p>
            <a:pPr lvl="1" eaLnBrk="1" hangingPunct="1">
              <a:spcBef>
                <a:spcPts val="600"/>
              </a:spcBef>
              <a:spcAft>
                <a:spcPts val="600"/>
              </a:spcAft>
            </a:pPr>
            <a:r>
              <a:rPr lang="fr-CA" sz="2800" smtClean="0">
                <a:latin typeface="Calibri" panose="020F0502020204030204" pitchFamily="34" charset="0"/>
                <a:cs typeface="Times New Roman" panose="02020603050405020304" pitchFamily="18" charset="0"/>
              </a:rPr>
              <a:t>la température, les caractéristiques des vents, et les précipitations. </a:t>
            </a:r>
          </a:p>
          <a:p>
            <a:pPr eaLnBrk="1" hangingPunct="1">
              <a:spcBef>
                <a:spcPts val="600"/>
              </a:spcBef>
              <a:spcAft>
                <a:spcPts val="600"/>
              </a:spcAft>
              <a:buFont typeface="Arial" panose="020B0604020202020204" pitchFamily="34" charset="0"/>
              <a:buChar char="•"/>
            </a:pPr>
            <a:r>
              <a:rPr lang="fr-CA" smtClean="0">
                <a:latin typeface="Calibri" panose="020F0502020204030204" pitchFamily="34" charset="0"/>
                <a:cs typeface="Times New Roman" panose="02020603050405020304" pitchFamily="18" charset="0"/>
              </a:rPr>
              <a:t> À long terme, la rapidité et l'ampleur des changements climatiques peuvent avoir de conséquences sur les écosystèmes ainsi que sur les activités humaines.</a:t>
            </a:r>
            <a:endParaRPr lang="fr-CA" smtClean="0">
              <a:latin typeface="Arial" panose="020B0604020202020204" pitchFamily="34" charset="0"/>
              <a:cs typeface="Arial" panose="020B0604020202020204" pitchFamily="34" charset="0"/>
            </a:endParaRPr>
          </a:p>
          <a:p>
            <a:pPr eaLnBrk="1" hangingPunct="1"/>
            <a:endParaRPr lang="en-CA" smtClean="0"/>
          </a:p>
        </p:txBody>
      </p:sp>
    </p:spTree>
    <p:extLst>
      <p:ext uri="{BB962C8B-B14F-4D97-AF65-F5344CB8AC3E}">
        <p14:creationId xmlns:p14="http://schemas.microsoft.com/office/powerpoint/2010/main" val="605058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Content Placeholder 3" descr="Variation de la température à l'échelle planétaire au cours des 10 000 dernières année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857250" y="214313"/>
            <a:ext cx="7215188" cy="4857750"/>
          </a:xfrm>
        </p:spPr>
      </p:pic>
      <p:sp>
        <p:nvSpPr>
          <p:cNvPr id="13315" name="Rectangle 5"/>
          <p:cNvSpPr>
            <a:spLocks noChangeArrowheads="1"/>
          </p:cNvSpPr>
          <p:nvPr/>
        </p:nvSpPr>
        <p:spPr bwMode="auto">
          <a:xfrm>
            <a:off x="928688" y="5072063"/>
            <a:ext cx="77152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5pPr>
            <a:lvl6pPr marL="25146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6pPr>
            <a:lvl7pPr marL="29718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7pPr>
            <a:lvl8pPr marL="34290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8pPr>
            <a:lvl9pPr marL="38862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9pPr>
          </a:lstStyle>
          <a:p>
            <a:pPr eaLnBrk="1" hangingPunct="1">
              <a:buClrTx/>
              <a:buSzTx/>
              <a:buFontTx/>
              <a:buNone/>
            </a:pPr>
            <a:r>
              <a:rPr lang="fr-CA" sz="2000">
                <a:latin typeface="Calibri" panose="020F0502020204030204" pitchFamily="34" charset="0"/>
                <a:cs typeface="Times New Roman" panose="02020603050405020304" pitchFamily="18" charset="0"/>
              </a:rPr>
              <a:t>Les températures mondiales moyennes pourraient connaître une augmentation variant entre 1,8 et 4 °C au fil du prochain siècle. Cela pourrait signifier pour le Canada une augmentation de 5 à 8 degrés des températures moyennes annuelles dans certaines régions.</a:t>
            </a:r>
            <a:endParaRPr lang="fr-CA" sz="2000">
              <a:latin typeface="Arial" panose="020B0604020202020204" pitchFamily="34" charset="0"/>
            </a:endParaRPr>
          </a:p>
        </p:txBody>
      </p:sp>
    </p:spTree>
    <p:extLst>
      <p:ext uri="{BB962C8B-B14F-4D97-AF65-F5344CB8AC3E}">
        <p14:creationId xmlns:p14="http://schemas.microsoft.com/office/powerpoint/2010/main" val="210367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algn="ctr" eaLnBrk="1" fontAlgn="auto" hangingPunct="1">
              <a:spcAft>
                <a:spcPts val="0"/>
              </a:spcAft>
              <a:defRPr/>
            </a:pPr>
            <a:r>
              <a:rPr lang="fr-CA" b="1" dirty="0" smtClean="0">
                <a:solidFill>
                  <a:schemeClr val="tx2">
                    <a:tint val="100000"/>
                    <a:shade val="90000"/>
                    <a:satMod val="250000"/>
                    <a:alpha val="100000"/>
                  </a:schemeClr>
                </a:solidFill>
              </a:rPr>
              <a:t>Le climat a toujours évolué</a:t>
            </a:r>
            <a:endParaRPr lang="en-CA" dirty="0">
              <a:solidFill>
                <a:schemeClr val="tx2">
                  <a:tint val="100000"/>
                  <a:shade val="90000"/>
                  <a:satMod val="250000"/>
                  <a:alpha val="100000"/>
                </a:schemeClr>
              </a:solidFill>
            </a:endParaRPr>
          </a:p>
        </p:txBody>
      </p:sp>
      <p:sp>
        <p:nvSpPr>
          <p:cNvPr id="14339" name="Content Placeholder 2"/>
          <p:cNvSpPr>
            <a:spLocks noGrp="1"/>
          </p:cNvSpPr>
          <p:nvPr>
            <p:ph idx="1"/>
          </p:nvPr>
        </p:nvSpPr>
        <p:spPr>
          <a:xfrm>
            <a:off x="457200" y="1646238"/>
            <a:ext cx="8229600" cy="4783137"/>
          </a:xfrm>
        </p:spPr>
        <p:txBody>
          <a:bodyPr>
            <a:normAutofit fontScale="92500" lnSpcReduction="10000"/>
          </a:bodyPr>
          <a:lstStyle/>
          <a:p>
            <a:pPr eaLnBrk="1" hangingPunct="1"/>
            <a:r>
              <a:rPr lang="fr-CA" sz="2800" dirty="0" smtClean="0"/>
              <a:t>Le climat subit des variations naturelles. </a:t>
            </a:r>
          </a:p>
          <a:p>
            <a:pPr eaLnBrk="1" hangingPunct="1"/>
            <a:r>
              <a:rPr lang="fr-CA" sz="2800" dirty="0" smtClean="0"/>
              <a:t>Les tendances au réchauffement et au refroidissement font partie </a:t>
            </a:r>
            <a:endParaRPr lang="fr-CA" sz="2800" dirty="0" smtClean="0"/>
          </a:p>
          <a:p>
            <a:pPr eaLnBrk="1" hangingPunct="1">
              <a:buFont typeface="Wingdings 2" panose="05020102010507070707" pitchFamily="18" charset="2"/>
              <a:buNone/>
            </a:pPr>
            <a:r>
              <a:rPr lang="fr-CA" sz="2800" dirty="0" smtClean="0"/>
              <a:t>	des cycles normaux du climat</a:t>
            </a:r>
          </a:p>
          <a:p>
            <a:pPr eaLnBrk="1" hangingPunct="1">
              <a:buFont typeface="Wingdings 2" panose="05020102010507070707" pitchFamily="18" charset="2"/>
              <a:buNone/>
            </a:pPr>
            <a:endParaRPr lang="fr-CA" sz="2800" dirty="0" smtClean="0"/>
          </a:p>
          <a:p>
            <a:pPr eaLnBrk="1" hangingPunct="1">
              <a:buFont typeface="Wingdings 2" panose="05020102010507070707" pitchFamily="18" charset="2"/>
              <a:buNone/>
            </a:pPr>
            <a:endParaRPr lang="fr-CA" sz="2800" dirty="0" smtClean="0"/>
          </a:p>
          <a:p>
            <a:pPr eaLnBrk="1" hangingPunct="1">
              <a:buFont typeface="Wingdings 2" panose="05020102010507070707" pitchFamily="18" charset="2"/>
              <a:buNone/>
            </a:pPr>
            <a:endParaRPr lang="fr-CA" sz="2800" dirty="0" smtClean="0"/>
          </a:p>
          <a:p>
            <a:pPr eaLnBrk="1" hangingPunct="1"/>
            <a:r>
              <a:rPr lang="fr-CA" sz="2800" dirty="0" smtClean="0"/>
              <a:t>Les données du passé nous révèlent que le climat a connu de nombreuses variations, fluctuant régulièrement entre des périodes chaudes et des périodes froides.</a:t>
            </a:r>
            <a:endParaRPr lang="en-CA" sz="2800" dirty="0" smtClean="0"/>
          </a:p>
          <a:p>
            <a:pPr eaLnBrk="1" hangingPunct="1"/>
            <a:endParaRPr lang="en-CA" dirty="0" smtClean="0"/>
          </a:p>
        </p:txBody>
      </p:sp>
      <p:pic>
        <p:nvPicPr>
          <p:cNvPr id="14340" name="Picture 3" descr="Glacier de l'époque glaciaire; épaisseur : 900 M (Commission géologique du Ca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7875" y="2500313"/>
            <a:ext cx="2878138"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2081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marL="54864" indent="0" algn="ctr" eaLnBrk="1" fontAlgn="auto" hangingPunct="1">
              <a:spcAft>
                <a:spcPts val="0"/>
              </a:spcAft>
              <a:defRPr/>
            </a:pPr>
            <a:r>
              <a:rPr lang="fr-CA" b="1" dirty="0" smtClean="0">
                <a:solidFill>
                  <a:schemeClr val="tx2">
                    <a:tint val="100000"/>
                    <a:shade val="90000"/>
                    <a:satMod val="250000"/>
                    <a:alpha val="100000"/>
                  </a:schemeClr>
                </a:solidFill>
              </a:rPr>
              <a:t>Le bilan de l'énergie solaire</a:t>
            </a:r>
            <a:endParaRPr lang="en-CA" dirty="0">
              <a:solidFill>
                <a:schemeClr val="tx2">
                  <a:tint val="100000"/>
                  <a:shade val="90000"/>
                  <a:satMod val="250000"/>
                  <a:alpha val="100000"/>
                </a:schemeClr>
              </a:solidFill>
            </a:endParaRPr>
          </a:p>
        </p:txBody>
      </p:sp>
      <p:sp>
        <p:nvSpPr>
          <p:cNvPr id="15363" name="Content Placeholder 2"/>
          <p:cNvSpPr>
            <a:spLocks noGrp="1"/>
          </p:cNvSpPr>
          <p:nvPr>
            <p:ph idx="1"/>
          </p:nvPr>
        </p:nvSpPr>
        <p:spPr>
          <a:xfrm>
            <a:off x="214313" y="1646238"/>
            <a:ext cx="8643937" cy="4525962"/>
          </a:xfrm>
        </p:spPr>
        <p:txBody>
          <a:bodyPr>
            <a:normAutofit lnSpcReduction="10000"/>
          </a:bodyPr>
          <a:lstStyle/>
          <a:p>
            <a:pPr eaLnBrk="1" hangingPunct="1">
              <a:spcBef>
                <a:spcPts val="600"/>
              </a:spcBef>
              <a:spcAft>
                <a:spcPts val="600"/>
              </a:spcAft>
            </a:pPr>
            <a:r>
              <a:rPr lang="fr-CA" sz="2500" smtClean="0"/>
              <a:t>Presque 1/3 du rayonnement solaire est </a:t>
            </a:r>
            <a:r>
              <a:rPr lang="fr-CA" sz="2500" b="1" smtClean="0"/>
              <a:t>réfléchi </a:t>
            </a:r>
            <a:r>
              <a:rPr lang="fr-CA" sz="2500" smtClean="0"/>
              <a:t>dans l'espace par les nuages et la surface de la Terre. </a:t>
            </a:r>
          </a:p>
          <a:p>
            <a:pPr eaLnBrk="1" hangingPunct="1">
              <a:spcBef>
                <a:spcPts val="600"/>
              </a:spcBef>
              <a:spcAft>
                <a:spcPts val="600"/>
              </a:spcAft>
            </a:pPr>
            <a:r>
              <a:rPr lang="fr-CA" sz="2500" smtClean="0"/>
              <a:t>Le reste est </a:t>
            </a:r>
            <a:r>
              <a:rPr lang="fr-CA" sz="2500" b="1" smtClean="0"/>
              <a:t>absorbé</a:t>
            </a:r>
            <a:r>
              <a:rPr lang="fr-CA" sz="2500" smtClean="0"/>
              <a:t> et transformé en chaleur. </a:t>
            </a:r>
          </a:p>
          <a:p>
            <a:pPr eaLnBrk="1" hangingPunct="1">
              <a:spcBef>
                <a:spcPts val="600"/>
              </a:spcBef>
              <a:spcAft>
                <a:spcPts val="600"/>
              </a:spcAft>
            </a:pPr>
            <a:r>
              <a:rPr lang="fr-CA" sz="2500" smtClean="0"/>
              <a:t>La majeure du chaleur est </a:t>
            </a:r>
            <a:r>
              <a:rPr lang="fr-CA" sz="2500" b="1" smtClean="0"/>
              <a:t>emprisonnée</a:t>
            </a:r>
            <a:r>
              <a:rPr lang="fr-CA" sz="2500" smtClean="0"/>
              <a:t> par notre atmosphère, qui agit comme une couverture isolante. </a:t>
            </a:r>
          </a:p>
          <a:p>
            <a:pPr eaLnBrk="1" hangingPunct="1">
              <a:spcBef>
                <a:spcPts val="600"/>
              </a:spcBef>
              <a:spcAft>
                <a:spcPts val="600"/>
              </a:spcAft>
            </a:pPr>
            <a:r>
              <a:rPr lang="fr-CA" sz="2500" smtClean="0"/>
              <a:t>Cette capacité de rétention de chaleur dans l'atmosphère, ou «</a:t>
            </a:r>
            <a:r>
              <a:rPr lang="fr-CA" sz="2500" b="1" smtClean="0"/>
              <a:t>effet de serre</a:t>
            </a:r>
            <a:r>
              <a:rPr lang="fr-CA" sz="2500" smtClean="0"/>
              <a:t>», est due à la présence de gaz que l'on appelle «</a:t>
            </a:r>
            <a:r>
              <a:rPr lang="fr-CA" sz="2500" b="1" smtClean="0"/>
              <a:t>gaz à effet de serre</a:t>
            </a:r>
            <a:r>
              <a:rPr lang="fr-CA" sz="2500" smtClean="0"/>
              <a:t>» (GES).</a:t>
            </a:r>
            <a:endParaRPr lang="en-CA" sz="2500" smtClean="0"/>
          </a:p>
          <a:p>
            <a:pPr eaLnBrk="1" hangingPunct="1">
              <a:spcBef>
                <a:spcPts val="600"/>
              </a:spcBef>
              <a:spcAft>
                <a:spcPts val="600"/>
              </a:spcAft>
            </a:pPr>
            <a:r>
              <a:rPr lang="fr-CA" sz="2500" smtClean="0"/>
              <a:t>Sans cette isolation, la température sur Terre atteindrait environ 33 °C de moins qu'actuellement, et il n'y aurait plus de vie possible. </a:t>
            </a:r>
            <a:endParaRPr lang="en-CA" sz="2500" smtClean="0"/>
          </a:p>
        </p:txBody>
      </p:sp>
    </p:spTree>
    <p:extLst>
      <p:ext uri="{BB962C8B-B14F-4D97-AF65-F5344CB8AC3E}">
        <p14:creationId xmlns:p14="http://schemas.microsoft.com/office/powerpoint/2010/main" val="506624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Content Placeholder 3" descr="Le rayonnement infrarouge émis par la surface de la Terre (Environnement Canada, 199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1500188" y="285750"/>
            <a:ext cx="5929312" cy="5857875"/>
          </a:xfrm>
        </p:spPr>
      </p:pic>
      <p:sp>
        <p:nvSpPr>
          <p:cNvPr id="16387" name="Rectangle 1"/>
          <p:cNvSpPr>
            <a:spLocks noChangeArrowheads="1"/>
          </p:cNvSpPr>
          <p:nvPr/>
        </p:nvSpPr>
        <p:spPr bwMode="auto">
          <a:xfrm>
            <a:off x="285750" y="6143625"/>
            <a:ext cx="8501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buClr>
                <a:schemeClr val="accent1"/>
              </a:buClr>
              <a:buSzPct val="70000"/>
              <a:buFont typeface="Wingdings 2" panose="05020102010507070707" pitchFamily="18" charset="2"/>
              <a:buChar char=""/>
              <a:defRPr sz="3200">
                <a:solidFill>
                  <a:schemeClr val="tx1"/>
                </a:solidFill>
                <a:latin typeface="Rockwell" panose="02060603020205020403" pitchFamily="18" charset="0"/>
              </a:defRPr>
            </a:lvl1pPr>
            <a:lvl2pPr marL="742950" indent="-285750">
              <a:spcBef>
                <a:spcPts val="400"/>
              </a:spcBef>
              <a:buClr>
                <a:schemeClr val="accent2"/>
              </a:buClr>
              <a:buSzPct val="90000"/>
              <a:buChar char="•"/>
              <a:defRPr sz="2600">
                <a:solidFill>
                  <a:schemeClr val="tx1"/>
                </a:solidFill>
                <a:latin typeface="Rockwell" panose="02060603020205020403" pitchFamily="18" charset="0"/>
              </a:defRPr>
            </a:lvl2pPr>
            <a:lvl3pPr marL="1143000" indent="-228600">
              <a:spcBef>
                <a:spcPts val="400"/>
              </a:spcBef>
              <a:buClr>
                <a:srgbClr val="A8CDD7"/>
              </a:buClr>
              <a:buSzPct val="100000"/>
              <a:buFont typeface="Wingdings 2" panose="05020102010507070707" pitchFamily="18" charset="2"/>
              <a:buChar char=""/>
              <a:defRPr sz="2300">
                <a:solidFill>
                  <a:schemeClr val="tx1"/>
                </a:solidFill>
                <a:latin typeface="Rockwell" panose="02060603020205020403" pitchFamily="18" charset="0"/>
              </a:defRPr>
            </a:lvl3pPr>
            <a:lvl4pPr marL="1600200" indent="-228600">
              <a:spcBef>
                <a:spcPts val="400"/>
              </a:spcBef>
              <a:buClr>
                <a:srgbClr val="A8CDD7"/>
              </a:buClr>
              <a:buSzPct val="100000"/>
              <a:buFont typeface="Wingdings 2" panose="05020102010507070707" pitchFamily="18" charset="2"/>
              <a:buChar char=""/>
              <a:defRPr sz="2000">
                <a:solidFill>
                  <a:schemeClr val="tx1"/>
                </a:solidFill>
                <a:latin typeface="Rockwell" panose="02060603020205020403" pitchFamily="18" charset="0"/>
              </a:defRPr>
            </a:lvl4pPr>
            <a:lvl5pPr marL="2057400" indent="-228600">
              <a:spcBef>
                <a:spcPts val="400"/>
              </a:spcBef>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5pPr>
            <a:lvl6pPr marL="25146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6pPr>
            <a:lvl7pPr marL="29718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7pPr>
            <a:lvl8pPr marL="34290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8pPr>
            <a:lvl9pPr marL="3886200" indent="-228600" eaLnBrk="0" fontAlgn="base" hangingPunct="0">
              <a:spcBef>
                <a:spcPts val="400"/>
              </a:spcBef>
              <a:spcAft>
                <a:spcPct val="0"/>
              </a:spcAft>
              <a:buClr>
                <a:srgbClr val="A8CDD7"/>
              </a:buClr>
              <a:buSzPct val="100000"/>
              <a:buFont typeface="Wingdings 2" panose="05020102010507070707" pitchFamily="18" charset="2"/>
              <a:buChar char=""/>
              <a:defRPr sz="1900">
                <a:solidFill>
                  <a:schemeClr val="tx1"/>
                </a:solidFill>
                <a:latin typeface="Rockwell" panose="02060603020205020403" pitchFamily="18" charset="0"/>
              </a:defRPr>
            </a:lvl9pPr>
          </a:lstStyle>
          <a:p>
            <a:pPr eaLnBrk="1" hangingPunct="1">
              <a:buClrTx/>
              <a:buSzTx/>
              <a:buFontTx/>
              <a:buNone/>
            </a:pPr>
            <a:r>
              <a:rPr lang="fr-CA" sz="1800">
                <a:latin typeface="Calibri" panose="020F0502020204030204" pitchFamily="34" charset="0"/>
                <a:cs typeface="Times New Roman" panose="02020603050405020304" pitchFamily="18" charset="0"/>
              </a:rPr>
              <a:t>Le rayonnement infrarouge émis par la surface de la Terre </a:t>
            </a:r>
            <a:r>
              <a:rPr lang="fr-CA" sz="1800" i="1">
                <a:latin typeface="Calibri" panose="020F0502020204030204" pitchFamily="34" charset="0"/>
                <a:cs typeface="Times New Roman" panose="02020603050405020304" pitchFamily="18" charset="0"/>
              </a:rPr>
              <a:t>(Environnement Canada, 1993)</a:t>
            </a:r>
            <a:endParaRPr lang="fr-CA" sz="1800">
              <a:latin typeface="Arial" panose="020B0604020202020204" pitchFamily="34" charset="0"/>
            </a:endParaRPr>
          </a:p>
        </p:txBody>
      </p:sp>
    </p:spTree>
    <p:extLst>
      <p:ext uri="{BB962C8B-B14F-4D97-AF65-F5344CB8AC3E}">
        <p14:creationId xmlns:p14="http://schemas.microsoft.com/office/powerpoint/2010/main" val="3407772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algn="ctr" eaLnBrk="1" fontAlgn="auto" hangingPunct="1">
              <a:spcAft>
                <a:spcPts val="0"/>
              </a:spcAft>
              <a:defRPr/>
            </a:pPr>
            <a:r>
              <a:rPr lang="fr-CA" dirty="0" smtClean="0">
                <a:solidFill>
                  <a:schemeClr val="tx2">
                    <a:tint val="100000"/>
                    <a:shade val="90000"/>
                    <a:satMod val="250000"/>
                    <a:alpha val="100000"/>
                  </a:schemeClr>
                </a:solidFill>
              </a:rPr>
              <a:t>L’effet de serre </a:t>
            </a:r>
            <a:endParaRPr lang="en-CA" dirty="0">
              <a:solidFill>
                <a:schemeClr val="tx2">
                  <a:tint val="100000"/>
                  <a:shade val="90000"/>
                  <a:satMod val="250000"/>
                  <a:alpha val="100000"/>
                </a:schemeClr>
              </a:solidFill>
            </a:endParaRPr>
          </a:p>
        </p:txBody>
      </p:sp>
      <p:sp>
        <p:nvSpPr>
          <p:cNvPr id="17411" name="Content Placeholder 2"/>
          <p:cNvSpPr>
            <a:spLocks noGrp="1"/>
          </p:cNvSpPr>
          <p:nvPr>
            <p:ph idx="1"/>
          </p:nvPr>
        </p:nvSpPr>
        <p:spPr/>
        <p:txBody>
          <a:bodyPr>
            <a:normAutofit lnSpcReduction="10000"/>
          </a:bodyPr>
          <a:lstStyle/>
          <a:p>
            <a:pPr eaLnBrk="1" hangingPunct="1">
              <a:spcAft>
                <a:spcPts val="600"/>
              </a:spcAft>
            </a:pPr>
            <a:r>
              <a:rPr lang="fr-CA" sz="2400" b="1" u="sng" smtClean="0"/>
              <a:t>L’effet de Serre</a:t>
            </a:r>
            <a:r>
              <a:rPr lang="fr-CA" sz="2400" b="1" smtClean="0"/>
              <a:t> </a:t>
            </a:r>
            <a:r>
              <a:rPr lang="fr-CA" sz="2400" smtClean="0"/>
              <a:t>est un processus naturel causé par l’atmosphère qui emmagasine l’énergie thermique</a:t>
            </a:r>
          </a:p>
          <a:p>
            <a:pPr eaLnBrk="1" hangingPunct="1">
              <a:spcAft>
                <a:spcPts val="600"/>
              </a:spcAft>
            </a:pPr>
            <a:r>
              <a:rPr lang="fr-CA" sz="2400" smtClean="0"/>
              <a:t>Les activités </a:t>
            </a:r>
            <a:r>
              <a:rPr lang="fr-CA" sz="2400" b="1" u="sng" smtClean="0"/>
              <a:t>anthropiques</a:t>
            </a:r>
            <a:r>
              <a:rPr lang="fr-CA" sz="2400" b="1" smtClean="0"/>
              <a:t> </a:t>
            </a:r>
            <a:r>
              <a:rPr lang="fr-CA" sz="2400" smtClean="0"/>
              <a:t>perturbent ce phénomène</a:t>
            </a:r>
          </a:p>
          <a:p>
            <a:pPr eaLnBrk="1" hangingPunct="1">
              <a:spcAft>
                <a:spcPts val="600"/>
              </a:spcAft>
            </a:pPr>
            <a:r>
              <a:rPr lang="fr-CA" sz="2400" smtClean="0"/>
              <a:t>Les activités humaines cause la quantité de GES dans l'atmosphère a augmenté. </a:t>
            </a:r>
          </a:p>
          <a:p>
            <a:pPr eaLnBrk="1" hangingPunct="1">
              <a:spcAft>
                <a:spcPts val="600"/>
              </a:spcAft>
            </a:pPr>
            <a:r>
              <a:rPr lang="fr-CA" sz="2400" smtClean="0"/>
              <a:t>En accroissant la quantité de ces gaz, l'être humain a accentué la capacité de réchauffement de l'effet de serre naturel. </a:t>
            </a:r>
          </a:p>
          <a:p>
            <a:pPr eaLnBrk="1" hangingPunct="1">
              <a:spcAft>
                <a:spcPts val="600"/>
              </a:spcAft>
            </a:pPr>
            <a:r>
              <a:rPr lang="fr-CA" sz="2400" smtClean="0"/>
              <a:t>Les projections de changement de température pour le prochain siècle indiquent que la planète se réchauffera probablement à un rythme jamais vu de toute l'histoire de l'humanité.</a:t>
            </a:r>
          </a:p>
        </p:txBody>
      </p:sp>
    </p:spTree>
    <p:extLst>
      <p:ext uri="{BB962C8B-B14F-4D97-AF65-F5344CB8AC3E}">
        <p14:creationId xmlns:p14="http://schemas.microsoft.com/office/powerpoint/2010/main" val="2728381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TotalTime>
  <Words>830</Words>
  <Application>Microsoft Office PowerPoint</Application>
  <PresentationFormat>On-screen Show (4:3)</PresentationFormat>
  <Paragraphs>61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Segoe UI</vt:lpstr>
      <vt:lpstr>Times New Roman</vt:lpstr>
      <vt:lpstr>Wingdings 2</vt:lpstr>
      <vt:lpstr>Office Theme</vt:lpstr>
      <vt:lpstr>PROIECT  STRATEGIC  ERASMUS+  2017-2019 Nr. Proiect   2017-1-RO01-KA219-037353_1  </vt:lpstr>
      <vt:lpstr>Le système climatique et L’effet de serre </vt:lpstr>
      <vt:lpstr>Le système climatique</vt:lpstr>
      <vt:lpstr>PowerPoint Presentation</vt:lpstr>
      <vt:lpstr>PowerPoint Presentation</vt:lpstr>
      <vt:lpstr>Le climat a toujours évolué</vt:lpstr>
      <vt:lpstr>Le bilan de l'énergie solaire</vt:lpstr>
      <vt:lpstr>PowerPoint Presentation</vt:lpstr>
      <vt:lpstr>L’effet de serre </vt:lpstr>
      <vt:lpstr>Le bilan du carbone</vt:lpstr>
      <vt:lpstr>Les gaz à effet de serre (GES)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Clasele : pregătitoare , i , a II-a , a IV-a Scoala primară acriș</dc:title>
  <dc:creator>bianka</dc:creator>
  <cp:lastModifiedBy>profesor</cp:lastModifiedBy>
  <cp:revision>26</cp:revision>
  <dcterms:created xsi:type="dcterms:W3CDTF">2017-02-18T16:09:20Z</dcterms:created>
  <dcterms:modified xsi:type="dcterms:W3CDTF">2019-04-15T10:37:46Z</dcterms:modified>
</cp:coreProperties>
</file>