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56" r:id="rId3"/>
    <p:sldId id="257" r:id="rId4"/>
    <p:sldId id="258" r:id="rId5"/>
    <p:sldId id="259" r:id="rId6"/>
    <p:sldId id="265" r:id="rId7"/>
    <p:sldId id="263" r:id="rId8"/>
    <p:sldId id="264" r:id="rId9"/>
    <p:sldId id="270" r:id="rId10"/>
    <p:sldId id="266" r:id="rId11"/>
    <p:sldId id="26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14" y="19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80000"/>
                <a:lumMod val="100000"/>
              </a:schemeClr>
            </a:gs>
            <a:gs pos="100000">
              <a:srgbClr val="0070C0">
                <a:alpha val="75000"/>
              </a:srgb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9A54-533B-428F-82F6-F69B188D582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1952-75C0-4D22-ABA9-BCDD7124E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14" y="382954"/>
            <a:ext cx="866715" cy="705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692" y="457200"/>
            <a:ext cx="2079983" cy="543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2954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Rosewood Std Regular" pitchFamily="82" charset="0"/>
              </a:rPr>
              <a:t>Cahier d’expérience</a:t>
            </a:r>
            <a:endParaRPr lang="en-US" sz="4400" dirty="0">
              <a:latin typeface="Rosewood Std Regular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9530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ler Display" pitchFamily="2" charset="0"/>
              </a:rPr>
              <a:t>Climat/changements </a:t>
            </a:r>
            <a:r>
              <a:rPr lang="fr-FR" sz="3200" dirty="0" smtClean="0">
                <a:latin typeface="Aller Display" pitchFamily="2" charset="0"/>
              </a:rPr>
              <a:t>climatiques</a:t>
            </a:r>
            <a:endParaRPr lang="en-US" sz="3200" dirty="0">
              <a:latin typeface="Aller Display" pitchFamily="2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399" y="6019800"/>
            <a:ext cx="5181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i="1" dirty="0">
                <a:latin typeface="Chaparral Pro Light" pitchFamily="18" charset="0"/>
              </a:rPr>
              <a:t>«Le soutien apporté par la Commission européenne à la production de la présente publication ne vaut en rien approbation de son contenu, qui reflète uniquement le point de vue des auteurs; la Commission ne peut être tenue responsable d’une quelconque utilisation qui serait faite des informations contenues dans la présente publication.»</a:t>
            </a:r>
            <a:endParaRPr lang="en-US" sz="900" dirty="0">
              <a:latin typeface="Chaparral Pro Light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989062"/>
            <a:ext cx="3810000" cy="30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1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b="1" dirty="0"/>
              <a:t>Je maîtrise le vocabulaire du météo</a:t>
            </a:r>
            <a:endParaRPr lang="en-US" sz="1400" dirty="0"/>
          </a:p>
          <a:p>
            <a:pPr algn="just"/>
            <a:r>
              <a:rPr lang="ro-RO" sz="1400" b="1" dirty="0"/>
              <a:t>Je suis capable d’enumerer 10 mots en français </a:t>
            </a:r>
            <a:endParaRPr lang="en-US" sz="1400" b="1" dirty="0" smtClean="0"/>
          </a:p>
          <a:p>
            <a:pPr algn="just"/>
            <a:r>
              <a:rPr lang="ro-RO" sz="1400" b="1" dirty="0" smtClean="0"/>
              <a:t>en </a:t>
            </a:r>
            <a:r>
              <a:rPr lang="ro-RO" sz="1400" b="1" dirty="0"/>
              <a:t>liaison avec la météo</a:t>
            </a:r>
            <a:endParaRPr lang="en-US" sz="1400" dirty="0"/>
          </a:p>
          <a:p>
            <a:pPr algn="just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53863"/>
            <a:ext cx="7315200" cy="4623137"/>
          </a:xfrm>
          <a:prstGeom prst="roundRect">
            <a:avLst/>
          </a:prstGeom>
          <a:ln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24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382000" cy="6248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rcea\Desktop\New folder (2)\12-6-2017 8-49-55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390" y="619125"/>
            <a:ext cx="13716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rcea\Desktop\New folder (2)\12-6-2017 8-41-32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969724"/>
            <a:ext cx="1295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rcea\Desktop\New folder (2)\12-6-2017 8-41-54 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85" y="3987189"/>
            <a:ext cx="1295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rcea\Desktop\New folder (2)\12-6-2017 8-42-28 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887" y="4071571"/>
            <a:ext cx="1304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ircea\Desktop\New folder (2)\12-6-2017 8-47-09 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753" y="4038600"/>
            <a:ext cx="1362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ircea\Desktop\New folder (2)\12-6-2017 8-47-20 P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344" y="3898287"/>
            <a:ext cx="14382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ircea\Desktop\New folder (2)\12-6-2017 8-47-30 P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52662"/>
            <a:ext cx="14192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ircea\Desktop\New folder (2)\12-6-2017 8-47-42 P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233612"/>
            <a:ext cx="1352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ircea\Desktop\New folder (2)\12-6-2017 8-47-57 P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196489"/>
            <a:ext cx="14478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Mircea\Desktop\New folder (2)\12-6-2017 8-48-11 P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89663"/>
            <a:ext cx="14573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Mircea\Desktop\New folder (2)\12-6-2017 8-48-25 P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4192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Mircea\Desktop\New folder (2)\12-6-2017 8-49-02 P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841" y="547808"/>
            <a:ext cx="14859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Mircea\Desktop\New folder (2)\12-6-2017 8-49-15 P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7" y="512029"/>
            <a:ext cx="13049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Mircea\Desktop\New folder (2)\12-6-2017 8-49-33 P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90537"/>
            <a:ext cx="1428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Mircea\Desktop\New folder (2)\12-6-2017 8-49-43 P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9125"/>
            <a:ext cx="14097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02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b="1" dirty="0"/>
              <a:t>Je maîtrise le vocabulaire du météo</a:t>
            </a:r>
            <a:endParaRPr lang="en-US" sz="1400" dirty="0"/>
          </a:p>
          <a:p>
            <a:pPr algn="just"/>
            <a:r>
              <a:rPr lang="ro-RO" sz="1400" b="1" dirty="0"/>
              <a:t>Je suis capable </a:t>
            </a:r>
            <a:r>
              <a:rPr lang="ro-RO" sz="1400" b="1" dirty="0" smtClean="0"/>
              <a:t>d</a:t>
            </a:r>
            <a:r>
              <a:rPr lang="fr-FR" sz="1400" b="1" dirty="0" smtClean="0"/>
              <a:t>e faire quelques phrases en français à l’aide de la </a:t>
            </a:r>
            <a:r>
              <a:rPr lang="fr-FR" sz="1400" b="1" smtClean="0"/>
              <a:t>fiche ci-dessus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53863"/>
            <a:ext cx="7315200" cy="4623137"/>
          </a:xfrm>
          <a:prstGeom prst="roundRect">
            <a:avLst/>
          </a:prstGeom>
          <a:ln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11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39" b="20487"/>
          <a:stretch/>
        </p:blipFill>
        <p:spPr bwMode="auto">
          <a:xfrm>
            <a:off x="3088005" y="1229429"/>
            <a:ext cx="5217795" cy="484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429000" y="152400"/>
            <a:ext cx="3352800" cy="1371600"/>
          </a:xfrm>
          <a:prstGeom prst="cloudCallout">
            <a:avLst>
              <a:gd name="adj1" fmla="val 36902"/>
              <a:gd name="adj2" fmla="val 33919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Pour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pouvoir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prévoir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,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il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faut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d’abord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 savoir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bien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observer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Georgia"/>
                <a:ea typeface="Calibri"/>
                <a:cs typeface="Times New Roman"/>
              </a:rPr>
              <a:t>!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43" t="6365" r="31131" b="5566"/>
          <a:stretch/>
        </p:blipFill>
        <p:spPr>
          <a:xfrm>
            <a:off x="304800" y="1371600"/>
            <a:ext cx="3610701" cy="4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22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8450"/>
            <a:ext cx="84010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61999"/>
            <a:ext cx="7391400" cy="969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DÉ</a:t>
            </a:r>
            <a:r>
              <a:rPr lang="ro-RO" sz="1400" b="1" dirty="0" smtClean="0">
                <a:solidFill>
                  <a:schemeClr val="bg2">
                    <a:lumMod val="75000"/>
                  </a:schemeClr>
                </a:solidFill>
              </a:rPr>
              <a:t>FI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NO.1. </a:t>
            </a:r>
            <a:r>
              <a:rPr lang="fr-FR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fr-FR" sz="1100" b="1" i="1" dirty="0" smtClean="0">
                <a:solidFill>
                  <a:schemeClr val="bg2">
                    <a:lumMod val="75000"/>
                  </a:schemeClr>
                </a:solidFill>
              </a:rPr>
              <a:t>VISITER UNE STATION MÉTÉO.</a:t>
            </a:r>
            <a:r>
              <a:rPr lang="ro-RO" sz="11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1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FR" sz="11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fr-FR" sz="1100" b="1" i="1" dirty="0" smtClean="0">
                <a:solidFill>
                  <a:schemeClr val="bg2">
                    <a:lumMod val="75000"/>
                  </a:schemeClr>
                </a:solidFill>
              </a:rPr>
              <a:t>L’OBSERVATION D’UN ABRI MÉTÉO, DE SES INSTRUMENTS </a:t>
            </a:r>
            <a:r>
              <a:rPr lang="fr-FR" sz="11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100" b="1" i="1" dirty="0" smtClean="0">
                <a:solidFill>
                  <a:schemeClr val="bg2">
                    <a:lumMod val="75000"/>
                  </a:schemeClr>
                </a:solidFill>
              </a:rPr>
              <a:t>DE SUIVI ET MESURES.</a:t>
            </a:r>
            <a:endParaRPr lang="ro-RO" sz="11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fr-FR" sz="1400" b="1" i="1" dirty="0" smtClean="0">
                <a:solidFill>
                  <a:schemeClr val="bg2">
                    <a:lumMod val="75000"/>
                  </a:schemeClr>
                </a:solidFill>
              </a:rPr>
              <a:t>Je dessine ou je colle l’image d’un abri météo</a:t>
            </a:r>
          </a:p>
          <a:p>
            <a:pPr algn="just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792047" y="1803400"/>
            <a:ext cx="5611091" cy="4114800"/>
          </a:xfrm>
          <a:prstGeom prst="roundRect">
            <a:avLst/>
          </a:prstGeom>
          <a:ln w="508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17" y="2133600"/>
            <a:ext cx="2250830" cy="30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85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8450"/>
            <a:ext cx="84010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00" y="908407"/>
            <a:ext cx="7391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Je me renseigne quels sont les paramètres atmosphériques </a:t>
            </a:r>
          </a:p>
          <a:p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qui sont pris en compte pour dresser un bulletin météo</a:t>
            </a: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</a:t>
            </a:r>
            <a:endParaRPr lang="fr-FR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</a:t>
            </a:r>
            <a:endParaRPr lang="fr-FR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</a:t>
            </a:r>
            <a:endParaRPr lang="fr-FR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.........................................................................................................................................................</a:t>
            </a:r>
            <a:endParaRPr lang="fr-FR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………………………………………………………………………………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…………………</a:t>
            </a:r>
            <a:r>
              <a:rPr lang="ro-RO" sz="1400" dirty="0" smtClean="0">
                <a:solidFill>
                  <a:schemeClr val="bg2">
                    <a:lumMod val="75000"/>
                  </a:schemeClr>
                </a:solidFill>
              </a:rPr>
              <a:t>..........................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843041"/>
            <a:ext cx="1570134" cy="21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97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8450"/>
            <a:ext cx="84010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6928" y="685800"/>
            <a:ext cx="7130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Je découvre les di</a:t>
            </a:r>
            <a:r>
              <a:rPr lang="ro-RO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ff</a:t>
            </a:r>
            <a:r>
              <a:rPr lang="fr-FR" sz="1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érents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instruments utilisés pour enregistrer</a:t>
            </a:r>
            <a:endParaRPr lang="ro-RO" sz="14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l’état de</a:t>
            </a:r>
            <a:r>
              <a:rPr lang="ro-RO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l’atmosphère pour les paramètres suivants: la température,</a:t>
            </a:r>
            <a:endParaRPr lang="ro-RO" sz="14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la pression, l’humidité, la direction et  la vitesse du vent, la quantité de précipitation</a:t>
            </a:r>
            <a:r>
              <a:rPr lang="ro-RO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.</a:t>
            </a:r>
            <a:endParaRPr lang="fr-FR" sz="14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443697"/>
              </p:ext>
            </p:extLst>
          </p:nvPr>
        </p:nvGraphicFramePr>
        <p:xfrm>
          <a:off x="838200" y="2183804"/>
          <a:ext cx="7391400" cy="24967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65798"/>
                <a:gridCol w="1729902"/>
                <a:gridCol w="1847850"/>
                <a:gridCol w="1847850"/>
              </a:tblGrid>
              <a:tr h="6338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Nom du capteur/instrument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Paramètre mesuré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Unité de mesure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Mesure </a:t>
                      </a:r>
                      <a:r>
                        <a:rPr lang="ro-RO" sz="1200" dirty="0" smtClean="0">
                          <a:effectLst/>
                        </a:rPr>
                        <a:t>enregistrée</a:t>
                      </a:r>
                      <a:r>
                        <a:rPr lang="fr-FR" sz="1200" dirty="0" smtClean="0">
                          <a:effectLst/>
                        </a:rPr>
                        <a:t> au moment de la visite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7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5938"/>
            <a:ext cx="1525588" cy="20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568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938639"/>
              </p:ext>
            </p:extLst>
          </p:nvPr>
        </p:nvGraphicFramePr>
        <p:xfrm>
          <a:off x="685800" y="1371600"/>
          <a:ext cx="7162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2476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un satellite météorologique</a:t>
                      </a:r>
                      <a:endParaRPr lang="en-US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un anémomètre 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une </a:t>
                      </a:r>
                      <a:r>
                        <a:rPr lang="ro-RO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boussole</a:t>
                      </a:r>
                      <a:endParaRPr lang="en-US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457200"/>
            <a:ext cx="7622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A" b="1" dirty="0">
                <a:latin typeface="Arial Black" pitchFamily="34" charset="0"/>
              </a:rPr>
              <a:t>Je cherche des photographies des instruments de mesure </a:t>
            </a:r>
            <a:endParaRPr lang="fr-CA" b="1" dirty="0" smtClean="0">
              <a:latin typeface="Arial Black" pitchFamily="34" charset="0"/>
            </a:endParaRPr>
          </a:p>
          <a:p>
            <a:pPr lvl="0"/>
            <a:r>
              <a:rPr lang="fr-CA" b="1" dirty="0" smtClean="0">
                <a:latin typeface="Arial Black" pitchFamily="34" charset="0"/>
              </a:rPr>
              <a:t>d’un </a:t>
            </a:r>
            <a:r>
              <a:rPr lang="fr-CA" b="1" dirty="0">
                <a:latin typeface="Arial Black" pitchFamily="34" charset="0"/>
              </a:rPr>
              <a:t>abri météo et je leur associe  un petit texte explicatif </a:t>
            </a:r>
            <a:endParaRPr lang="fr-CA" b="1" dirty="0" smtClean="0">
              <a:latin typeface="Arial Black" pitchFamily="34" charset="0"/>
            </a:endParaRPr>
          </a:p>
          <a:p>
            <a:pPr lvl="0"/>
            <a:r>
              <a:rPr lang="fr-CA" b="1" dirty="0" smtClean="0">
                <a:latin typeface="Arial Black" pitchFamily="34" charset="0"/>
              </a:rPr>
              <a:t>en </a:t>
            </a:r>
            <a:r>
              <a:rPr lang="fr-CA" b="1" dirty="0">
                <a:latin typeface="Arial Black" pitchFamily="34" charset="0"/>
              </a:rPr>
              <a:t>langue </a:t>
            </a:r>
            <a:r>
              <a:rPr lang="fr-CA" b="1" dirty="0" smtClean="0">
                <a:latin typeface="Arial Black" pitchFamily="34" charset="0"/>
              </a:rPr>
              <a:t>maternelle:</a:t>
            </a:r>
            <a:endParaRPr lang="en-US" dirty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sz="1200" b="1" dirty="0" smtClean="0">
              <a:latin typeface="Arial Black" pitchFamily="34" charset="0"/>
            </a:endParaRPr>
          </a:p>
          <a:p>
            <a:pPr algn="ctr"/>
            <a:r>
              <a:rPr lang="fr-CA" sz="1200" b="1" dirty="0" smtClean="0">
                <a:latin typeface="Arial Black" pitchFamily="34" charset="0"/>
              </a:rPr>
              <a:t> </a:t>
            </a:r>
            <a:r>
              <a:rPr lang="ro-RO" sz="1200" b="1" dirty="0" smtClean="0">
                <a:latin typeface="Arial Black" pitchFamily="34" charset="0"/>
              </a:rPr>
              <a:t>une girouette </a:t>
            </a:r>
            <a:r>
              <a:rPr lang="en-US" sz="1200" dirty="0" smtClean="0">
                <a:latin typeface="Arial Black" pitchFamily="34" charset="0"/>
              </a:rPr>
              <a:t>                      </a:t>
            </a:r>
            <a:r>
              <a:rPr lang="ro-RO" sz="1200" b="1" dirty="0">
                <a:latin typeface="Arial Black" pitchFamily="34" charset="0"/>
              </a:rPr>
              <a:t> un pluviomètre </a:t>
            </a:r>
            <a:r>
              <a:rPr lang="en-US" sz="1200" b="1" dirty="0" smtClean="0">
                <a:latin typeface="Arial Black" pitchFamily="34" charset="0"/>
              </a:rPr>
              <a:t>                    </a:t>
            </a:r>
            <a:r>
              <a:rPr lang="ro-RO" sz="1200" b="1" dirty="0" smtClean="0">
                <a:latin typeface="Arial Black" pitchFamily="34" charset="0"/>
              </a:rPr>
              <a:t>un </a:t>
            </a:r>
            <a:r>
              <a:rPr lang="ro-RO" sz="1200" b="1" dirty="0">
                <a:latin typeface="Arial Black" pitchFamily="34" charset="0"/>
              </a:rPr>
              <a:t>barographe </a:t>
            </a:r>
            <a:endParaRPr lang="en-US" sz="1200" dirty="0">
              <a:latin typeface="Arial Black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sz="1200" dirty="0"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8064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14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08" y="381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Défi no. 2       </a:t>
            </a:r>
            <a:r>
              <a:rPr lang="ro-RO" b="1" dirty="0" smtClean="0"/>
              <a:t>Observer </a:t>
            </a:r>
            <a:r>
              <a:rPr lang="ro-RO" b="1" dirty="0"/>
              <a:t>le temps qu’il fait</a:t>
            </a:r>
            <a:endParaRPr lang="en-US" dirty="0"/>
          </a:p>
          <a:p>
            <a:r>
              <a:rPr lang="ro-RO" dirty="0"/>
              <a:t> </a:t>
            </a:r>
            <a:endParaRPr lang="en-US" dirty="0"/>
          </a:p>
          <a:p>
            <a:pPr lvl="0"/>
            <a:r>
              <a:rPr lang="ro-RO" i="1" dirty="0"/>
              <a:t>Je suis capable d’ enregistrer divers paramètres météorologiques </a:t>
            </a:r>
            <a:endParaRPr lang="en-US" i="1" dirty="0" smtClean="0"/>
          </a:p>
          <a:p>
            <a:pPr lvl="0"/>
            <a:r>
              <a:rPr lang="ro-RO" i="1" dirty="0" smtClean="0"/>
              <a:t>comme  </a:t>
            </a:r>
            <a:r>
              <a:rPr lang="ro-RO" i="1" dirty="0"/>
              <a:t>la température, le vent (en direction et force), </a:t>
            </a:r>
            <a:endParaRPr lang="en-US" i="1" dirty="0" smtClean="0"/>
          </a:p>
          <a:p>
            <a:pPr lvl="0"/>
            <a:r>
              <a:rPr lang="ro-RO" i="1" dirty="0" smtClean="0"/>
              <a:t>la </a:t>
            </a:r>
            <a:r>
              <a:rPr lang="ro-RO" i="1" dirty="0"/>
              <a:t>pression atmosphérique, les précipitations (solides ou liquides</a:t>
            </a:r>
            <a:r>
              <a:rPr lang="ro-RO" i="1" dirty="0" smtClean="0"/>
              <a:t>), </a:t>
            </a:r>
            <a:r>
              <a:rPr lang="ro-RO" i="1" dirty="0"/>
              <a:t>l’humidité, la nébulosité, l’insolation et le rayonnement, </a:t>
            </a:r>
            <a:r>
              <a:rPr lang="ro-RO" i="1" dirty="0" smtClean="0"/>
              <a:t>mais </a:t>
            </a:r>
            <a:r>
              <a:rPr lang="ro-RO" i="1" dirty="0"/>
              <a:t>aussi l'état du sol. </a:t>
            </a:r>
            <a:endParaRPr lang="en-US" i="1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093" y="2209800"/>
            <a:ext cx="4479804" cy="41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387" y="2328767"/>
            <a:ext cx="3097214" cy="42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15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085984"/>
              </p:ext>
            </p:extLst>
          </p:nvPr>
        </p:nvGraphicFramePr>
        <p:xfrm>
          <a:off x="457200" y="1219200"/>
          <a:ext cx="78486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38"/>
                <a:gridCol w="842962"/>
                <a:gridCol w="990600"/>
                <a:gridCol w="990600"/>
                <a:gridCol w="990600"/>
                <a:gridCol w="838200"/>
                <a:gridCol w="914400"/>
                <a:gridCol w="838200"/>
              </a:tblGrid>
              <a:tr h="550214">
                <a:tc>
                  <a:txBody>
                    <a:bodyPr/>
                    <a:lstStyle/>
                    <a:p>
                      <a:pPr algn="r"/>
                      <a:r>
                        <a:rPr lang="ro-RO" sz="800" dirty="0" smtClean="0"/>
                        <a:t>Dat</a:t>
                      </a:r>
                      <a:r>
                        <a:rPr lang="fr-FR" sz="800" dirty="0" smtClean="0"/>
                        <a:t>e</a:t>
                      </a:r>
                      <a:r>
                        <a:rPr lang="fr-FR" sz="800" baseline="0" dirty="0" smtClean="0"/>
                        <a:t> de l’observation</a:t>
                      </a:r>
                      <a:endParaRPr lang="ro-RO" sz="800" dirty="0" smtClean="0"/>
                    </a:p>
                    <a:p>
                      <a:endParaRPr lang="ro-RO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o-RO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Param</a:t>
                      </a:r>
                      <a:r>
                        <a:rPr lang="fr-FR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ètres</a:t>
                      </a:r>
                      <a:r>
                        <a:rPr lang="fr-FR" sz="8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mesurés</a:t>
                      </a:r>
                      <a:endParaRPr lang="ro-RO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Lun</a:t>
                      </a:r>
                      <a:r>
                        <a:rPr lang="fr-FR" sz="900" dirty="0" smtClean="0"/>
                        <a:t>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marL="0" indent="0" algn="ctr">
                        <a:tabLst/>
                      </a:pPr>
                      <a:r>
                        <a:rPr lang="ro-RO" sz="900" dirty="0" smtClean="0"/>
                        <a:t>Mar</a:t>
                      </a:r>
                      <a:r>
                        <a:rPr lang="fr-FR" sz="900" dirty="0" smtClean="0"/>
                        <a:t>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ercredi</a:t>
                      </a:r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eudi</a:t>
                      </a:r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V</a:t>
                      </a:r>
                      <a:r>
                        <a:rPr lang="fr-FR" sz="900" dirty="0" err="1" smtClean="0"/>
                        <a:t>endredi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amedi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D</a:t>
                      </a:r>
                      <a:r>
                        <a:rPr lang="fr-FR" sz="900" dirty="0" err="1" smtClean="0"/>
                        <a:t>imanche</a:t>
                      </a:r>
                      <a:r>
                        <a:rPr lang="ro-RO" sz="900" dirty="0" smtClean="0"/>
                        <a:t> </a:t>
                      </a:r>
                      <a:endParaRPr lang="en-US" sz="900" dirty="0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10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10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Temp</a:t>
                      </a:r>
                      <a:r>
                        <a:rPr lang="fr-FR" sz="10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érature</a:t>
                      </a:r>
                      <a:r>
                        <a:rPr lang="fr-FR" sz="10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de l’air</a:t>
                      </a:r>
                      <a:endParaRPr lang="ro-RO" sz="10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Pr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sion</a:t>
                      </a:r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atmos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phérique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Precipita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tions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Vit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esse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et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direction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du 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v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ent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  <a:r>
                        <a:rPr lang="en-US" sz="90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utres</a:t>
                      </a:r>
                      <a:r>
                        <a:rPr lang="ro-RO" sz="90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ph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enom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è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ne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m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o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Autres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observations</a:t>
                      </a:r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9385" y="1211385"/>
            <a:ext cx="1447800" cy="69361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3810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/>
              <a:t>Fi</a:t>
            </a:r>
            <a:r>
              <a:rPr lang="fr-FR" sz="2000" dirty="0" err="1" smtClean="0"/>
              <a:t>che</a:t>
            </a:r>
            <a:r>
              <a:rPr lang="fr-FR" sz="2000" dirty="0" smtClean="0"/>
              <a:t> d’observation</a:t>
            </a:r>
            <a:r>
              <a:rPr lang="ro-RO" sz="2000" dirty="0" smtClean="0"/>
              <a:t>- pr</a:t>
            </a:r>
            <a:r>
              <a:rPr lang="fr-FR" sz="2000" dirty="0" err="1" smtClean="0"/>
              <a:t>emière</a:t>
            </a:r>
            <a:r>
              <a:rPr lang="ro-RO" sz="2000" dirty="0" smtClean="0"/>
              <a:t> s</a:t>
            </a:r>
            <a:r>
              <a:rPr lang="fr-FR" sz="2000" dirty="0" err="1" smtClean="0"/>
              <a:t>emaine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9856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5047206"/>
              </p:ext>
            </p:extLst>
          </p:nvPr>
        </p:nvGraphicFramePr>
        <p:xfrm>
          <a:off x="457200" y="1219200"/>
          <a:ext cx="78486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038"/>
                <a:gridCol w="842962"/>
                <a:gridCol w="990600"/>
                <a:gridCol w="990600"/>
                <a:gridCol w="990600"/>
                <a:gridCol w="838200"/>
                <a:gridCol w="914400"/>
                <a:gridCol w="838200"/>
              </a:tblGrid>
              <a:tr h="550214">
                <a:tc>
                  <a:txBody>
                    <a:bodyPr/>
                    <a:lstStyle/>
                    <a:p>
                      <a:pPr algn="r"/>
                      <a:r>
                        <a:rPr lang="ro-RO" sz="800" dirty="0" smtClean="0"/>
                        <a:t>Dat</a:t>
                      </a:r>
                      <a:r>
                        <a:rPr lang="fr-FR" sz="800" dirty="0" smtClean="0"/>
                        <a:t>e</a:t>
                      </a:r>
                      <a:r>
                        <a:rPr lang="fr-FR" sz="800" baseline="0" dirty="0" smtClean="0"/>
                        <a:t> de l’observation</a:t>
                      </a:r>
                      <a:endParaRPr lang="ro-RO" sz="800" dirty="0" smtClean="0"/>
                    </a:p>
                    <a:p>
                      <a:endParaRPr lang="ro-RO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o-RO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Param</a:t>
                      </a:r>
                      <a:r>
                        <a:rPr lang="fr-FR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ètres</a:t>
                      </a:r>
                      <a:r>
                        <a:rPr lang="fr-FR" sz="8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mesurés</a:t>
                      </a:r>
                      <a:endParaRPr lang="ro-RO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Lun</a:t>
                      </a:r>
                      <a:r>
                        <a:rPr lang="fr-FR" sz="900" dirty="0" smtClean="0"/>
                        <a:t>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marL="0" indent="0" algn="ctr">
                        <a:tabLst/>
                      </a:pPr>
                      <a:r>
                        <a:rPr lang="ro-RO" sz="900" dirty="0" smtClean="0"/>
                        <a:t>Mar</a:t>
                      </a:r>
                      <a:r>
                        <a:rPr lang="fr-FR" sz="900" dirty="0" smtClean="0"/>
                        <a:t>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ercredi</a:t>
                      </a:r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eudi</a:t>
                      </a:r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V</a:t>
                      </a:r>
                      <a:r>
                        <a:rPr lang="fr-FR" sz="900" dirty="0" err="1" smtClean="0"/>
                        <a:t>endredi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9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</a:rPr>
                        <a:t>amedi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900" dirty="0" smtClean="0"/>
                    </a:p>
                    <a:p>
                      <a:pPr algn="ctr"/>
                      <a:r>
                        <a:rPr lang="ro-RO" sz="900" dirty="0" smtClean="0"/>
                        <a:t>D</a:t>
                      </a:r>
                      <a:r>
                        <a:rPr lang="fr-FR" sz="900" dirty="0" err="1" smtClean="0"/>
                        <a:t>imanche</a:t>
                      </a:r>
                      <a:r>
                        <a:rPr lang="ro-RO" sz="900" dirty="0" smtClean="0"/>
                        <a:t> </a:t>
                      </a:r>
                      <a:endParaRPr lang="en-US" sz="900" dirty="0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10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10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Temp</a:t>
                      </a:r>
                      <a:r>
                        <a:rPr lang="fr-FR" sz="10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érature</a:t>
                      </a:r>
                      <a:r>
                        <a:rPr lang="fr-FR" sz="10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de l’air</a:t>
                      </a:r>
                      <a:endParaRPr lang="ro-RO" sz="10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Pr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sion</a:t>
                      </a:r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atmos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phérique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Precipita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tions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Vit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esse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et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direction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du 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v</a:t>
                      </a:r>
                      <a:r>
                        <a:rPr lang="fr-FR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ent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  <a:r>
                        <a:rPr lang="en-US" sz="900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utres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ph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enom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è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ne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s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m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é</a:t>
                      </a:r>
                      <a:r>
                        <a:rPr lang="ro-RO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o</a:t>
                      </a:r>
                      <a:endParaRPr lang="en-US" sz="9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598"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Autres</a:t>
                      </a:r>
                      <a:r>
                        <a:rPr lang="fr-FR" sz="900" baseline="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observations</a:t>
                      </a:r>
                      <a:endParaRPr lang="ro-RO" sz="900" dirty="0" smtClean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9385" y="1211385"/>
            <a:ext cx="1447800" cy="69361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3810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/>
              <a:t>Fi</a:t>
            </a:r>
            <a:r>
              <a:rPr lang="fr-FR" sz="2000" dirty="0" err="1" smtClean="0"/>
              <a:t>che</a:t>
            </a:r>
            <a:r>
              <a:rPr lang="fr-FR" sz="2000" dirty="0" smtClean="0"/>
              <a:t> d’observation</a:t>
            </a:r>
            <a:r>
              <a:rPr lang="ro-RO" sz="2000" dirty="0" smtClean="0"/>
              <a:t>- </a:t>
            </a:r>
            <a:r>
              <a:rPr lang="fr-FR" sz="2000" dirty="0" smtClean="0"/>
              <a:t>deuxième</a:t>
            </a:r>
            <a:r>
              <a:rPr lang="ro-RO" sz="2000" dirty="0" smtClean="0"/>
              <a:t> s</a:t>
            </a:r>
            <a:r>
              <a:rPr lang="fr-FR" sz="2000" dirty="0" err="1" smtClean="0"/>
              <a:t>emaine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9263843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418</TotalTime>
  <Words>404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Winter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Mircea</dc:creator>
  <cp:lastModifiedBy>user</cp:lastModifiedBy>
  <cp:revision>29</cp:revision>
  <dcterms:created xsi:type="dcterms:W3CDTF">2017-12-08T10:05:50Z</dcterms:created>
  <dcterms:modified xsi:type="dcterms:W3CDTF">2017-12-11T21:38:28Z</dcterms:modified>
</cp:coreProperties>
</file>