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3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58" r:id="rId3"/>
    <p:sldId id="259" r:id="rId4"/>
    <p:sldId id="260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../embeddings/oleObject1.bin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oleObject" Target="../embeddings/oleObject2.bin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oleObject" Target="../embeddings/oleObject3.bin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  Velocità del vento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'C:\Users\LORENZOSHARK\Desktop\[Lorenzo.xlsx]Velocità'!$B$1</c:f>
              <c:strCache>
                <c:ptCount val="1"/>
                <c:pt idx="0">
                  <c:v>  Velocità del vento (km/h)</c:v>
                </c:pt>
              </c:strCache>
            </c:strRef>
          </c:tx>
          <c:spPr>
            <a:ln w="28575" cap="rnd">
              <a:solidFill>
                <a:srgbClr val="70AD47">
                  <a:lumMod val="50000"/>
                </a:srgb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rgbClr val="70AD47">
                    <a:lumMod val="50000"/>
                  </a:srgbClr>
                </a:solidFill>
              </a:ln>
              <a:effectLst/>
            </c:spPr>
          </c:marker>
          <c:cat>
            <c:numRef>
              <c:f>'C:\Users\LORENZOSHARK\Desktop\[Lorenzo.xlsx]Velocità'!$A$2:$A$15</c:f>
              <c:numCache>
                <c:formatCode>General</c:formatCode>
                <c:ptCount val="14"/>
                <c:pt idx="0">
                  <c:v>43122</c:v>
                </c:pt>
                <c:pt idx="1">
                  <c:v>43123</c:v>
                </c:pt>
                <c:pt idx="2">
                  <c:v>43124</c:v>
                </c:pt>
                <c:pt idx="3">
                  <c:v>43125</c:v>
                </c:pt>
                <c:pt idx="4">
                  <c:v>43126</c:v>
                </c:pt>
                <c:pt idx="5">
                  <c:v>43127</c:v>
                </c:pt>
                <c:pt idx="6">
                  <c:v>43128</c:v>
                </c:pt>
                <c:pt idx="7">
                  <c:v>43129</c:v>
                </c:pt>
                <c:pt idx="8">
                  <c:v>43130</c:v>
                </c:pt>
                <c:pt idx="9">
                  <c:v>43131</c:v>
                </c:pt>
                <c:pt idx="10">
                  <c:v>43132</c:v>
                </c:pt>
                <c:pt idx="11">
                  <c:v>43133</c:v>
                </c:pt>
                <c:pt idx="12">
                  <c:v>43134</c:v>
                </c:pt>
                <c:pt idx="13">
                  <c:v>43135</c:v>
                </c:pt>
              </c:numCache>
            </c:numRef>
          </c:cat>
          <c:val>
            <c:numRef>
              <c:f>'C:\Users\LORENZOSHARK\Desktop\[Lorenzo.xlsx]Velocità'!$B$2:$B$15</c:f>
              <c:numCache>
                <c:formatCode>General</c:formatCode>
                <c:ptCount val="14"/>
                <c:pt idx="0">
                  <c:v>8.3000000000000007</c:v>
                </c:pt>
                <c:pt idx="1">
                  <c:v>11.9</c:v>
                </c:pt>
                <c:pt idx="2">
                  <c:v>2.2000000000000002</c:v>
                </c:pt>
                <c:pt idx="3">
                  <c:v>0</c:v>
                </c:pt>
                <c:pt idx="4">
                  <c:v>0</c:v>
                </c:pt>
                <c:pt idx="5">
                  <c:v>0.7</c:v>
                </c:pt>
                <c:pt idx="6">
                  <c:v>0.4</c:v>
                </c:pt>
                <c:pt idx="7">
                  <c:v>7.9</c:v>
                </c:pt>
                <c:pt idx="8">
                  <c:v>0</c:v>
                </c:pt>
                <c:pt idx="9">
                  <c:v>0.4</c:v>
                </c:pt>
                <c:pt idx="10">
                  <c:v>6.8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E51-4ACC-9F8B-06A5143F7C2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22525536"/>
        <c:axId val="322520288"/>
      </c:lineChart>
      <c:dateAx>
        <c:axId val="322525536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it-IT"/>
                  <a:t>Giorni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it-IT"/>
            </a:p>
          </c:txPr>
        </c:title>
        <c:numFmt formatCode="m/d/yyyy" sourceLinked="0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322520288"/>
        <c:crosses val="autoZero"/>
        <c:auto val="0"/>
        <c:lblOffset val="100"/>
        <c:baseTimeUnit val="days"/>
      </c:dateAx>
      <c:valAx>
        <c:axId val="3225202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rgbClr val="4472C4">
                  <a:lumMod val="60000"/>
                  <a:lumOff val="40000"/>
                </a:srgb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Km/h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it-IT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322525536"/>
        <c:crosses val="autoZero"/>
        <c:crossBetween val="between"/>
        <c:majorUnit val="1"/>
      </c:valAx>
      <c:spPr>
        <a:gradFill flip="none" rotWithShape="1">
          <a:gsLst>
            <a:gs pos="0">
              <a:srgbClr val="4472C4">
                <a:lumMod val="40000"/>
                <a:lumOff val="60000"/>
                <a:shade val="30000"/>
                <a:satMod val="115000"/>
              </a:srgbClr>
            </a:gs>
            <a:gs pos="50000">
              <a:srgbClr val="4472C4">
                <a:lumMod val="40000"/>
                <a:lumOff val="60000"/>
                <a:shade val="67500"/>
                <a:satMod val="115000"/>
              </a:srgbClr>
            </a:gs>
            <a:gs pos="100000">
              <a:srgbClr val="4472C4">
                <a:lumMod val="40000"/>
                <a:lumOff val="60000"/>
                <a:shade val="100000"/>
                <a:satMod val="115000"/>
              </a:srgbClr>
            </a:gs>
          </a:gsLst>
          <a:lin ang="0" scaled="1"/>
          <a:tileRect/>
        </a:gradFill>
        <a:ln>
          <a:solidFill>
            <a:srgbClr val="4472C4">
              <a:lumMod val="75000"/>
            </a:srgbClr>
          </a:solidFill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rgbClr val="5B9BD5">
            <a:lumMod val="60000"/>
            <a:lumOff val="40000"/>
            <a:shade val="30000"/>
            <a:satMod val="115000"/>
          </a:srgbClr>
        </a:gs>
        <a:gs pos="50000">
          <a:srgbClr val="5B9BD5">
            <a:lumMod val="60000"/>
            <a:lumOff val="40000"/>
            <a:shade val="67500"/>
            <a:satMod val="115000"/>
          </a:srgbClr>
        </a:gs>
        <a:gs pos="100000">
          <a:srgbClr val="5B9BD5">
            <a:lumMod val="60000"/>
            <a:lumOff val="40000"/>
            <a:shade val="100000"/>
            <a:satMod val="115000"/>
          </a:srgbClr>
        </a:gs>
      </a:gsLst>
      <a:lin ang="0" scaled="1"/>
      <a:tileRect/>
    </a:gradFill>
    <a:ln w="9525" cap="flat" cmpd="sng" algn="ctr">
      <a:solidFill>
        <a:sysClr val="windowText" lastClr="000000"/>
      </a:solidFill>
      <a:round/>
    </a:ln>
    <a:effectLst/>
  </c:spPr>
  <c:txPr>
    <a:bodyPr/>
    <a:lstStyle/>
    <a:p>
      <a:pPr>
        <a:defRPr/>
      </a:pPr>
      <a:endParaRPr lang="it-IT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  Direzione del vento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'C:\Users\LORENZOSHARK\Desktop\[Lorenzo.xlsx]Direzione'!$B$1</c:f>
              <c:strCache>
                <c:ptCount val="1"/>
                <c:pt idx="0">
                  <c:v>  Direzione del vento (°)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numRef>
              <c:f>'C:\Users\LORENZOSHARK\Desktop\[Lorenzo.xlsx]Direzione'!$A$2:$A$15</c:f>
              <c:numCache>
                <c:formatCode>General</c:formatCode>
                <c:ptCount val="14"/>
                <c:pt idx="0">
                  <c:v>43122</c:v>
                </c:pt>
                <c:pt idx="1">
                  <c:v>43123</c:v>
                </c:pt>
                <c:pt idx="2">
                  <c:v>43124</c:v>
                </c:pt>
                <c:pt idx="3">
                  <c:v>43125</c:v>
                </c:pt>
                <c:pt idx="4">
                  <c:v>43126</c:v>
                </c:pt>
                <c:pt idx="5">
                  <c:v>43127</c:v>
                </c:pt>
                <c:pt idx="6">
                  <c:v>43128</c:v>
                </c:pt>
                <c:pt idx="7">
                  <c:v>43129</c:v>
                </c:pt>
                <c:pt idx="8">
                  <c:v>43130</c:v>
                </c:pt>
                <c:pt idx="9">
                  <c:v>43131</c:v>
                </c:pt>
                <c:pt idx="10">
                  <c:v>43132</c:v>
                </c:pt>
                <c:pt idx="11">
                  <c:v>43133</c:v>
                </c:pt>
                <c:pt idx="12">
                  <c:v>43134</c:v>
                </c:pt>
                <c:pt idx="13">
                  <c:v>43135</c:v>
                </c:pt>
              </c:numCache>
            </c:numRef>
          </c:cat>
          <c:val>
            <c:numRef>
              <c:f>'C:\Users\LORENZOSHARK\Desktop\[Lorenzo.xlsx]Direzione'!$B$2:$B$15</c:f>
              <c:numCache>
                <c:formatCode>General</c:formatCode>
                <c:ptCount val="14"/>
                <c:pt idx="0">
                  <c:v>133</c:v>
                </c:pt>
                <c:pt idx="1">
                  <c:v>163</c:v>
                </c:pt>
                <c:pt idx="2">
                  <c:v>288</c:v>
                </c:pt>
                <c:pt idx="3">
                  <c:v>345</c:v>
                </c:pt>
                <c:pt idx="4">
                  <c:v>237</c:v>
                </c:pt>
                <c:pt idx="5">
                  <c:v>68</c:v>
                </c:pt>
                <c:pt idx="6">
                  <c:v>30</c:v>
                </c:pt>
                <c:pt idx="7">
                  <c:v>248</c:v>
                </c:pt>
                <c:pt idx="8">
                  <c:v>19</c:v>
                </c:pt>
                <c:pt idx="9">
                  <c:v>155</c:v>
                </c:pt>
                <c:pt idx="10">
                  <c:v>119</c:v>
                </c:pt>
                <c:pt idx="11">
                  <c:v>153</c:v>
                </c:pt>
                <c:pt idx="12">
                  <c:v>8</c:v>
                </c:pt>
                <c:pt idx="13">
                  <c:v>172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A6C-4A85-AEF0-9846831E534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13328392"/>
        <c:axId val="513329376"/>
      </c:lineChart>
      <c:dateAx>
        <c:axId val="513328392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it-IT"/>
                  <a:t>Giorni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it-IT"/>
            </a:p>
          </c:txPr>
        </c:title>
        <c:numFmt formatCode="m/d/yyyy" sourceLinked="0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513329376"/>
        <c:crosses val="autoZero"/>
        <c:auto val="0"/>
        <c:lblOffset val="100"/>
        <c:baseTimeUnit val="days"/>
      </c:dateAx>
      <c:valAx>
        <c:axId val="513329376"/>
        <c:scaling>
          <c:orientation val="minMax"/>
          <c:max val="36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it-IT"/>
                  <a:t>Gradi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it-IT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513328392"/>
        <c:crosses val="autoZero"/>
        <c:crossBetween val="between"/>
        <c:majorUnit val="40"/>
      </c:valAx>
      <c:spPr>
        <a:gradFill flip="none" rotWithShape="1">
          <a:gsLst>
            <a:gs pos="0">
              <a:srgbClr val="70AD47">
                <a:lumMod val="40000"/>
                <a:lumOff val="60000"/>
                <a:tint val="66000"/>
                <a:satMod val="160000"/>
              </a:srgbClr>
            </a:gs>
            <a:gs pos="50000">
              <a:srgbClr val="70AD47">
                <a:lumMod val="40000"/>
                <a:lumOff val="60000"/>
                <a:tint val="44500"/>
                <a:satMod val="160000"/>
              </a:srgbClr>
            </a:gs>
            <a:gs pos="100000">
              <a:srgbClr val="70AD47">
                <a:lumMod val="40000"/>
                <a:lumOff val="60000"/>
                <a:tint val="23500"/>
                <a:satMod val="160000"/>
              </a:srgbClr>
            </a:gs>
          </a:gsLst>
          <a:lin ang="16200000" scaled="1"/>
          <a:tileRect/>
        </a:gradFill>
        <a:ln>
          <a:solidFill>
            <a:sysClr val="windowText" lastClr="000000"/>
          </a:solidFill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rgbClr val="70AD47">
            <a:lumMod val="60000"/>
            <a:lumOff val="40000"/>
            <a:tint val="66000"/>
            <a:satMod val="160000"/>
          </a:srgbClr>
        </a:gs>
        <a:gs pos="50000">
          <a:srgbClr val="70AD47">
            <a:lumMod val="60000"/>
            <a:lumOff val="40000"/>
            <a:tint val="44500"/>
            <a:satMod val="160000"/>
          </a:srgbClr>
        </a:gs>
        <a:gs pos="100000">
          <a:srgbClr val="70AD47">
            <a:lumMod val="60000"/>
            <a:lumOff val="40000"/>
            <a:tint val="23500"/>
            <a:satMod val="160000"/>
          </a:srgbClr>
        </a:gs>
      </a:gsLst>
      <a:lin ang="5400000" scaled="1"/>
      <a:tileRect/>
    </a:gradFill>
    <a:ln w="9525" cap="flat" cmpd="sng" algn="ctr">
      <a:solidFill>
        <a:sysClr val="windowText" lastClr="000000"/>
      </a:solidFill>
      <a:round/>
    </a:ln>
    <a:effectLst/>
  </c:spPr>
  <c:txPr>
    <a:bodyPr/>
    <a:lstStyle/>
    <a:p>
      <a:pPr>
        <a:defRPr/>
      </a:pPr>
      <a:endParaRPr lang="it-IT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'C:\Users\LORENZOSHARK\Desktop\[Lorenzo.xlsx]Umidità'!$B$1</c:f>
              <c:strCache>
                <c:ptCount val="1"/>
                <c:pt idx="0">
                  <c:v>  Umidità relativa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numRef>
              <c:f>'C:\Users\LORENZOSHARK\Desktop\[Lorenzo.xlsx]Umidità'!$A$2:$A$15</c:f>
              <c:numCache>
                <c:formatCode>General</c:formatCode>
                <c:ptCount val="14"/>
                <c:pt idx="0">
                  <c:v>43122</c:v>
                </c:pt>
                <c:pt idx="1">
                  <c:v>43123</c:v>
                </c:pt>
                <c:pt idx="2">
                  <c:v>43124</c:v>
                </c:pt>
                <c:pt idx="3">
                  <c:v>43125</c:v>
                </c:pt>
                <c:pt idx="4">
                  <c:v>43126</c:v>
                </c:pt>
                <c:pt idx="5">
                  <c:v>43127</c:v>
                </c:pt>
                <c:pt idx="6">
                  <c:v>43128</c:v>
                </c:pt>
                <c:pt idx="7">
                  <c:v>43129</c:v>
                </c:pt>
                <c:pt idx="8">
                  <c:v>43130</c:v>
                </c:pt>
                <c:pt idx="9">
                  <c:v>43131</c:v>
                </c:pt>
                <c:pt idx="10">
                  <c:v>43132</c:v>
                </c:pt>
                <c:pt idx="11">
                  <c:v>43133</c:v>
                </c:pt>
                <c:pt idx="12">
                  <c:v>43134</c:v>
                </c:pt>
                <c:pt idx="13">
                  <c:v>43135</c:v>
                </c:pt>
              </c:numCache>
            </c:numRef>
          </c:cat>
          <c:val>
            <c:numRef>
              <c:f>'C:\Users\LORENZOSHARK\Desktop\[Lorenzo.xlsx]Umidità'!$B$2:$B$15</c:f>
              <c:numCache>
                <c:formatCode>General</c:formatCode>
                <c:ptCount val="14"/>
                <c:pt idx="0">
                  <c:v>0.61</c:v>
                </c:pt>
                <c:pt idx="1">
                  <c:v>0.53</c:v>
                </c:pt>
                <c:pt idx="2">
                  <c:v>0.56999999999999995</c:v>
                </c:pt>
                <c:pt idx="3">
                  <c:v>0.63</c:v>
                </c:pt>
                <c:pt idx="4">
                  <c:v>0.67</c:v>
                </c:pt>
                <c:pt idx="5">
                  <c:v>0.53</c:v>
                </c:pt>
                <c:pt idx="6">
                  <c:v>0.52</c:v>
                </c:pt>
                <c:pt idx="7">
                  <c:v>0.59</c:v>
                </c:pt>
                <c:pt idx="8">
                  <c:v>0.6</c:v>
                </c:pt>
                <c:pt idx="9">
                  <c:v>0.67</c:v>
                </c:pt>
                <c:pt idx="10">
                  <c:v>0.9</c:v>
                </c:pt>
                <c:pt idx="11">
                  <c:v>0.9</c:v>
                </c:pt>
                <c:pt idx="12">
                  <c:v>0.95</c:v>
                </c:pt>
                <c:pt idx="13">
                  <c:v>0.55000000000000004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A9E-4716-BBC8-6308E480477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14074336"/>
        <c:axId val="514067776"/>
      </c:lineChart>
      <c:dateAx>
        <c:axId val="514074336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it-IT"/>
                  <a:t>Giorni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it-IT"/>
            </a:p>
          </c:txPr>
        </c:title>
        <c:numFmt formatCode="m/d/yyyy" sourceLinked="0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514067776"/>
        <c:crosses val="autoZero"/>
        <c:auto val="0"/>
        <c:lblOffset val="100"/>
        <c:baseTimeUnit val="days"/>
      </c:dateAx>
      <c:valAx>
        <c:axId val="5140677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it-IT"/>
                  <a:t>Tasso</a:t>
                </a:r>
              </a:p>
              <a:p>
                <a:pPr>
                  <a:defRPr/>
                </a:pPr>
                <a:endParaRPr lang="it-IT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it-IT"/>
            </a:p>
          </c:txPr>
        </c:title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514074336"/>
        <c:crosses val="autoZero"/>
        <c:crossBetween val="between"/>
        <c:majorUnit val="0.1"/>
        <c:minorUnit val="0.1"/>
      </c:valAx>
      <c:spPr>
        <a:gradFill flip="none" rotWithShape="1">
          <a:gsLst>
            <a:gs pos="0">
              <a:sysClr val="window" lastClr="FFFFFF">
                <a:lumMod val="95000"/>
                <a:shade val="30000"/>
                <a:satMod val="115000"/>
              </a:sysClr>
            </a:gs>
            <a:gs pos="50000">
              <a:sysClr val="window" lastClr="FFFFFF">
                <a:lumMod val="95000"/>
                <a:shade val="67500"/>
                <a:satMod val="115000"/>
              </a:sysClr>
            </a:gs>
            <a:gs pos="100000">
              <a:sysClr val="window" lastClr="FFFFFF">
                <a:lumMod val="95000"/>
                <a:shade val="100000"/>
                <a:satMod val="115000"/>
              </a:sysClr>
            </a:gs>
          </a:gsLst>
          <a:path path="circle">
            <a:fillToRect l="50000" t="50000" r="50000" b="50000"/>
          </a:path>
          <a:tileRect/>
        </a:gradFill>
        <a:ln>
          <a:solidFill>
            <a:sysClr val="windowText" lastClr="000000"/>
          </a:solidFill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ysClr val="window" lastClr="FFFFFF">
            <a:lumMod val="85000"/>
            <a:shade val="30000"/>
            <a:satMod val="115000"/>
          </a:sysClr>
        </a:gs>
        <a:gs pos="50000">
          <a:sysClr val="window" lastClr="FFFFFF">
            <a:lumMod val="85000"/>
            <a:shade val="67500"/>
            <a:satMod val="115000"/>
          </a:sysClr>
        </a:gs>
        <a:gs pos="100000">
          <a:sysClr val="window" lastClr="FFFFFF">
            <a:lumMod val="85000"/>
            <a:shade val="100000"/>
            <a:satMod val="115000"/>
          </a:sysClr>
        </a:gs>
      </a:gsLst>
      <a:path path="circle">
        <a:fillToRect l="50000" t="50000" r="50000" b="50000"/>
      </a:path>
      <a:tileRect/>
    </a:gradFill>
    <a:ln w="9525" cap="flat" cmpd="sng" algn="ctr">
      <a:solidFill>
        <a:sysClr val="windowText" lastClr="000000"/>
      </a:solidFill>
      <a:round/>
    </a:ln>
    <a:effectLst/>
  </c:spPr>
  <c:txPr>
    <a:bodyPr/>
    <a:lstStyle/>
    <a:p>
      <a:pPr>
        <a:defRPr/>
      </a:pPr>
      <a:endParaRPr lang="it-IT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3D19AF7-DB3D-4B25-8F1B-D7E6C966DA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EB0E1F24-8A72-4FB1-AACE-6989EC0C20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30E3B3C8-0C68-469B-B3DC-12F48C5B9E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22653-730A-4228-85AC-5F637DA226B3}" type="datetimeFigureOut">
              <a:rPr lang="it-IT" smtClean="0"/>
              <a:t>27/02/2018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507DEFFB-BE20-48F5-B9FD-12DC812287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BA452F45-6E70-41D6-8AFB-197748AA67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97BB2-CEB8-42C1-B7DC-06F0BA8F619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696338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BD90D3F-88F7-4952-9A74-31CEADB9ED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6842E781-D81F-48DB-9ACD-6E933E4BA74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FBAF98E7-9E21-4235-B6B4-88C018EE16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22653-730A-4228-85AC-5F637DA226B3}" type="datetimeFigureOut">
              <a:rPr lang="it-IT" smtClean="0"/>
              <a:t>27/02/2018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F6CC462E-D7F9-47B7-B91B-59674AA8FC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89656A22-39B0-4220-9C8E-AED15FE166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97BB2-CEB8-42C1-B7DC-06F0BA8F619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488900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07F9429C-5E20-41C9-9911-2AC377E3FAB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D3E60E7A-6678-41C4-A164-FFDBFE8423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6C734FC4-356E-45D7-BBF4-7AEAFEE898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22653-730A-4228-85AC-5F637DA226B3}" type="datetimeFigureOut">
              <a:rPr lang="it-IT" smtClean="0"/>
              <a:t>27/02/2018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D0FAD42-1E75-4815-89B5-17930C633C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39BD4F03-AE5F-4544-8516-7A4F6720DD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97BB2-CEB8-42C1-B7DC-06F0BA8F619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732524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C75F193-74EA-4A1C-BF26-F239A93216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A9EEB97-C8A5-4604-87C9-4635758729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9C444E6-FBDA-45AE-999C-4B98747ECE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22653-730A-4228-85AC-5F637DA226B3}" type="datetimeFigureOut">
              <a:rPr lang="it-IT" smtClean="0"/>
              <a:t>27/02/2018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A6C0A2B8-1B93-4ECD-BBAA-AECFFEAE2A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B5E33C87-8532-4C6A-BAE5-578A6B7CA0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97BB2-CEB8-42C1-B7DC-06F0BA8F619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347655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CB05031-817D-446C-9970-860664EE48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DEC85229-67EE-4C3E-9837-E1AE830425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1B4A298A-AA52-4290-AE54-4F24E559D0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22653-730A-4228-85AC-5F637DA226B3}" type="datetimeFigureOut">
              <a:rPr lang="it-IT" smtClean="0"/>
              <a:t>27/02/2018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8315CABE-19EE-4F4F-BA46-FC6831E479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1A2BC5D6-71A7-4647-9D1F-4D3B645372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97BB2-CEB8-42C1-B7DC-06F0BA8F619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837814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E8EC27F-01A3-412C-808B-DDC7A7A675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A66DEC4-876B-43DB-A3FC-064A98764F5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0BDFF736-816C-4099-8642-22E27E4A24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DBA9D169-1963-45CF-A29A-178B1B4D74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22653-730A-4228-85AC-5F637DA226B3}" type="datetimeFigureOut">
              <a:rPr lang="it-IT" smtClean="0"/>
              <a:t>27/02/2018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06545F56-A867-48D0-AC42-9FDF3C1872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F5F95ACE-6A8D-4742-B925-45DDE514B3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97BB2-CEB8-42C1-B7DC-06F0BA8F619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097690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FAAFB04-6EF6-4690-8206-BDC482290A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118153F2-531C-423F-B570-1DA56E599D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EE07F9D7-9FE8-45C1-87FF-B35FDB5766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78BDC6F0-2DFB-458A-AA74-26D610F1E98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7904554B-5D81-4F60-83A3-B31FE1CA7F3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1E435BF4-FAB0-4D35-BB8B-094FE1BE57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22653-730A-4228-85AC-5F637DA226B3}" type="datetimeFigureOut">
              <a:rPr lang="it-IT" smtClean="0"/>
              <a:t>27/02/2018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027F362F-CEE9-4B93-838D-63AB71F907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AE035B3B-E338-4CBA-B177-0DA1BE56EF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97BB2-CEB8-42C1-B7DC-06F0BA8F619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382810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97F3A6F-54A8-4213-B751-120DC0870C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6831416E-B7DB-4B58-8791-44296AE2AB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22653-730A-4228-85AC-5F637DA226B3}" type="datetimeFigureOut">
              <a:rPr lang="it-IT" smtClean="0"/>
              <a:t>27/02/2018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86FBFD3D-2276-4EFF-B2BE-6406009267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CDC83EE6-5113-412D-8B4C-5596BFDA9C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97BB2-CEB8-42C1-B7DC-06F0BA8F619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847962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CC2442BD-87B6-4BE2-A99B-FCD063B5F0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22653-730A-4228-85AC-5F637DA226B3}" type="datetimeFigureOut">
              <a:rPr lang="it-IT" smtClean="0"/>
              <a:t>27/02/2018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34949E11-4E3D-43B1-AD88-44D860A4A6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4B3B01C8-E6E6-4176-936D-723B2F7A8D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97BB2-CEB8-42C1-B7DC-06F0BA8F619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473591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3AFAC63-3DD5-491D-91CB-C4761BF1BA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AE20027-8EE8-4D29-8F8C-FDD800A051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F75D9EA0-5E55-4FAA-876D-B557A2D4DFF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D2F057DA-1A93-43A2-9A24-D5A74A5F90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22653-730A-4228-85AC-5F637DA226B3}" type="datetimeFigureOut">
              <a:rPr lang="it-IT" smtClean="0"/>
              <a:t>27/02/2018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2B902490-E6EC-4583-B57C-9D306EC278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4034498B-90E6-48E2-B682-81AFE34420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97BB2-CEB8-42C1-B7DC-06F0BA8F619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829512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85CBD0B-FCF2-4D6B-9CE0-C8DA41FD16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DE7F2395-BB05-4D22-A967-83500286812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661D20AE-BD95-4750-A74F-FCE90A0C55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5DB0DBE3-B189-4D36-BC3B-B6C0422E4F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22653-730A-4228-85AC-5F637DA226B3}" type="datetimeFigureOut">
              <a:rPr lang="it-IT" smtClean="0"/>
              <a:t>27/02/2018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78673C2E-A230-4B13-A800-8B4C4072C2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EA446EE8-7E3F-4D53-BA64-90A9849488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97BB2-CEB8-42C1-B7DC-06F0BA8F619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579226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AF74CCD8-E016-4F11-A114-3B56F9D375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07E2C5DB-157E-43E6-AED5-ED90A7C10A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50DA1C35-AFC9-4B17-AE09-835FAC7BCDD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822653-730A-4228-85AC-5F637DA226B3}" type="datetimeFigureOut">
              <a:rPr lang="it-IT" smtClean="0"/>
              <a:t>27/02/2018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490A9DF7-0C99-48CB-B2DC-51C181FC419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37D3CAAE-EF61-4481-A493-0D1AAF0B40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897BB2-CEB8-42C1-B7DC-06F0BA8F619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37903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4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25D771F-D443-4379-8042-B6F7A51986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96925"/>
          </a:xfrm>
        </p:spPr>
        <p:txBody>
          <a:bodyPr>
            <a:normAutofit fontScale="90000"/>
          </a:bodyPr>
          <a:lstStyle/>
          <a:p>
            <a:r>
              <a:rPr lang="it-IT" b="1" dirty="0" err="1"/>
              <a:t>Valeurs</a:t>
            </a:r>
            <a:r>
              <a:rPr lang="it-IT" b="1" dirty="0"/>
              <a:t> </a:t>
            </a:r>
            <a:r>
              <a:rPr lang="it-IT" b="1" dirty="0" err="1"/>
              <a:t>météorologiques</a:t>
            </a:r>
            <a:r>
              <a:rPr lang="it-IT" b="1" dirty="0"/>
              <a:t> </a:t>
            </a:r>
            <a:r>
              <a:rPr lang="it-IT" b="1" dirty="0" err="1"/>
              <a:t>du</a:t>
            </a:r>
            <a:r>
              <a:rPr lang="it-IT" b="1" dirty="0"/>
              <a:t> 22 </a:t>
            </a:r>
            <a:r>
              <a:rPr lang="it-IT" b="1" dirty="0" err="1"/>
              <a:t>janvier</a:t>
            </a:r>
            <a:r>
              <a:rPr lang="it-IT" b="1" dirty="0"/>
              <a:t> </a:t>
            </a:r>
            <a:r>
              <a:rPr lang="it-IT" b="1" dirty="0" err="1"/>
              <a:t>au</a:t>
            </a:r>
            <a:r>
              <a:rPr lang="it-IT" b="1" dirty="0"/>
              <a:t> 04 </a:t>
            </a:r>
            <a:r>
              <a:rPr lang="it-IT" b="1" dirty="0" err="1"/>
              <a:t>février</a:t>
            </a:r>
            <a:br>
              <a:rPr lang="it-IT" b="1" dirty="0"/>
            </a:br>
            <a:r>
              <a:rPr lang="it-IT" b="1" dirty="0" err="1"/>
              <a:t>Enregistrées</a:t>
            </a:r>
            <a:r>
              <a:rPr lang="it-IT" b="1" dirty="0"/>
              <a:t> à 13 </a:t>
            </a:r>
            <a:r>
              <a:rPr lang="it-IT" b="1" dirty="0" err="1"/>
              <a:t>heures</a:t>
            </a:r>
            <a:r>
              <a:rPr lang="it-IT" b="1" dirty="0"/>
              <a:t>: classe 2F (Jacopo </a:t>
            </a:r>
            <a:r>
              <a:rPr lang="it-IT" b="1" dirty="0" err="1"/>
              <a:t>Boscani</a:t>
            </a:r>
            <a:r>
              <a:rPr lang="it-IT" b="1"/>
              <a:t>)</a:t>
            </a:r>
            <a:endParaRPr lang="it-IT" b="1" dirty="0"/>
          </a:p>
        </p:txBody>
      </p:sp>
      <p:pic>
        <p:nvPicPr>
          <p:cNvPr id="7" name="Picture 305">
            <a:extLst>
              <a:ext uri="{FF2B5EF4-FFF2-40B4-BE49-F238E27FC236}">
                <a16:creationId xmlns:a16="http://schemas.microsoft.com/office/drawing/2014/main" id="{60755284-B353-4A6D-9C92-453506C55BB2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4920" y="1725105"/>
            <a:ext cx="5938886" cy="45060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50946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642EF95-65EF-408A-81ED-AAB1C31E25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49300"/>
          </a:xfrm>
        </p:spPr>
        <p:txBody>
          <a:bodyPr/>
          <a:lstStyle/>
          <a:p>
            <a:pPr algn="ctr"/>
            <a:r>
              <a:rPr lang="it-IT" b="1" dirty="0" err="1"/>
              <a:t>Vitesse</a:t>
            </a:r>
            <a:r>
              <a:rPr lang="it-IT" b="1" dirty="0"/>
              <a:t> </a:t>
            </a:r>
            <a:r>
              <a:rPr lang="it-IT" b="1" dirty="0" err="1"/>
              <a:t>du</a:t>
            </a:r>
            <a:r>
              <a:rPr lang="it-IT" b="1" dirty="0"/>
              <a:t> </a:t>
            </a:r>
            <a:r>
              <a:rPr lang="it-IT" b="1" dirty="0" err="1"/>
              <a:t>vent</a:t>
            </a:r>
            <a:endParaRPr lang="it-IT" b="1" dirty="0"/>
          </a:p>
        </p:txBody>
      </p:sp>
      <p:graphicFrame>
        <p:nvGraphicFramePr>
          <p:cNvPr id="5" name="Segnaposto contenuto 3">
            <a:extLst>
              <a:ext uri="{FF2B5EF4-FFF2-40B4-BE49-F238E27FC236}">
                <a16:creationId xmlns:a16="http://schemas.microsoft.com/office/drawing/2014/main" id="{4AB1348A-6445-494E-8F9A-16E3948746EE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151327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EC3EACD-1DB1-49F7-A4D5-5FEEECAD6D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30250"/>
          </a:xfrm>
        </p:spPr>
        <p:txBody>
          <a:bodyPr/>
          <a:lstStyle/>
          <a:p>
            <a:pPr algn="ctr"/>
            <a:r>
              <a:rPr lang="it-IT" b="1" dirty="0" err="1"/>
              <a:t>Direction</a:t>
            </a:r>
            <a:r>
              <a:rPr lang="it-IT" b="1" dirty="0"/>
              <a:t> </a:t>
            </a:r>
            <a:r>
              <a:rPr lang="it-IT" b="1" dirty="0" err="1"/>
              <a:t>du</a:t>
            </a:r>
            <a:r>
              <a:rPr lang="it-IT" b="1" dirty="0"/>
              <a:t> </a:t>
            </a:r>
            <a:r>
              <a:rPr lang="it-IT" b="1" dirty="0" err="1"/>
              <a:t>vent</a:t>
            </a:r>
            <a:endParaRPr lang="it-IT" b="1" dirty="0"/>
          </a:p>
        </p:txBody>
      </p:sp>
      <p:graphicFrame>
        <p:nvGraphicFramePr>
          <p:cNvPr id="5" name="Segnaposto contenuto 3">
            <a:extLst>
              <a:ext uri="{FF2B5EF4-FFF2-40B4-BE49-F238E27FC236}">
                <a16:creationId xmlns:a16="http://schemas.microsoft.com/office/drawing/2014/main" id="{FA418984-66A9-4A34-A3F1-DB191641EE3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4278622"/>
              </p:ext>
            </p:extLst>
          </p:nvPr>
        </p:nvGraphicFramePr>
        <p:xfrm>
          <a:off x="838200" y="1428750"/>
          <a:ext cx="10515600" cy="47482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577026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B68D32E-996B-4A9A-B7A8-7C590EC35C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30250"/>
          </a:xfrm>
        </p:spPr>
        <p:txBody>
          <a:bodyPr/>
          <a:lstStyle/>
          <a:p>
            <a:pPr algn="ctr"/>
            <a:r>
              <a:rPr lang="it-IT" b="1" dirty="0" err="1"/>
              <a:t>Humidité</a:t>
            </a:r>
            <a:endParaRPr lang="it-IT" b="1" dirty="0"/>
          </a:p>
        </p:txBody>
      </p:sp>
      <p:graphicFrame>
        <p:nvGraphicFramePr>
          <p:cNvPr id="5" name="Segnaposto contenuto 3">
            <a:extLst>
              <a:ext uri="{FF2B5EF4-FFF2-40B4-BE49-F238E27FC236}">
                <a16:creationId xmlns:a16="http://schemas.microsoft.com/office/drawing/2014/main" id="{231A8923-DFA1-437C-8F33-214CE97D3DD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65574151"/>
              </p:ext>
            </p:extLst>
          </p:nvPr>
        </p:nvGraphicFramePr>
        <p:xfrm>
          <a:off x="838200" y="1476374"/>
          <a:ext cx="10515600" cy="50164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921777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F60CC53-4404-4D8E-A790-B4476EE74A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30250"/>
          </a:xfrm>
        </p:spPr>
        <p:txBody>
          <a:bodyPr/>
          <a:lstStyle/>
          <a:p>
            <a:pPr algn="ctr"/>
            <a:r>
              <a:rPr lang="it-IT" b="1" dirty="0" err="1"/>
              <a:t>Pluie</a:t>
            </a:r>
            <a:endParaRPr lang="it-IT" b="1" dirty="0"/>
          </a:p>
        </p:txBody>
      </p:sp>
      <p:graphicFrame>
        <p:nvGraphicFramePr>
          <p:cNvPr id="5" name="Segnaposto contenuto 4">
            <a:extLst>
              <a:ext uri="{FF2B5EF4-FFF2-40B4-BE49-F238E27FC236}">
                <a16:creationId xmlns:a16="http://schemas.microsoft.com/office/drawing/2014/main" id="{D4EEEA85-3323-4C5A-B22E-B42F4D8FF9DF}"/>
              </a:ext>
            </a:extLst>
          </p:cNvPr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10598512"/>
              </p:ext>
            </p:extLst>
          </p:nvPr>
        </p:nvGraphicFramePr>
        <p:xfrm>
          <a:off x="1114426" y="1095376"/>
          <a:ext cx="10144124" cy="56673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" name="Acrobat Document" r:id="rId3" imgW="5346330" imgH="3778243" progId="AcroExch.Document.DC">
                  <p:embed/>
                </p:oleObj>
              </mc:Choice>
              <mc:Fallback>
                <p:oleObj name="Acrobat Document" r:id="rId3" imgW="5346330" imgH="3778243" progId="AcroExch.Document.DC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114426" y="1095376"/>
                        <a:ext cx="10144124" cy="566737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247424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A866828-87CB-42ED-8447-EA55C72C6B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44550"/>
          </a:xfrm>
        </p:spPr>
        <p:txBody>
          <a:bodyPr/>
          <a:lstStyle/>
          <a:p>
            <a:pPr algn="ctr"/>
            <a:r>
              <a:rPr lang="it-IT" b="1" dirty="0" err="1"/>
              <a:t>Pression</a:t>
            </a:r>
            <a:r>
              <a:rPr lang="it-IT" b="1" dirty="0"/>
              <a:t> </a:t>
            </a:r>
            <a:r>
              <a:rPr lang="it-IT" b="1" dirty="0" err="1"/>
              <a:t>atmosphérique</a:t>
            </a:r>
            <a:endParaRPr lang="it-IT" b="1" dirty="0"/>
          </a:p>
        </p:txBody>
      </p:sp>
      <p:graphicFrame>
        <p:nvGraphicFramePr>
          <p:cNvPr id="5" name="Segnaposto contenuto 4">
            <a:extLst>
              <a:ext uri="{FF2B5EF4-FFF2-40B4-BE49-F238E27FC236}">
                <a16:creationId xmlns:a16="http://schemas.microsoft.com/office/drawing/2014/main" id="{27623879-DF89-45E0-A195-4A41C1D99E87}"/>
              </a:ext>
            </a:extLst>
          </p:cNvPr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35160114"/>
              </p:ext>
            </p:extLst>
          </p:nvPr>
        </p:nvGraphicFramePr>
        <p:xfrm>
          <a:off x="1314450" y="1019175"/>
          <a:ext cx="9163050" cy="560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Acrobat Document" r:id="rId3" imgW="5346330" imgH="3778243" progId="AcroExch.Document.DC">
                  <p:embed/>
                </p:oleObj>
              </mc:Choice>
              <mc:Fallback>
                <p:oleObj name="Acrobat Document" r:id="rId3" imgW="5346330" imgH="3778243" progId="AcroExch.Document.DC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314450" y="1019175"/>
                        <a:ext cx="9163050" cy="5600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913308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30320C7-46F2-4FC9-82D7-4EBDD4A6D0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15975"/>
          </a:xfrm>
        </p:spPr>
        <p:txBody>
          <a:bodyPr/>
          <a:lstStyle/>
          <a:p>
            <a:pPr algn="ctr"/>
            <a:r>
              <a:rPr lang="it-IT" b="1" dirty="0" err="1"/>
              <a:t>Température</a:t>
            </a:r>
            <a:endParaRPr lang="it-IT" b="1" dirty="0"/>
          </a:p>
        </p:txBody>
      </p:sp>
      <p:graphicFrame>
        <p:nvGraphicFramePr>
          <p:cNvPr id="5" name="Segnaposto contenuto 4">
            <a:extLst>
              <a:ext uri="{FF2B5EF4-FFF2-40B4-BE49-F238E27FC236}">
                <a16:creationId xmlns:a16="http://schemas.microsoft.com/office/drawing/2014/main" id="{3CC9D13F-2041-4942-8A0E-A6FA16F8C256}"/>
              </a:ext>
            </a:extLst>
          </p:cNvPr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83651284"/>
              </p:ext>
            </p:extLst>
          </p:nvPr>
        </p:nvGraphicFramePr>
        <p:xfrm>
          <a:off x="1438275" y="1295400"/>
          <a:ext cx="9124949" cy="537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" name="Acrobat Document" r:id="rId3" imgW="5346330" imgH="3778243" progId="AcroExch.Document.DC">
                  <p:embed/>
                </p:oleObj>
              </mc:Choice>
              <mc:Fallback>
                <p:oleObj name="Acrobat Document" r:id="rId3" imgW="5346330" imgH="3778243" progId="AcroExch.Document.DC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438275" y="1295400"/>
                        <a:ext cx="9124949" cy="5372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1762588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38</Words>
  <Application>Microsoft Office PowerPoint</Application>
  <PresentationFormat>Widescreen</PresentationFormat>
  <Paragraphs>16</Paragraphs>
  <Slides>7</Slides>
  <Notes>0</Notes>
  <HiddenSlides>0</HiddenSlides>
  <MMClips>0</MMClips>
  <ScaleCrop>false</ScaleCrop>
  <HeadingPairs>
    <vt:vector size="8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Server OLE incorporati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Tema di Office</vt:lpstr>
      <vt:lpstr>Acrobat Document</vt:lpstr>
      <vt:lpstr>Valeurs météorologiques du 22 janvier au 04 février Enregistrées à 13 heures: classe 2F (Jacopo Boscani)</vt:lpstr>
      <vt:lpstr>Vitesse du vent</vt:lpstr>
      <vt:lpstr>Direction du vent</vt:lpstr>
      <vt:lpstr>Humidité</vt:lpstr>
      <vt:lpstr>Pluie</vt:lpstr>
      <vt:lpstr>Pression atmosphérique</vt:lpstr>
      <vt:lpstr>Température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Vitesse du vent</dc:title>
  <dc:creator>MC Pizzi</dc:creator>
  <cp:lastModifiedBy>MC Pizzi</cp:lastModifiedBy>
  <cp:revision>5</cp:revision>
  <dcterms:created xsi:type="dcterms:W3CDTF">2018-02-24T17:01:51Z</dcterms:created>
  <dcterms:modified xsi:type="dcterms:W3CDTF">2018-02-27T09:11:15Z</dcterms:modified>
</cp:coreProperties>
</file>