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9" r:id="rId15"/>
    <p:sldId id="278" r:id="rId16"/>
    <p:sldId id="277" r:id="rId17"/>
    <p:sldId id="276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5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'C:\Users\LORENZOSHARK\Desktop\[Lorenzo.xlsx]Umidità'!$B$1</c:f>
              <c:strCache>
                <c:ptCount val="1"/>
                <c:pt idx="0">
                  <c:v>  Umidità relativa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'C:\Users\LORENZOSHARK\Desktop\[Lorenzo.xlsx]Umidità'!$A$2:$A$15</c:f>
              <c:numCache>
                <c:formatCode>General</c:formatCode>
                <c:ptCount val="14"/>
                <c:pt idx="0">
                  <c:v>43122</c:v>
                </c:pt>
                <c:pt idx="1">
                  <c:v>43123</c:v>
                </c:pt>
                <c:pt idx="2">
                  <c:v>43124</c:v>
                </c:pt>
                <c:pt idx="3">
                  <c:v>43125</c:v>
                </c:pt>
                <c:pt idx="4">
                  <c:v>43126</c:v>
                </c:pt>
                <c:pt idx="5">
                  <c:v>43127</c:v>
                </c:pt>
                <c:pt idx="6">
                  <c:v>43128</c:v>
                </c:pt>
                <c:pt idx="7">
                  <c:v>43129</c:v>
                </c:pt>
                <c:pt idx="8">
                  <c:v>43130</c:v>
                </c:pt>
                <c:pt idx="9">
                  <c:v>43131</c:v>
                </c:pt>
                <c:pt idx="10">
                  <c:v>43132</c:v>
                </c:pt>
                <c:pt idx="11">
                  <c:v>43133</c:v>
                </c:pt>
                <c:pt idx="12">
                  <c:v>43134</c:v>
                </c:pt>
                <c:pt idx="13">
                  <c:v>43135</c:v>
                </c:pt>
              </c:numCache>
            </c:numRef>
          </c:cat>
          <c:val>
            <c:numRef>
              <c:f>'C:\Users\LORENZOSHARK\Desktop\[Lorenzo.xlsx]Umidità'!$B$2:$B$15</c:f>
              <c:numCache>
                <c:formatCode>General</c:formatCode>
                <c:ptCount val="14"/>
                <c:pt idx="0">
                  <c:v>0.61</c:v>
                </c:pt>
                <c:pt idx="1">
                  <c:v>0.53</c:v>
                </c:pt>
                <c:pt idx="2">
                  <c:v>0.56999999999999995</c:v>
                </c:pt>
                <c:pt idx="3">
                  <c:v>0.63</c:v>
                </c:pt>
                <c:pt idx="4">
                  <c:v>0.67</c:v>
                </c:pt>
                <c:pt idx="5">
                  <c:v>0.53</c:v>
                </c:pt>
                <c:pt idx="6">
                  <c:v>0.52</c:v>
                </c:pt>
                <c:pt idx="7">
                  <c:v>0.59</c:v>
                </c:pt>
                <c:pt idx="8">
                  <c:v>0.6</c:v>
                </c:pt>
                <c:pt idx="9">
                  <c:v>0.67</c:v>
                </c:pt>
                <c:pt idx="10">
                  <c:v>0.9</c:v>
                </c:pt>
                <c:pt idx="11">
                  <c:v>0.9</c:v>
                </c:pt>
                <c:pt idx="12">
                  <c:v>0.95</c:v>
                </c:pt>
                <c:pt idx="13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9E-4716-BBC8-6308E4804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074336"/>
        <c:axId val="514067776"/>
      </c:lineChart>
      <c:dateAx>
        <c:axId val="51407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Giorni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4067776"/>
        <c:crosses val="autoZero"/>
        <c:auto val="0"/>
        <c:lblOffset val="100"/>
        <c:baseTimeUnit val="days"/>
      </c:dateAx>
      <c:valAx>
        <c:axId val="51406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Tasso</a:t>
                </a:r>
              </a:p>
              <a:p>
                <a:pPr>
                  <a:defRPr/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4074336"/>
        <c:crosses val="autoZero"/>
        <c:crossBetween val="between"/>
        <c:majorUnit val="0.1"/>
        <c:minorUnit val="0.1"/>
      </c:valAx>
      <c:spPr>
        <a:gradFill flip="none" rotWithShape="1">
          <a:gsLst>
            <a:gs pos="0">
              <a:sysClr val="window" lastClr="FFFFFF">
                <a:lumMod val="95000"/>
                <a:shade val="30000"/>
                <a:satMod val="115000"/>
              </a:sysClr>
            </a:gs>
            <a:gs pos="50000">
              <a:sysClr val="window" lastClr="FFFFFF">
                <a:lumMod val="95000"/>
                <a:shade val="67500"/>
                <a:satMod val="115000"/>
              </a:sysClr>
            </a:gs>
            <a:gs pos="100000">
              <a:sysClr val="window" lastClr="FFFFFF">
                <a:lumMod val="95000"/>
                <a:shade val="100000"/>
                <a:satMod val="115000"/>
              </a:sysClr>
            </a:gs>
          </a:gsLst>
          <a:path path="circle">
            <a:fillToRect l="50000" t="50000" r="50000" b="50000"/>
          </a:path>
          <a:tileRect/>
        </a:gradFill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ysClr val="window" lastClr="FFFFFF">
            <a:lumMod val="85000"/>
            <a:shade val="30000"/>
            <a:satMod val="115000"/>
          </a:sysClr>
        </a:gs>
        <a:gs pos="50000">
          <a:sysClr val="window" lastClr="FFFFFF">
            <a:lumMod val="85000"/>
            <a:shade val="67500"/>
            <a:satMod val="115000"/>
          </a:sysClr>
        </a:gs>
        <a:gs pos="100000">
          <a:sysClr val="window" lastClr="FFFFFF">
            <a:lumMod val="85000"/>
            <a:shade val="100000"/>
            <a:satMod val="115000"/>
          </a:sysClr>
        </a:gs>
      </a:gsLst>
      <a:path path="circle">
        <a:fillToRect l="50000" t="50000" r="50000" b="50000"/>
      </a:path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Direzione del vento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'C:\Users\LORENZOSHARK\Desktop\[Lorenzo.xlsx]Direzione'!$B$1</c:f>
              <c:strCache>
                <c:ptCount val="1"/>
                <c:pt idx="0">
                  <c:v>  Direzione del vento (°)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'C:\Users\LORENZOSHARK\Desktop\[Lorenzo.xlsx]Direzione'!$A$2:$A$15</c:f>
              <c:numCache>
                <c:formatCode>General</c:formatCode>
                <c:ptCount val="14"/>
                <c:pt idx="0">
                  <c:v>43122</c:v>
                </c:pt>
                <c:pt idx="1">
                  <c:v>43123</c:v>
                </c:pt>
                <c:pt idx="2">
                  <c:v>43124</c:v>
                </c:pt>
                <c:pt idx="3">
                  <c:v>43125</c:v>
                </c:pt>
                <c:pt idx="4">
                  <c:v>43126</c:v>
                </c:pt>
                <c:pt idx="5">
                  <c:v>43127</c:v>
                </c:pt>
                <c:pt idx="6">
                  <c:v>43128</c:v>
                </c:pt>
                <c:pt idx="7">
                  <c:v>43129</c:v>
                </c:pt>
                <c:pt idx="8">
                  <c:v>43130</c:v>
                </c:pt>
                <c:pt idx="9">
                  <c:v>43131</c:v>
                </c:pt>
                <c:pt idx="10">
                  <c:v>43132</c:v>
                </c:pt>
                <c:pt idx="11">
                  <c:v>43133</c:v>
                </c:pt>
                <c:pt idx="12">
                  <c:v>43134</c:v>
                </c:pt>
                <c:pt idx="13">
                  <c:v>43135</c:v>
                </c:pt>
              </c:numCache>
            </c:numRef>
          </c:cat>
          <c:val>
            <c:numRef>
              <c:f>'C:\Users\LORENZOSHARK\Desktop\[Lorenzo.xlsx]Direzione'!$B$2:$B$15</c:f>
              <c:numCache>
                <c:formatCode>General</c:formatCode>
                <c:ptCount val="14"/>
                <c:pt idx="0">
                  <c:v>133</c:v>
                </c:pt>
                <c:pt idx="1">
                  <c:v>163</c:v>
                </c:pt>
                <c:pt idx="2">
                  <c:v>288</c:v>
                </c:pt>
                <c:pt idx="3">
                  <c:v>345</c:v>
                </c:pt>
                <c:pt idx="4">
                  <c:v>237</c:v>
                </c:pt>
                <c:pt idx="5">
                  <c:v>68</c:v>
                </c:pt>
                <c:pt idx="6">
                  <c:v>30</c:v>
                </c:pt>
                <c:pt idx="7">
                  <c:v>248</c:v>
                </c:pt>
                <c:pt idx="8">
                  <c:v>19</c:v>
                </c:pt>
                <c:pt idx="9">
                  <c:v>155</c:v>
                </c:pt>
                <c:pt idx="10">
                  <c:v>119</c:v>
                </c:pt>
                <c:pt idx="11">
                  <c:v>153</c:v>
                </c:pt>
                <c:pt idx="12">
                  <c:v>8</c:v>
                </c:pt>
                <c:pt idx="13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C-4A85-AEF0-9846831E5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328392"/>
        <c:axId val="513329376"/>
      </c:lineChart>
      <c:dateAx>
        <c:axId val="513328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Giorni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3329376"/>
        <c:crosses val="autoZero"/>
        <c:auto val="0"/>
        <c:lblOffset val="100"/>
        <c:baseTimeUnit val="days"/>
      </c:dateAx>
      <c:valAx>
        <c:axId val="513329376"/>
        <c:scaling>
          <c:orientation val="minMax"/>
          <c:max val="3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Gradi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3328392"/>
        <c:crosses val="autoZero"/>
        <c:crossBetween val="between"/>
        <c:majorUnit val="40"/>
      </c:valAx>
      <c:spPr>
        <a:gradFill flip="none" rotWithShape="1">
          <a:gsLst>
            <a:gs pos="0">
              <a:srgbClr val="70AD47">
                <a:lumMod val="40000"/>
                <a:lumOff val="60000"/>
                <a:tint val="66000"/>
                <a:satMod val="160000"/>
              </a:srgbClr>
            </a:gs>
            <a:gs pos="50000">
              <a:srgbClr val="70AD47">
                <a:lumMod val="40000"/>
                <a:lumOff val="60000"/>
                <a:tint val="44500"/>
                <a:satMod val="160000"/>
              </a:srgbClr>
            </a:gs>
            <a:gs pos="100000">
              <a:srgbClr val="70AD47">
                <a:lumMod val="40000"/>
                <a:lumOff val="60000"/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rgbClr val="70AD47">
            <a:lumMod val="60000"/>
            <a:lumOff val="40000"/>
            <a:tint val="66000"/>
            <a:satMod val="160000"/>
          </a:srgbClr>
        </a:gs>
        <a:gs pos="50000">
          <a:srgbClr val="70AD47">
            <a:lumMod val="60000"/>
            <a:lumOff val="40000"/>
            <a:tint val="44500"/>
            <a:satMod val="160000"/>
          </a:srgbClr>
        </a:gs>
        <a:gs pos="100000">
          <a:srgbClr val="70AD47">
            <a:lumMod val="60000"/>
            <a:lumOff val="40000"/>
            <a:tint val="23500"/>
            <a:satMod val="160000"/>
          </a:srgbClr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Velocità del vento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'C:\Users\LORENZOSHARK\Desktop\[Lorenzo.xlsx]Velocità'!$B$1</c:f>
              <c:strCache>
                <c:ptCount val="1"/>
                <c:pt idx="0">
                  <c:v>  Velocità del vento (km/h)</c:v>
                </c:pt>
              </c:strCache>
            </c:strRef>
          </c:tx>
          <c:spPr>
            <a:ln w="28575" cap="rnd">
              <a:solidFill>
                <a:srgbClr val="70AD47">
                  <a:lumMod val="5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0AD47">
                    <a:lumMod val="50000"/>
                  </a:srgbClr>
                </a:solidFill>
              </a:ln>
              <a:effectLst/>
            </c:spPr>
          </c:marker>
          <c:cat>
            <c:numRef>
              <c:f>'C:\Users\LORENZOSHARK\Desktop\[Lorenzo.xlsx]Velocità'!$A$2:$A$15</c:f>
              <c:numCache>
                <c:formatCode>General</c:formatCode>
                <c:ptCount val="14"/>
                <c:pt idx="0">
                  <c:v>43122</c:v>
                </c:pt>
                <c:pt idx="1">
                  <c:v>43123</c:v>
                </c:pt>
                <c:pt idx="2">
                  <c:v>43124</c:v>
                </c:pt>
                <c:pt idx="3">
                  <c:v>43125</c:v>
                </c:pt>
                <c:pt idx="4">
                  <c:v>43126</c:v>
                </c:pt>
                <c:pt idx="5">
                  <c:v>43127</c:v>
                </c:pt>
                <c:pt idx="6">
                  <c:v>43128</c:v>
                </c:pt>
                <c:pt idx="7">
                  <c:v>43129</c:v>
                </c:pt>
                <c:pt idx="8">
                  <c:v>43130</c:v>
                </c:pt>
                <c:pt idx="9">
                  <c:v>43131</c:v>
                </c:pt>
                <c:pt idx="10">
                  <c:v>43132</c:v>
                </c:pt>
                <c:pt idx="11">
                  <c:v>43133</c:v>
                </c:pt>
                <c:pt idx="12">
                  <c:v>43134</c:v>
                </c:pt>
                <c:pt idx="13">
                  <c:v>43135</c:v>
                </c:pt>
              </c:numCache>
            </c:numRef>
          </c:cat>
          <c:val>
            <c:numRef>
              <c:f>'C:\Users\LORENZOSHARK\Desktop\[Lorenzo.xlsx]Velocità'!$B$2:$B$15</c:f>
              <c:numCache>
                <c:formatCode>General</c:formatCode>
                <c:ptCount val="14"/>
                <c:pt idx="0">
                  <c:v>8.3000000000000007</c:v>
                </c:pt>
                <c:pt idx="1">
                  <c:v>11.9</c:v>
                </c:pt>
                <c:pt idx="2">
                  <c:v>2.2000000000000002</c:v>
                </c:pt>
                <c:pt idx="3">
                  <c:v>0</c:v>
                </c:pt>
                <c:pt idx="4">
                  <c:v>0</c:v>
                </c:pt>
                <c:pt idx="5">
                  <c:v>0.7</c:v>
                </c:pt>
                <c:pt idx="6">
                  <c:v>0.4</c:v>
                </c:pt>
                <c:pt idx="7">
                  <c:v>7.9</c:v>
                </c:pt>
                <c:pt idx="8">
                  <c:v>0</c:v>
                </c:pt>
                <c:pt idx="9">
                  <c:v>0.4</c:v>
                </c:pt>
                <c:pt idx="10">
                  <c:v>6.8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1-4ACC-9F8B-06A5143F7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525536"/>
        <c:axId val="322520288"/>
      </c:lineChart>
      <c:dateAx>
        <c:axId val="322525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Giorni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2520288"/>
        <c:crosses val="autoZero"/>
        <c:auto val="0"/>
        <c:lblOffset val="100"/>
        <c:baseTimeUnit val="days"/>
      </c:dateAx>
      <c:valAx>
        <c:axId val="32252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Km/h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2525536"/>
        <c:crosses val="autoZero"/>
        <c:crossBetween val="between"/>
        <c:majorUnit val="1"/>
      </c:valAx>
      <c:spPr>
        <a:gradFill flip="none" rotWithShape="1">
          <a:gsLst>
            <a:gs pos="0">
              <a:srgbClr val="4472C4">
                <a:lumMod val="40000"/>
                <a:lumOff val="60000"/>
                <a:shade val="30000"/>
                <a:satMod val="115000"/>
              </a:srgbClr>
            </a:gs>
            <a:gs pos="50000">
              <a:srgbClr val="4472C4">
                <a:lumMod val="40000"/>
                <a:lumOff val="60000"/>
                <a:shade val="67500"/>
                <a:satMod val="115000"/>
              </a:srgbClr>
            </a:gs>
            <a:gs pos="100000">
              <a:srgbClr val="4472C4">
                <a:lumMod val="40000"/>
                <a:lumOff val="60000"/>
                <a:shade val="100000"/>
                <a:satMod val="115000"/>
              </a:srgbClr>
            </a:gs>
          </a:gsLst>
          <a:lin ang="0" scaled="1"/>
          <a:tileRect/>
        </a:gradFill>
        <a:ln>
          <a:solidFill>
            <a:srgbClr val="4472C4">
              <a:lumMod val="75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rgbClr val="5B9BD5">
            <a:lumMod val="60000"/>
            <a:lumOff val="40000"/>
            <a:shade val="30000"/>
            <a:satMod val="115000"/>
          </a:srgbClr>
        </a:gs>
        <a:gs pos="50000">
          <a:srgbClr val="5B9BD5">
            <a:lumMod val="60000"/>
            <a:lumOff val="40000"/>
            <a:shade val="67500"/>
            <a:satMod val="115000"/>
          </a:srgbClr>
        </a:gs>
        <a:gs pos="100000">
          <a:srgbClr val="5B9BD5">
            <a:lumMod val="60000"/>
            <a:lumOff val="40000"/>
            <a:shade val="100000"/>
            <a:satMod val="115000"/>
          </a:srgbClr>
        </a:gs>
      </a:gsLst>
      <a:lin ang="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19AF7-DB3D-4B25-8F1B-D7E6C966D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0E1F24-8A72-4FB1-AACE-6989EC0C2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E3B3C8-0C68-469B-B3DC-12F48C5B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DEFFB-BE20-48F5-B9FD-12DC8122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452F45-6E70-41D6-8AFB-197748AA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33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5F193-74EA-4A1C-BF26-F239A932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9EEB97-C8A5-4604-87C9-46357587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C444E6-FBDA-45AE-999C-4B98747E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C0A2B8-1B93-4ECD-BBAA-AECFFEAE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E33C87-8532-4C6A-BAE5-578A6B7C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35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B05031-817D-446C-9970-860664EE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C85229-67EE-4C3E-9837-E1AE8304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4A298A-AA52-4290-AE54-4F24E559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5CABE-19EE-4F4F-BA46-FC6831E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2BC5D6-71A7-4647-9D1F-4D3B6453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74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EC27F-01A3-412C-808B-DDC7A7A6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66DEC4-876B-43DB-A3FC-064A98764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DFF736-816C-4099-8642-22E27E4A2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A9D169-1963-45CF-A29A-178B1B4D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545F56-A867-48D0-AC42-9FDF3C18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F95ACE-6A8D-4742-B925-45DDE514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58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AFB04-6EF6-4690-8206-BDC48229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8153F2-531C-423F-B570-1DA56E59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07F9D7-9FE8-45C1-87FF-B35FDB576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BDC6F0-2DFB-458A-AA74-26D610F1E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04554B-5D81-4F60-83A3-B31FE1CA7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435BF4-FAB0-4D35-BB8B-094FE1BE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27F362F-CEE9-4B93-838D-63AB71F9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035B3B-E338-4CBA-B177-0DA1BE56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45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F3A6F-54A8-4213-B751-120DC087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31416E-B7DB-4B58-8791-44296AE2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FBFD3D-2276-4EFF-B2BE-64060092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C83EE6-5113-412D-8B4C-5596BFDA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89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2442BD-87B6-4BE2-A99B-FCD063B5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949E11-4E3D-43B1-AD88-44D860A4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3B01C8-E6E6-4176-936D-723B2F7A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53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FAC63-3DD5-491D-91CB-C4761BF1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E20027-8EE8-4D29-8F8C-FDD800A05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5D9EA0-5E55-4FAA-876D-B557A2D4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F057DA-1A93-43A2-9A24-D5A74A5F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902490-E6EC-4583-B57C-9D306EC2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34498B-90E6-48E2-B682-81AFE344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14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CBD0B-FCF2-4D6B-9CE0-C8DA41FD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7F2395-BB05-4D22-A967-835002868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1D20AE-BD95-4750-A74F-FCE90A0C5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B0DBE3-B189-4D36-BC3B-B6C0422E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673C2E-A230-4B13-A800-8B4C407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446EE8-7E3F-4D53-BA64-90A98494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874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90D3F-88F7-4952-9A74-31CEADB9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42E781-D81F-48DB-9ACD-6E933E4BA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AF98E7-9E21-4235-B6B4-88C018EE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CC462E-D7F9-47B7-B91B-59674AA8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656A22-39B0-4220-9C8E-AED15FE1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7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F9429C-5E20-41C9-9911-2AC377E3F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E60E7A-6678-41C4-A164-FFDBFE842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734FC4-356E-45D7-BBF4-7AEAFEE8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0FAD42-1E75-4815-89B5-17930C63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BD4F03-AE5F-4544-8516-7A4F6720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74CCD8-E016-4F11-A114-3B56F9D3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E2C5DB-157E-43E6-AED5-ED90A7C1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DA1C35-AFC9-4B17-AE09-835FAC7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2653-730A-4228-85AC-5F637DA226B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0A9DF7-0C99-48CB-B2DC-51C181FC4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D3CAAE-EF61-4481-A493-0D1AAF0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7BB2-CEB8-42C1-B7DC-06F0BA8F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9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DB309-624E-4903-9B88-E30A77A04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/>
              <a:t>JACOPO BOSCAINI (2f)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BF69EE-12D0-4B93-85B0-5CA872EE1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CAHIER D’EXPERIENCE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986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255AE9-67FD-48DE-92CA-85CEAAA0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9F078D-6B72-47C9-9B3D-2D90D705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" y="1"/>
            <a:ext cx="12191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42E310-717A-42D3-B1DE-66DBE6A7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8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0320C7-46F2-4FC9-82D7-4EBDD4A6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it-IT" b="1" dirty="0" err="1"/>
              <a:t>Température</a:t>
            </a:r>
            <a:endParaRPr lang="it-IT" b="1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CC9D13F-2041-4942-8A0E-A6FA16F8C256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438275" y="1295400"/>
          <a:ext cx="9124949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346330" imgH="3778243" progId="AcroExch.Document.DC">
                  <p:embed/>
                </p:oleObj>
              </mc:Choice>
              <mc:Fallback>
                <p:oleObj name="Acrobat Document" r:id="rId3" imgW="5346330" imgH="3778243" progId="AcroExch.Document.DC">
                  <p:embed/>
                  <p:pic>
                    <p:nvPicPr>
                      <p:cNvPr id="5" name="Segnaposto contenuto 4">
                        <a:extLst>
                          <a:ext uri="{FF2B5EF4-FFF2-40B4-BE49-F238E27FC236}">
                            <a16:creationId xmlns:a16="http://schemas.microsoft.com/office/drawing/2014/main" id="{3CC9D13F-2041-4942-8A0E-A6FA16F8C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5" y="1295400"/>
                        <a:ext cx="9124949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62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66828-87CB-42ED-8447-EA55C72C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/>
          <a:lstStyle/>
          <a:p>
            <a:pPr algn="ctr"/>
            <a:r>
              <a:rPr lang="it-IT" b="1" dirty="0" err="1"/>
              <a:t>Pression</a:t>
            </a:r>
            <a:r>
              <a:rPr lang="it-IT" b="1" dirty="0"/>
              <a:t> </a:t>
            </a:r>
            <a:r>
              <a:rPr lang="it-IT" b="1" dirty="0" err="1"/>
              <a:t>atmosphérique</a:t>
            </a:r>
            <a:endParaRPr lang="it-IT" b="1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27623879-DF89-45E0-A195-4A41C1D99E87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314450" y="1019175"/>
          <a:ext cx="916305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346330" imgH="3778243" progId="AcroExch.Document.DC">
                  <p:embed/>
                </p:oleObj>
              </mc:Choice>
              <mc:Fallback>
                <p:oleObj name="Acrobat Document" r:id="rId3" imgW="5346330" imgH="3778243" progId="AcroExch.Document.DC">
                  <p:embed/>
                  <p:pic>
                    <p:nvPicPr>
                      <p:cNvPr id="5" name="Segnaposto contenuto 4">
                        <a:extLst>
                          <a:ext uri="{FF2B5EF4-FFF2-40B4-BE49-F238E27FC236}">
                            <a16:creationId xmlns:a16="http://schemas.microsoft.com/office/drawing/2014/main" id="{27623879-DF89-45E0-A195-4A41C1D99E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450" y="1019175"/>
                        <a:ext cx="9163050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33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0CC53-4404-4D8E-A790-B4476EE7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pPr algn="ctr"/>
            <a:r>
              <a:rPr lang="it-IT" b="1" dirty="0" err="1"/>
              <a:t>Pluie</a:t>
            </a:r>
            <a:endParaRPr lang="it-IT" b="1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D4EEEA85-3323-4C5A-B22E-B42F4D8FF9DF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14426" y="1095376"/>
          <a:ext cx="10144124" cy="566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5346330" imgH="3778243" progId="AcroExch.Document.DC">
                  <p:embed/>
                </p:oleObj>
              </mc:Choice>
              <mc:Fallback>
                <p:oleObj name="Acrobat Document" r:id="rId3" imgW="5346330" imgH="3778243" progId="AcroExch.Document.DC">
                  <p:embed/>
                  <p:pic>
                    <p:nvPicPr>
                      <p:cNvPr id="5" name="Segnaposto contenuto 4">
                        <a:extLst>
                          <a:ext uri="{FF2B5EF4-FFF2-40B4-BE49-F238E27FC236}">
                            <a16:creationId xmlns:a16="http://schemas.microsoft.com/office/drawing/2014/main" id="{D4EEEA85-3323-4C5A-B22E-B42F4D8F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6" y="1095376"/>
                        <a:ext cx="10144124" cy="5667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74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68D32E-996B-4A9A-B7A8-7C590EC3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pPr algn="ctr"/>
            <a:r>
              <a:rPr lang="it-IT" b="1" dirty="0" err="1"/>
              <a:t>Humidité</a:t>
            </a:r>
            <a:endParaRPr lang="it-IT" b="1" dirty="0"/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231A8923-DFA1-437C-8F33-214CE97D3DD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76374"/>
          <a:ext cx="10515600" cy="501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17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3EACD-1DB1-49F7-A4D5-5FEEECAD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pPr algn="ctr"/>
            <a:r>
              <a:rPr lang="it-IT" b="1" dirty="0" err="1"/>
              <a:t>Direction</a:t>
            </a:r>
            <a:r>
              <a:rPr lang="it-IT" b="1" dirty="0"/>
              <a:t> </a:t>
            </a:r>
            <a:r>
              <a:rPr lang="it-IT" b="1" dirty="0" err="1"/>
              <a:t>du</a:t>
            </a:r>
            <a:r>
              <a:rPr lang="it-IT" b="1" dirty="0"/>
              <a:t> </a:t>
            </a:r>
            <a:r>
              <a:rPr lang="it-IT" b="1" dirty="0" err="1"/>
              <a:t>vent</a:t>
            </a:r>
            <a:endParaRPr lang="it-IT" b="1" dirty="0"/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FA418984-66A9-4A34-A3F1-DB191641EE3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28750"/>
          <a:ext cx="10515600" cy="474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770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2EF95-65EF-408A-81ED-AAB1C31E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pPr algn="ctr"/>
            <a:r>
              <a:rPr lang="it-IT" b="1" dirty="0" err="1"/>
              <a:t>Vitesse</a:t>
            </a:r>
            <a:r>
              <a:rPr lang="it-IT" b="1" dirty="0"/>
              <a:t> </a:t>
            </a:r>
            <a:r>
              <a:rPr lang="it-IT" b="1" dirty="0" err="1"/>
              <a:t>du</a:t>
            </a:r>
            <a:r>
              <a:rPr lang="it-IT" b="1" dirty="0"/>
              <a:t> </a:t>
            </a:r>
            <a:r>
              <a:rPr lang="it-IT" b="1" dirty="0" err="1"/>
              <a:t>vent</a:t>
            </a:r>
            <a:endParaRPr lang="it-IT" b="1" dirty="0"/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4AB1348A-6445-494E-8F9A-16E3948746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13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0521E3-43CE-4AF2-A1E9-8F42ECE4C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9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37A311-6450-4839-9C09-D9635E0E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9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5F807A-99AD-434B-A23C-18744660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4B822E-FBD1-429F-9F29-E9B7A412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882A44-3449-42B9-B9A9-5433C9D2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7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AD49411-D3E6-48F8-9D94-1CFF5656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3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D5F0A7-D331-4B8C-A414-158A8B23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74112D5-CF15-47E3-80D0-D23B417E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46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23</TotalTime>
  <Words>37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Garamond</vt:lpstr>
      <vt:lpstr>Sapone</vt:lpstr>
      <vt:lpstr>Tema di Office</vt:lpstr>
      <vt:lpstr>Acrobat Document</vt:lpstr>
      <vt:lpstr>JACOPO BOSCAINI (2f)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Température</vt:lpstr>
      <vt:lpstr>Pression atmosphérique</vt:lpstr>
      <vt:lpstr>Pluie</vt:lpstr>
      <vt:lpstr>Humidité</vt:lpstr>
      <vt:lpstr>Direction du vent</vt:lpstr>
      <vt:lpstr>Vitesse du 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JACOPO BOSCAINI (2f)</dc:title>
  <dc:creator>MC Pizzi</dc:creator>
  <cp:lastModifiedBy>MC Pizzi</cp:lastModifiedBy>
  <cp:revision>3</cp:revision>
  <dcterms:created xsi:type="dcterms:W3CDTF">2018-03-01T09:34:30Z</dcterms:created>
  <dcterms:modified xsi:type="dcterms:W3CDTF">2018-03-01T09:58:22Z</dcterms:modified>
</cp:coreProperties>
</file>