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61" d="100"/>
          <a:sy n="61" d="100"/>
        </p:scale>
        <p:origin x="-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emilianobonanni\Desktop\Grafico%20in%20Microsoft%20Office%20Word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emilianobonanni\Desktop\Grafico%20in%20Microsoft%20Office%20Word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emilianobonanni\Desktop\Grafico%20in%20Microsoft%20Office%20Word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emilianobonanni\Desktop\Grafico%20in%20Microsoft%20Office%20Word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localhost\Users\emilianobonanni\Desktop\Grafico%20in%20Microsoft%20Office%20Wor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emilianobonanni\Desktop\Grafico%20in%20Microsoft%20Office%20Word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Temperatura:  ore 11 a.m.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671005410038"/>
          <c:y val="0.12120915032679699"/>
          <c:w val="0.82433302979984602"/>
          <c:h val="0.72291415778909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Temperatura!$K$18</c:f>
              <c:strCache>
                <c:ptCount val="1"/>
                <c:pt idx="0">
                  <c:v>Settimana 1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Temperatura!$K$18:$K$19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(Temperatura!$A$2,Temperatura!$A$9)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5-4B4F-A6D6-34645998120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Temperatura!$K$18:$K$19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(Temperatura!$A$3,Temperatura!$A$10)</c:f>
              <c:numCache>
                <c:formatCode>General</c:formatCode>
                <c:ptCount val="2"/>
                <c:pt idx="0">
                  <c:v>11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F5-4B4F-A6D6-346459981208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Temperatura!$K$18:$K$19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(Temperatura!$A$4,Temperatura!$A$11)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F5-4B4F-A6D6-346459981208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Temperatura!$K$18:$K$19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(Temperatura!$A$5,Temperatura!$A$12)</c:f>
              <c:numCache>
                <c:formatCode>General</c:formatCode>
                <c:ptCount val="2"/>
                <c:pt idx="0">
                  <c:v>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F5-4B4F-A6D6-346459981208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Temperatura!$K$18:$K$19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(Temperatura!$A$6,Temperatura!$A$13)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F5-4B4F-A6D6-346459981208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(Temperatura!$A$7,Temperatura!$A$14)</c:f>
              <c:numCache>
                <c:formatCode>General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F5-4B4F-A6D6-346459981208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(Temperatura!$A$8,Temperatura!$A$15)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F5-4B4F-A6D6-346459981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2636576"/>
        <c:axId val="-2112633296"/>
      </c:barChart>
      <c:catAx>
        <c:axId val="-2112636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2633296"/>
        <c:crosses val="autoZero"/>
        <c:auto val="1"/>
        <c:lblAlgn val="ctr"/>
        <c:lblOffset val="100"/>
        <c:noMultiLvlLbl val="0"/>
      </c:catAx>
      <c:valAx>
        <c:axId val="-2112633296"/>
        <c:scaling>
          <c:orientation val="minMax"/>
          <c:max val="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263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Temperatura:  ore 11 a.m.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671005410038"/>
          <c:y val="0.12120915032679699"/>
          <c:w val="0.82433302979984602"/>
          <c:h val="0.722914157789099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Temperatura!$L$2:$L$15</c:f>
              <c:strCache>
                <c:ptCount val="14"/>
                <c:pt idx="0">
                  <c:v>22.01.18</c:v>
                </c:pt>
                <c:pt idx="1">
                  <c:v>23.01.18</c:v>
                </c:pt>
                <c:pt idx="2">
                  <c:v>24.01.18</c:v>
                </c:pt>
                <c:pt idx="3">
                  <c:v>25.01.18</c:v>
                </c:pt>
                <c:pt idx="4">
                  <c:v>26.01.18</c:v>
                </c:pt>
                <c:pt idx="5">
                  <c:v>27.01.18</c:v>
                </c:pt>
                <c:pt idx="6">
                  <c:v>28.01.18</c:v>
                </c:pt>
                <c:pt idx="7">
                  <c:v>29.01.18</c:v>
                </c:pt>
                <c:pt idx="8">
                  <c:v>30.01.18</c:v>
                </c:pt>
                <c:pt idx="9">
                  <c:v>31.01.18</c:v>
                </c:pt>
                <c:pt idx="10">
                  <c:v>01.02.18</c:v>
                </c:pt>
                <c:pt idx="11">
                  <c:v>02.02.18</c:v>
                </c:pt>
                <c:pt idx="12">
                  <c:v>03.02.18</c:v>
                </c:pt>
                <c:pt idx="13">
                  <c:v>04.02.18</c:v>
                </c:pt>
              </c:strCache>
            </c:strRef>
          </c:cat>
          <c:val>
            <c:numRef>
              <c:f>Temperatura!$A$2:$A$15</c:f>
              <c:numCache>
                <c:formatCode>General</c:formatCode>
                <c:ptCount val="14"/>
                <c:pt idx="0">
                  <c:v>10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11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14</c:v>
                </c:pt>
                <c:pt idx="12">
                  <c:v>6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D-4E58-ACF2-77165A99D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3204272"/>
        <c:axId val="-2119132080"/>
      </c:barChart>
      <c:catAx>
        <c:axId val="-2113204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9132080"/>
        <c:crosses val="autoZero"/>
        <c:auto val="1"/>
        <c:lblAlgn val="ctr"/>
        <c:lblOffset val="100"/>
        <c:noMultiLvlLbl val="0"/>
      </c:catAx>
      <c:valAx>
        <c:axId val="-211913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320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Pressione:</a:t>
            </a:r>
            <a:r>
              <a:rPr lang="it-IT" b="1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ore 11 a.m </a:t>
            </a:r>
            <a:endParaRPr lang="it-IT" b="1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3930352455942999"/>
          <c:y val="0.16300813008130099"/>
          <c:w val="0.82736314210723705"/>
          <c:h val="0.589754497151271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Pressione!$E$3:$E$16</c:f>
              <c:strCache>
                <c:ptCount val="14"/>
                <c:pt idx="0">
                  <c:v>22.01.18</c:v>
                </c:pt>
                <c:pt idx="1">
                  <c:v>23.01.18</c:v>
                </c:pt>
                <c:pt idx="2">
                  <c:v>24.01.18</c:v>
                </c:pt>
                <c:pt idx="3">
                  <c:v>25.01.18</c:v>
                </c:pt>
                <c:pt idx="4">
                  <c:v>26.01.18</c:v>
                </c:pt>
                <c:pt idx="5">
                  <c:v>27.01.18</c:v>
                </c:pt>
                <c:pt idx="6">
                  <c:v>28.01.18</c:v>
                </c:pt>
                <c:pt idx="7">
                  <c:v>29.01.18</c:v>
                </c:pt>
                <c:pt idx="8">
                  <c:v>30.01.18</c:v>
                </c:pt>
                <c:pt idx="9">
                  <c:v>31.01.18</c:v>
                </c:pt>
                <c:pt idx="10">
                  <c:v>01.02.18</c:v>
                </c:pt>
                <c:pt idx="11">
                  <c:v>02.02.18</c:v>
                </c:pt>
                <c:pt idx="12">
                  <c:v>03.02.18</c:v>
                </c:pt>
                <c:pt idx="13">
                  <c:v>04.02.18</c:v>
                </c:pt>
              </c:strCache>
            </c:strRef>
          </c:cat>
          <c:val>
            <c:numRef>
              <c:f>Pressione!$D$3:$D$16</c:f>
              <c:numCache>
                <c:formatCode>General</c:formatCode>
                <c:ptCount val="14"/>
                <c:pt idx="0">
                  <c:v>1015</c:v>
                </c:pt>
                <c:pt idx="1">
                  <c:v>1019</c:v>
                </c:pt>
                <c:pt idx="2">
                  <c:v>1030</c:v>
                </c:pt>
                <c:pt idx="3">
                  <c:v>1028</c:v>
                </c:pt>
                <c:pt idx="4">
                  <c:v>1023</c:v>
                </c:pt>
                <c:pt idx="5">
                  <c:v>1022.2</c:v>
                </c:pt>
                <c:pt idx="6">
                  <c:v>1022.7</c:v>
                </c:pt>
                <c:pt idx="7">
                  <c:v>1033</c:v>
                </c:pt>
                <c:pt idx="8">
                  <c:v>1029</c:v>
                </c:pt>
                <c:pt idx="9">
                  <c:v>1025</c:v>
                </c:pt>
                <c:pt idx="10">
                  <c:v>1012</c:v>
                </c:pt>
                <c:pt idx="11">
                  <c:v>1004</c:v>
                </c:pt>
                <c:pt idx="12">
                  <c:v>1001</c:v>
                </c:pt>
                <c:pt idx="13">
                  <c:v>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D-48B6-B029-7B9B67320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7939888"/>
        <c:axId val="-2114975232"/>
      </c:barChart>
      <c:catAx>
        <c:axId val="-210793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4975232"/>
        <c:crosses val="autoZero"/>
        <c:auto val="1"/>
        <c:lblAlgn val="ctr"/>
        <c:lblOffset val="100"/>
        <c:noMultiLvlLbl val="0"/>
      </c:catAx>
      <c:valAx>
        <c:axId val="-211497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0793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Pressione:</a:t>
            </a:r>
            <a:r>
              <a:rPr lang="it-IT" b="1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ore 11 a.m </a:t>
            </a:r>
            <a:endParaRPr lang="it-IT" b="1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3930352455942999"/>
          <c:y val="0.16300813008130099"/>
          <c:w val="0.83450599925009405"/>
          <c:h val="0.654795147557775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Pressione!$D$19:$D$20</c:f>
              <c:strCache>
                <c:ptCount val="2"/>
                <c:pt idx="0">
                  <c:v>Settimana 1 </c:v>
                </c:pt>
                <c:pt idx="1">
                  <c:v>Settimana 2</c:v>
                </c:pt>
              </c:strCache>
            </c:strRef>
          </c:cat>
          <c:val>
            <c:numRef>
              <c:f>(Pressione!$D$3,Pressione!$D$10)</c:f>
              <c:numCache>
                <c:formatCode>General</c:formatCode>
                <c:ptCount val="2"/>
                <c:pt idx="0">
                  <c:v>1015</c:v>
                </c:pt>
                <c:pt idx="1">
                  <c:v>1033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B-4E9A-A198-E530FB3F35B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(Pressione!$D$4,Pressione!$D$11)</c:f>
              <c:numCache>
                <c:formatCode>General</c:formatCode>
                <c:ptCount val="2"/>
                <c:pt idx="0">
                  <c:v>1019</c:v>
                </c:pt>
                <c:pt idx="1">
                  <c:v>1029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5B-4E9A-A198-E530FB3F35B1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(Pressione!$D$5,Pressione!$D$12)</c:f>
              <c:numCache>
                <c:formatCode>General</c:formatCode>
                <c:ptCount val="2"/>
                <c:pt idx="0">
                  <c:v>1030</c:v>
                </c:pt>
                <c:pt idx="1">
                  <c:v>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5B-4E9A-A198-E530FB3F35B1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(Pressione!$D$6,Pressione!$D$13)</c:f>
              <c:numCache>
                <c:formatCode>General</c:formatCode>
                <c:ptCount val="2"/>
                <c:pt idx="0">
                  <c:v>1028</c:v>
                </c:pt>
                <c:pt idx="1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5B-4E9A-A198-E530FB3F35B1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(Pressione!$D$7,Pressione!$D$14)</c:f>
              <c:numCache>
                <c:formatCode>General</c:formatCode>
                <c:ptCount val="2"/>
                <c:pt idx="0">
                  <c:v>1023</c:v>
                </c:pt>
                <c:pt idx="1">
                  <c:v>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5B-4E9A-A198-E530FB3F35B1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(Pressione!$D$8,Pressione!$D$15)</c:f>
              <c:numCache>
                <c:formatCode>General</c:formatCode>
                <c:ptCount val="2"/>
                <c:pt idx="0">
                  <c:v>1022.2</c:v>
                </c:pt>
                <c:pt idx="1">
                  <c:v>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5B-4E9A-A198-E530FB3F35B1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(Pressione!$D$9,Pressione!$D$16)</c:f>
              <c:numCache>
                <c:formatCode>General</c:formatCode>
                <c:ptCount val="2"/>
                <c:pt idx="0">
                  <c:v>1022.7</c:v>
                </c:pt>
                <c:pt idx="1">
                  <c:v>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5B-4E9A-A198-E530FB3F35B1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7-345B-4E9A-A198-E530FB3F3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7232336"/>
        <c:axId val="-2106768848"/>
      </c:barChart>
      <c:catAx>
        <c:axId val="-210723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06768848"/>
        <c:crosses val="autoZero"/>
        <c:auto val="1"/>
        <c:lblAlgn val="ctr"/>
        <c:lblOffset val="100"/>
        <c:noMultiLvlLbl val="0"/>
      </c:catAx>
      <c:valAx>
        <c:axId val="-2106768848"/>
        <c:scaling>
          <c:orientation val="minMax"/>
          <c:min val="9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0723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Velocità e direzione del vento: ore 11 a.m.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680811535823699"/>
          <c:y val="0.129395161290323"/>
          <c:w val="0.85775638298795898"/>
          <c:h val="0.621329057658114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295921964978299E-4"/>
                  <c:y val="-6.51957413773987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 Sud 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078280044101"/>
                      <c:h val="3.21977393954787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FDE-4BD2-BC8C-5A149DB2404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 Sud 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8FDE-4BD2-BC8C-5A149DB2404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Nord</a:t>
                    </a:r>
                    <a:r>
                      <a:rPr lang="en-US" sz="900" b="1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 Ovest</a:t>
                    </a:r>
                    <a:endParaRPr lang="en-US" sz="900" b="1">
                      <a:solidFill>
                        <a:schemeClr val="tx1"/>
                      </a:solidFill>
                      <a:latin typeface="Times New Roman" charset="0"/>
                      <a:ea typeface="Times New Roman" charset="0"/>
                      <a:cs typeface="Times New Roman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8FDE-4BD2-BC8C-5A149DB2404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Nord Ovest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8FDE-4BD2-BC8C-5A149DB2404E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Sud 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8FDE-4BD2-BC8C-5A149DB240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Ovest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DE-4BD2-BC8C-5A149DB2404E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Ovest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FDE-4BD2-BC8C-5A149DB2404E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Ovest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8FDE-4BD2-BC8C-5A149DB2404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Sud 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DE-4BD2-BC8C-5A149DB2404E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Sud</a:t>
                    </a:r>
                    <a:r>
                      <a:rPr lang="en-US" sz="900" b="1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 Est</a:t>
                    </a:r>
                    <a:endParaRPr lang="en-US" sz="900" b="1">
                      <a:solidFill>
                        <a:schemeClr val="tx1"/>
                      </a:solidFill>
                      <a:latin typeface="Times New Roman" charset="0"/>
                      <a:ea typeface="Times New Roman" charset="0"/>
                      <a:cs typeface="Times New Roman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8FDE-4BD2-BC8C-5A149DB2404E}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Sud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8FDE-4BD2-BC8C-5A149DB2404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Ovest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DE-4BD2-BC8C-5A149DB2404E}"/>
                </c:ext>
              </c:extLst>
            </c:dLbl>
            <c:dLbl>
              <c:idx val="1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defRPr>
                    </a:pPr>
                    <a:r>
                      <a:rPr lang="en-US" sz="900" b="1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rPr>
                      <a:t>Sud Ovest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8FDE-4BD2-BC8C-5A149DB240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Vento!$F$21:$F$34</c:f>
              <c:strCache>
                <c:ptCount val="14"/>
                <c:pt idx="0">
                  <c:v>22.01.18</c:v>
                </c:pt>
                <c:pt idx="1">
                  <c:v>23.01.18</c:v>
                </c:pt>
                <c:pt idx="2">
                  <c:v>24.01.18</c:v>
                </c:pt>
                <c:pt idx="3">
                  <c:v>25.01.18</c:v>
                </c:pt>
                <c:pt idx="4">
                  <c:v>26.01.18</c:v>
                </c:pt>
                <c:pt idx="5">
                  <c:v>27.01.18</c:v>
                </c:pt>
                <c:pt idx="6">
                  <c:v>28.01.18</c:v>
                </c:pt>
                <c:pt idx="7">
                  <c:v>29.01.18</c:v>
                </c:pt>
                <c:pt idx="8">
                  <c:v>30.01.18</c:v>
                </c:pt>
                <c:pt idx="9">
                  <c:v>31.01.18</c:v>
                </c:pt>
                <c:pt idx="10">
                  <c:v>01.02.18</c:v>
                </c:pt>
                <c:pt idx="11">
                  <c:v>02.02.18</c:v>
                </c:pt>
                <c:pt idx="12">
                  <c:v>03.02.18</c:v>
                </c:pt>
                <c:pt idx="13">
                  <c:v>04.02.18</c:v>
                </c:pt>
              </c:strCache>
            </c:strRef>
          </c:cat>
          <c:val>
            <c:numRef>
              <c:f>(Vento!$D$4,Vento!$D$6,Vento!$D$8,Vento!$D$10,Vento!$D$12,Vento!$D$14,Vento!$D$16,Vento!$D$18,Vento!$D$20,Vento!$D$22,Vento!$D$24,Vento!$D$26,Vento!$D$28,Vento!$D$30)</c:f>
              <c:numCache>
                <c:formatCode>General</c:formatCode>
                <c:ptCount val="14"/>
                <c:pt idx="0">
                  <c:v>7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6</c:v>
                </c:pt>
                <c:pt idx="8">
                  <c:v>12</c:v>
                </c:pt>
                <c:pt idx="9">
                  <c:v>5</c:v>
                </c:pt>
                <c:pt idx="10">
                  <c:v>16</c:v>
                </c:pt>
                <c:pt idx="11">
                  <c:v>14</c:v>
                </c:pt>
                <c:pt idx="12">
                  <c:v>16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FDE-4BD2-BC8C-5A149DB24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824064"/>
        <c:axId val="-2106360768"/>
      </c:barChart>
      <c:catAx>
        <c:axId val="-211982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06360768"/>
        <c:crosses val="autoZero"/>
        <c:auto val="1"/>
        <c:lblAlgn val="ctr"/>
        <c:lblOffset val="100"/>
        <c:noMultiLvlLbl val="0"/>
      </c:catAx>
      <c:valAx>
        <c:axId val="-210636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982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Precipitazioni:</a:t>
            </a:r>
            <a:r>
              <a:rPr lang="it-IT" b="1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ore 11 a.m</a:t>
            </a:r>
            <a:endParaRPr lang="it-IT" b="1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909667541557"/>
          <c:y val="0.194907407407407"/>
          <c:w val="0.87220144356955398"/>
          <c:h val="0.555391149023038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Precipitazioni!$K$15:$K$28</c:f>
              <c:strCache>
                <c:ptCount val="14"/>
                <c:pt idx="0">
                  <c:v>22.01.18</c:v>
                </c:pt>
                <c:pt idx="1">
                  <c:v>23.01.18</c:v>
                </c:pt>
                <c:pt idx="2">
                  <c:v>24.01.18</c:v>
                </c:pt>
                <c:pt idx="3">
                  <c:v>25.01.18</c:v>
                </c:pt>
                <c:pt idx="4">
                  <c:v>26.01.18</c:v>
                </c:pt>
                <c:pt idx="5">
                  <c:v>27.01.18</c:v>
                </c:pt>
                <c:pt idx="6">
                  <c:v>28.01.18</c:v>
                </c:pt>
                <c:pt idx="7">
                  <c:v>29.01.18</c:v>
                </c:pt>
                <c:pt idx="8">
                  <c:v>30.01.18</c:v>
                </c:pt>
                <c:pt idx="9">
                  <c:v>31.01.18</c:v>
                </c:pt>
                <c:pt idx="10">
                  <c:v>01.02.18</c:v>
                </c:pt>
                <c:pt idx="11">
                  <c:v>02.02.18</c:v>
                </c:pt>
                <c:pt idx="12">
                  <c:v>03.02.18</c:v>
                </c:pt>
                <c:pt idx="13">
                  <c:v>04.02.18</c:v>
                </c:pt>
              </c:strCache>
            </c:strRef>
          </c:cat>
          <c:val>
            <c:numRef>
              <c:f>Precipitazioni!$B$4:$B$17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1.2</c:v>
                </c:pt>
                <c:pt idx="12">
                  <c:v>0.25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B-4F56-B3EA-0CBA1896F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83702416"/>
        <c:axId val="-2115138656"/>
      </c:barChart>
      <c:catAx>
        <c:axId val="-208370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115138656"/>
        <c:crosses val="autoZero"/>
        <c:auto val="1"/>
        <c:lblAlgn val="ctr"/>
        <c:lblOffset val="100"/>
        <c:noMultiLvlLbl val="0"/>
      </c:catAx>
      <c:valAx>
        <c:axId val="-211513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it-IT"/>
          </a:p>
        </c:txPr>
        <c:crossAx val="-208370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0.13399</cdr:y>
    </cdr:from>
    <cdr:to>
      <cdr:x>0.08163</cdr:x>
      <cdr:y>0.70588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882650" y="1403350"/>
          <a:ext cx="22225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>
            <a:latin typeface="Times New Roman" charset="0"/>
            <a:ea typeface="Times New Roman" charset="0"/>
            <a:cs typeface="Times New Roman" charset="0"/>
          </a:endParaRPr>
        </a:p>
        <a:p xmlns:a="http://schemas.openxmlformats.org/drawingml/2006/main"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         Temperatura</a:t>
          </a:r>
          <a:r>
            <a:rPr lang="it-IT" sz="1100" b="1" baseline="0">
              <a:latin typeface="Times New Roman" charset="0"/>
              <a:ea typeface="Times New Roman" charset="0"/>
              <a:cs typeface="Times New Roman" charset="0"/>
            </a:rPr>
            <a:t> in </a:t>
          </a:r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°C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0.13399</cdr:y>
    </cdr:from>
    <cdr:to>
      <cdr:x>0.08163</cdr:x>
      <cdr:y>0.70588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882650" y="1403350"/>
          <a:ext cx="22225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>
            <a:latin typeface="Times New Roman" charset="0"/>
            <a:ea typeface="Times New Roman" charset="0"/>
            <a:cs typeface="Times New Roman" charset="0"/>
          </a:endParaRPr>
        </a:p>
        <a:p xmlns:a="http://schemas.openxmlformats.org/drawingml/2006/main"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         Temperatura</a:t>
          </a:r>
          <a:r>
            <a:rPr lang="it-IT" sz="1100" b="1" baseline="0">
              <a:latin typeface="Times New Roman" charset="0"/>
              <a:ea typeface="Times New Roman" charset="0"/>
              <a:cs typeface="Times New Roman" charset="0"/>
            </a:rPr>
            <a:t> in </a:t>
          </a:r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°C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0.04096</cdr:x>
      <cdr:y>0.04065</cdr:y>
    </cdr:from>
    <cdr:to>
      <cdr:x>0.12668</cdr:x>
      <cdr:y>0.75203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740564" y="1146747"/>
          <a:ext cx="2547738" cy="545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100" b="0" baseline="0">
              <a:latin typeface="Times New Roman" charset="0"/>
              <a:ea typeface="Times New Roman" charset="0"/>
              <a:cs typeface="Times New Roman" charset="0"/>
            </a:rPr>
            <a:t>           </a:t>
          </a:r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Pressione  in </a:t>
          </a:r>
          <a:r>
            <a:rPr lang="it-IT" sz="1100" b="1" dirty="0" err="1">
              <a:latin typeface="Times New Roman" charset="0"/>
              <a:ea typeface="Times New Roman" charset="0"/>
              <a:cs typeface="Times New Roman" charset="0"/>
            </a:rPr>
            <a:t>hPa</a:t>
          </a:r>
          <a:endParaRPr lang="it-IT" sz="1100" b="1" dirty="0"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0.00952</cdr:x>
      <cdr:y>0.04065</cdr:y>
    </cdr:from>
    <cdr:to>
      <cdr:x>0.09524</cdr:x>
      <cdr:y>0.75203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831850" y="1009650"/>
          <a:ext cx="22225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100" b="0" baseline="0">
              <a:latin typeface="Times New Roman" charset="0"/>
              <a:ea typeface="Times New Roman" charset="0"/>
              <a:cs typeface="Times New Roman" charset="0"/>
            </a:rPr>
            <a:t>           </a:t>
          </a:r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Pressione  in hPa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0.06423</cdr:x>
      <cdr:y>0</cdr:y>
    </cdr:from>
    <cdr:to>
      <cdr:x>0.14361</cdr:x>
      <cdr:y>0.70564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730111" y="962724"/>
          <a:ext cx="4041694" cy="985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100" b="0" baseline="0">
              <a:latin typeface="Times New Roman" charset="0"/>
              <a:ea typeface="Times New Roman" charset="0"/>
              <a:cs typeface="Times New Roman" charset="0"/>
            </a:rPr>
            <a:t>           </a:t>
          </a:r>
          <a:r>
            <a:rPr lang="it-IT" sz="1100" b="1" baseline="0">
              <a:latin typeface="Times New Roman" charset="0"/>
              <a:ea typeface="Times New Roman" charset="0"/>
              <a:cs typeface="Times New Roman" charset="0"/>
            </a:rPr>
            <a:t>Velocità del vento in Km/h</a:t>
          </a:r>
          <a:endParaRPr lang="it-IT" sz="1100" b="1"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0.02886</cdr:x>
      <cdr:y>0</cdr:y>
    </cdr:from>
    <cdr:to>
      <cdr:x>0.12886</cdr:x>
      <cdr:y>0.81018</cdr:y>
    </cdr:to>
    <cdr:sp macro="" textlink="">
      <cdr:nvSpPr>
        <cdr:cNvPr id="2" name="CasellaDiTesto 1"/>
        <cdr:cNvSpPr txBox="1"/>
      </cdr:nvSpPr>
      <cdr:spPr>
        <a:xfrm xmlns:a="http://schemas.openxmlformats.org/drawingml/2006/main" rot="16200000">
          <a:off x="-1196568" y="423093"/>
          <a:ext cx="3553663" cy="735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100" b="0" baseline="0">
              <a:latin typeface="Times New Roman" charset="0"/>
              <a:ea typeface="Times New Roman" charset="0"/>
              <a:cs typeface="Times New Roman" charset="0"/>
            </a:rPr>
            <a:t>           </a:t>
          </a:r>
          <a:r>
            <a:rPr lang="it-IT" sz="1100" b="1">
              <a:latin typeface="Times New Roman" charset="0"/>
              <a:ea typeface="Times New Roman" charset="0"/>
              <a:cs typeface="Times New Roman" charset="0"/>
            </a:rPr>
            <a:t>Precipitazioni</a:t>
          </a:r>
          <a:r>
            <a:rPr lang="it-IT" sz="1100" b="1" baseline="0">
              <a:latin typeface="Times New Roman" charset="0"/>
              <a:ea typeface="Times New Roman" charset="0"/>
              <a:cs typeface="Times New Roman" charset="0"/>
            </a:rPr>
            <a:t> in mm</a:t>
          </a:r>
          <a:endParaRPr lang="it-IT" sz="1100" b="1"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9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1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36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5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50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38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94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95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8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7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26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9113-F3B3-7144-AC09-94A9B95FB9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5E30-3869-2242-8278-895AF050E6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1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19FC6-0482-4587-BC92-F08A0578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5595"/>
          </a:xfrm>
        </p:spPr>
        <p:txBody>
          <a:bodyPr>
            <a:noAutofit/>
          </a:bodyPr>
          <a:lstStyle/>
          <a:p>
            <a:r>
              <a:rPr lang="it-IT" b="1" dirty="0" err="1"/>
              <a:t>Valeurs</a:t>
            </a:r>
            <a:r>
              <a:rPr lang="it-IT" b="1" dirty="0"/>
              <a:t> météorologiques:22 </a:t>
            </a:r>
            <a:r>
              <a:rPr lang="it-IT" b="1" dirty="0" err="1"/>
              <a:t>janv</a:t>
            </a:r>
            <a:r>
              <a:rPr lang="it-IT" b="1" dirty="0"/>
              <a:t>. – 04 </a:t>
            </a:r>
            <a:r>
              <a:rPr lang="it-IT" b="1" dirty="0" err="1"/>
              <a:t>févr</a:t>
            </a:r>
            <a:r>
              <a:rPr lang="it-IT" b="1" dirty="0"/>
              <a:t>.                                                </a:t>
            </a:r>
            <a:br>
              <a:rPr lang="it-IT" b="1" dirty="0"/>
            </a:br>
            <a:r>
              <a:rPr lang="it-IT" b="1" dirty="0" err="1"/>
              <a:t>Enregistrées</a:t>
            </a:r>
            <a:r>
              <a:rPr lang="it-IT" b="1" dirty="0"/>
              <a:t> à 11 </a:t>
            </a:r>
            <a:r>
              <a:rPr lang="it-IT" b="1" dirty="0" err="1"/>
              <a:t>heures</a:t>
            </a:r>
            <a:r>
              <a:rPr lang="it-IT" b="1" dirty="0"/>
              <a:t>: classe 2C (Emanuele </a:t>
            </a:r>
            <a:r>
              <a:rPr lang="it-IT" b="1" dirty="0" err="1"/>
              <a:t>Ianniccari</a:t>
            </a:r>
            <a:r>
              <a:rPr lang="it-IT" b="1"/>
              <a:t>)</a:t>
            </a:r>
            <a:endParaRPr lang="it-IT" b="1" dirty="0"/>
          </a:p>
        </p:txBody>
      </p:sp>
      <p:pic>
        <p:nvPicPr>
          <p:cNvPr id="4" name="Picture 305">
            <a:extLst>
              <a:ext uri="{FF2B5EF4-FFF2-40B4-BE49-F238E27FC236}">
                <a16:creationId xmlns:a16="http://schemas.microsoft.com/office/drawing/2014/main" id="{7C68CBC1-4B48-44A2-9CE7-2D8FF59834C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80" y="2123440"/>
            <a:ext cx="582168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3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 title="°C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469883"/>
              </p:ext>
            </p:extLst>
          </p:nvPr>
        </p:nvGraphicFramePr>
        <p:xfrm>
          <a:off x="423863" y="1071562"/>
          <a:ext cx="56007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 title="°C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449239"/>
              </p:ext>
            </p:extLst>
          </p:nvPr>
        </p:nvGraphicFramePr>
        <p:xfrm>
          <a:off x="6024563" y="1071561"/>
          <a:ext cx="56007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272088" y="385763"/>
            <a:ext cx="13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charset="0"/>
                <a:ea typeface="Times New Roman" charset="0"/>
                <a:cs typeface="Times New Roman" charset="0"/>
              </a:rPr>
              <a:t>Temperatura</a:t>
            </a:r>
          </a:p>
        </p:txBody>
      </p:sp>
    </p:spTree>
    <p:extLst>
      <p:ext uri="{BB962C8B-B14F-4D97-AF65-F5344CB8AC3E}">
        <p14:creationId xmlns:p14="http://schemas.microsoft.com/office/powerpoint/2010/main" val="91553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16357"/>
              </p:ext>
            </p:extLst>
          </p:nvPr>
        </p:nvGraphicFramePr>
        <p:xfrm>
          <a:off x="5586414" y="1462085"/>
          <a:ext cx="6362700" cy="358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848355"/>
              </p:ext>
            </p:extLst>
          </p:nvPr>
        </p:nvGraphicFramePr>
        <p:xfrm>
          <a:off x="0" y="1462085"/>
          <a:ext cx="5772150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557838" y="385763"/>
            <a:ext cx="108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charset="0"/>
                <a:ea typeface="Times New Roman" charset="0"/>
                <a:cs typeface="Times New Roman" charset="0"/>
              </a:rPr>
              <a:t>Pressione</a:t>
            </a:r>
          </a:p>
        </p:txBody>
      </p:sp>
    </p:spTree>
    <p:extLst>
      <p:ext uri="{BB962C8B-B14F-4D97-AF65-F5344CB8AC3E}">
        <p14:creationId xmlns:p14="http://schemas.microsoft.com/office/powerpoint/2010/main" val="113600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2689"/>
              </p:ext>
            </p:extLst>
          </p:nvPr>
        </p:nvGraphicFramePr>
        <p:xfrm>
          <a:off x="0" y="822325"/>
          <a:ext cx="11706225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65894"/>
              </p:ext>
            </p:extLst>
          </p:nvPr>
        </p:nvGraphicFramePr>
        <p:xfrm>
          <a:off x="2271712" y="985836"/>
          <a:ext cx="7358063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302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Valeurs météorologiques:22 janv. – 04 févr.                                                 Enregistrées à 11 heures: classe 2C (Emanuele Ianniccari)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MC Pizzi</cp:lastModifiedBy>
  <cp:revision>12</cp:revision>
  <dcterms:created xsi:type="dcterms:W3CDTF">2018-02-21T16:22:28Z</dcterms:created>
  <dcterms:modified xsi:type="dcterms:W3CDTF">2018-02-27T09:13:16Z</dcterms:modified>
</cp:coreProperties>
</file>