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80" d="100"/>
          <a:sy n="80" d="100"/>
        </p:scale>
        <p:origin x="366"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3AF0-BAE2-4B76-9E9E-F8D1285F8B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F9A26C5-36A7-49D3-A5FB-5BD9AA5BCB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156787F-6BA9-4C25-AE43-D5F38A39684C}"/>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5" name="Footer Placeholder 4">
            <a:extLst>
              <a:ext uri="{FF2B5EF4-FFF2-40B4-BE49-F238E27FC236}">
                <a16:creationId xmlns:a16="http://schemas.microsoft.com/office/drawing/2014/main" id="{6EA660E2-E4DD-441A-B123-FEF321551C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D9FCEC-EC44-45CD-8B73-47B057D5E1F6}"/>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408680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04F50-5759-476F-A425-4D5353240DC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D39836-81A0-4491-9718-D1D3DF6B3B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30D591-11D2-464B-9597-C49A424FAB11}"/>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5" name="Footer Placeholder 4">
            <a:extLst>
              <a:ext uri="{FF2B5EF4-FFF2-40B4-BE49-F238E27FC236}">
                <a16:creationId xmlns:a16="http://schemas.microsoft.com/office/drawing/2014/main" id="{2F0298CA-8AB6-4052-9026-511694CAD0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9D7208-18BF-4A4F-AEB2-78E7D50D11B5}"/>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4247051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D9004D-6D41-4443-ABE6-E1E990CC2E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581ED7C-7BE6-4073-999B-6242B29FA2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C4BEAC-4EED-4635-B45A-70359E6489AE}"/>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5" name="Footer Placeholder 4">
            <a:extLst>
              <a:ext uri="{FF2B5EF4-FFF2-40B4-BE49-F238E27FC236}">
                <a16:creationId xmlns:a16="http://schemas.microsoft.com/office/drawing/2014/main" id="{A851E1D8-2CFA-4881-8A3C-BAD0DE1E55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3D188A-A7BD-4661-8021-E29A9C37B4DA}"/>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3787588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A1367-82D4-4211-A6CF-634AF88CCBE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FE82D8-9B52-4F4A-B568-FBE774317E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6715A11-19C3-4A0D-B557-EBDB5A250ACC}"/>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5" name="Footer Placeholder 4">
            <a:extLst>
              <a:ext uri="{FF2B5EF4-FFF2-40B4-BE49-F238E27FC236}">
                <a16:creationId xmlns:a16="http://schemas.microsoft.com/office/drawing/2014/main" id="{6820720D-466E-4B2B-A138-45A366C4AB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6660E1-C6E8-47B7-99AB-1A4887B8357B}"/>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166887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CE669-1F2F-46C3-95AC-8496CF3CB9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DEAC9C-5EDD-4AF1-B703-974B9937BC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2ED9CB-40AF-4D8C-BA24-A290FEF1396A}"/>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5" name="Footer Placeholder 4">
            <a:extLst>
              <a:ext uri="{FF2B5EF4-FFF2-40B4-BE49-F238E27FC236}">
                <a16:creationId xmlns:a16="http://schemas.microsoft.com/office/drawing/2014/main" id="{664A4B0E-3B76-41F1-85EE-D1E0409D7B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455B51-294E-42AC-9FC9-B4828353B1B9}"/>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389814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BF41-D96F-42DE-9612-682107DF29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C6AECB-78D6-4FED-BD1A-585A976582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833CCB6-C55A-48A6-A298-FD5BBE5CBF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83C8E5-1CCA-4B81-8066-6DF15640FDEC}"/>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6" name="Footer Placeholder 5">
            <a:extLst>
              <a:ext uri="{FF2B5EF4-FFF2-40B4-BE49-F238E27FC236}">
                <a16:creationId xmlns:a16="http://schemas.microsoft.com/office/drawing/2014/main" id="{AF717F2E-4F51-4CBF-AD7B-4A67189B301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8E4D39-F921-4ECD-AFC7-A8D01C72C36D}"/>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808759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77D54-DB63-493E-87FE-E5C0758888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F9E2FF2-8583-4BE2-8D0A-CE7343807C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DDC93A-9A0D-4316-95DF-DB21C10BAD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4415408-D3C2-4FC7-B363-1C06EF664B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38E028-A3BA-471E-B943-08644118D7C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ECD6EE-DD01-4660-98EB-0E4E6BCD7348}"/>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8" name="Footer Placeholder 7">
            <a:extLst>
              <a:ext uri="{FF2B5EF4-FFF2-40B4-BE49-F238E27FC236}">
                <a16:creationId xmlns:a16="http://schemas.microsoft.com/office/drawing/2014/main" id="{8FCF8A59-BAFD-4B25-90D4-F2CD4E8C3C1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8B9B1EE-EA26-41D2-BF62-20EA88D098DF}"/>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1135092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2E0C5-FBA3-45E7-90D9-9CC73496DBC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793EF2A-40C1-4E23-A3A9-EAFCDFC28974}"/>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4" name="Footer Placeholder 3">
            <a:extLst>
              <a:ext uri="{FF2B5EF4-FFF2-40B4-BE49-F238E27FC236}">
                <a16:creationId xmlns:a16="http://schemas.microsoft.com/office/drawing/2014/main" id="{4FB1AF44-4ABA-4513-8071-9CF75BC7588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CCFAFF4-BBEA-4486-A501-78D732E2CCFD}"/>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1493079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0793B6-661F-4F32-A0C5-28415428C08B}"/>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3" name="Footer Placeholder 2">
            <a:extLst>
              <a:ext uri="{FF2B5EF4-FFF2-40B4-BE49-F238E27FC236}">
                <a16:creationId xmlns:a16="http://schemas.microsoft.com/office/drawing/2014/main" id="{584BDAF7-BA3D-4DDF-B32D-7A63D1F8F05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F71E47-CB82-4FDE-BDE9-B432916BEAFE}"/>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2315814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F91D0-3B48-4EAB-B8DB-9A684A7542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BD4818-0A44-4F14-A39D-C941BAE82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3BC9A40-E92E-4902-9DE0-DCD7475AFA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95BF45-98CB-4321-8565-15BAD26E1548}"/>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6" name="Footer Placeholder 5">
            <a:extLst>
              <a:ext uri="{FF2B5EF4-FFF2-40B4-BE49-F238E27FC236}">
                <a16:creationId xmlns:a16="http://schemas.microsoft.com/office/drawing/2014/main" id="{CBFE86FA-E958-420A-8556-CBA488F4FB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210A51-C38E-4748-9827-DC56EC660224}"/>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228506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BD7A9-07DA-436D-BEDC-1962B6DA4D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4D56D54-350C-49A2-B054-C6C7CF7126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6659623-1CC6-4FC5-B2CD-B7C453D12E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C44DE2-9B32-4F0F-8A4C-857DEAEE0556}"/>
              </a:ext>
            </a:extLst>
          </p:cNvPr>
          <p:cNvSpPr>
            <a:spLocks noGrp="1"/>
          </p:cNvSpPr>
          <p:nvPr>
            <p:ph type="dt" sz="half" idx="10"/>
          </p:nvPr>
        </p:nvSpPr>
        <p:spPr/>
        <p:txBody>
          <a:bodyPr/>
          <a:lstStyle/>
          <a:p>
            <a:fld id="{10AD9A97-149C-4879-97E7-8C3FEAF17E1D}" type="datetimeFigureOut">
              <a:rPr lang="en-GB" smtClean="0"/>
              <a:t>27/02/2021</a:t>
            </a:fld>
            <a:endParaRPr lang="en-GB"/>
          </a:p>
        </p:txBody>
      </p:sp>
      <p:sp>
        <p:nvSpPr>
          <p:cNvPr id="6" name="Footer Placeholder 5">
            <a:extLst>
              <a:ext uri="{FF2B5EF4-FFF2-40B4-BE49-F238E27FC236}">
                <a16:creationId xmlns:a16="http://schemas.microsoft.com/office/drawing/2014/main" id="{BB5F3DCE-8732-4EF7-9523-CAD0EC06F6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6C5359-174A-44EE-8E63-695F7613617B}"/>
              </a:ext>
            </a:extLst>
          </p:cNvPr>
          <p:cNvSpPr>
            <a:spLocks noGrp="1"/>
          </p:cNvSpPr>
          <p:nvPr>
            <p:ph type="sldNum" sz="quarter" idx="12"/>
          </p:nvPr>
        </p:nvSpPr>
        <p:spPr/>
        <p:txBody>
          <a:bodyPr/>
          <a:lstStyle/>
          <a:p>
            <a:fld id="{B519090C-9E27-489B-A218-E0E645ED0F6F}" type="slidenum">
              <a:rPr lang="en-GB" smtClean="0"/>
              <a:t>‹#›</a:t>
            </a:fld>
            <a:endParaRPr lang="en-GB"/>
          </a:p>
        </p:txBody>
      </p:sp>
    </p:spTree>
    <p:extLst>
      <p:ext uri="{BB962C8B-B14F-4D97-AF65-F5344CB8AC3E}">
        <p14:creationId xmlns:p14="http://schemas.microsoft.com/office/powerpoint/2010/main" val="343780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F2C81F-FD81-4238-9BEA-C595262ED4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9C0BA28-2F5F-47F0-A845-6CD7F8C5D2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3481727-9406-432A-866E-C5E6C3FC28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AD9A97-149C-4879-97E7-8C3FEAF17E1D}" type="datetimeFigureOut">
              <a:rPr lang="en-GB" smtClean="0"/>
              <a:t>27/02/2021</a:t>
            </a:fld>
            <a:endParaRPr lang="en-GB"/>
          </a:p>
        </p:txBody>
      </p:sp>
      <p:sp>
        <p:nvSpPr>
          <p:cNvPr id="5" name="Footer Placeholder 4">
            <a:extLst>
              <a:ext uri="{FF2B5EF4-FFF2-40B4-BE49-F238E27FC236}">
                <a16:creationId xmlns:a16="http://schemas.microsoft.com/office/drawing/2014/main" id="{FEF0513B-BD58-479A-8A11-BD0431374A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03A7532-C64B-464F-88A8-2591BA490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9090C-9E27-489B-A218-E0E645ED0F6F}" type="slidenum">
              <a:rPr lang="en-GB" smtClean="0"/>
              <a:t>‹#›</a:t>
            </a:fld>
            <a:endParaRPr lang="en-GB"/>
          </a:p>
        </p:txBody>
      </p:sp>
    </p:spTree>
    <p:extLst>
      <p:ext uri="{BB962C8B-B14F-4D97-AF65-F5344CB8AC3E}">
        <p14:creationId xmlns:p14="http://schemas.microsoft.com/office/powerpoint/2010/main" val="298160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heconversation.com/marine-debris-biodiversity-impacts-and-potential-solutions-2131"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reativecommons.org/licenses/by-nd/3.0/"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creativecommons.org/licenses/by/3.0/" TargetMode="External"/><Relationship Id="rId4" Type="http://schemas.openxmlformats.org/officeDocument/2006/relationships/hyperlink" Target="https://www.tourismtattler.com/articles/environment/plans-reduce-plastic-waste/7046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outdoor, water, mountain&#10;&#10;Description automatically generated">
            <a:extLst>
              <a:ext uri="{FF2B5EF4-FFF2-40B4-BE49-F238E27FC236}">
                <a16:creationId xmlns:a16="http://schemas.microsoft.com/office/drawing/2014/main" id="{221CE38C-41A9-44EC-A2EB-C1C7BFAECBB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22689" b="7293"/>
          <a:stretch/>
        </p:blipFill>
        <p:spPr>
          <a:xfrm>
            <a:off x="20" y="206071"/>
            <a:ext cx="12191980" cy="4801868"/>
          </a:xfrm>
          <a:prstGeom prst="rect">
            <a:avLst/>
          </a:prstGeom>
        </p:spPr>
      </p:pic>
      <p:pic>
        <p:nvPicPr>
          <p:cNvPr id="16" name="Picture 15">
            <a:extLst>
              <a:ext uri="{FF2B5EF4-FFF2-40B4-BE49-F238E27FC236}">
                <a16:creationId xmlns:a16="http://schemas.microsoft.com/office/drawing/2014/main" id="{D266A5D8-E184-4E8F-9001-D6F41E3974F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8235" t="20008" r="8214" b="59122"/>
          <a:stretch/>
        </p:blipFill>
        <p:spPr>
          <a:xfrm flipV="1">
            <a:off x="0" y="0"/>
            <a:ext cx="12191999" cy="1713062"/>
          </a:xfrm>
          <a:custGeom>
            <a:avLst/>
            <a:gdLst>
              <a:gd name="connsiteX0" fmla="*/ 0 w 12191999"/>
              <a:gd name="connsiteY0" fmla="*/ 1713062 h 1713062"/>
              <a:gd name="connsiteX1" fmla="*/ 12191999 w 12191999"/>
              <a:gd name="connsiteY1" fmla="*/ 1713062 h 1713062"/>
              <a:gd name="connsiteX2" fmla="*/ 12191999 w 12191999"/>
              <a:gd name="connsiteY2" fmla="*/ 0 h 1713062"/>
              <a:gd name="connsiteX3" fmla="*/ 0 w 12191999"/>
              <a:gd name="connsiteY3" fmla="*/ 0 h 1713062"/>
            </a:gdLst>
            <a:ahLst/>
            <a:cxnLst>
              <a:cxn ang="0">
                <a:pos x="connsiteX0" y="connsiteY0"/>
              </a:cxn>
              <a:cxn ang="0">
                <a:pos x="connsiteX1" y="connsiteY1"/>
              </a:cxn>
              <a:cxn ang="0">
                <a:pos x="connsiteX2" y="connsiteY2"/>
              </a:cxn>
              <a:cxn ang="0">
                <a:pos x="connsiteX3" y="connsiteY3"/>
              </a:cxn>
            </a:cxnLst>
            <a:rect l="l" t="t" r="r" b="b"/>
            <a:pathLst>
              <a:path w="12191999" h="1713062">
                <a:moveTo>
                  <a:pt x="0" y="1713062"/>
                </a:moveTo>
                <a:lnTo>
                  <a:pt x="12191999" y="1713062"/>
                </a:lnTo>
                <a:lnTo>
                  <a:pt x="12191999" y="0"/>
                </a:lnTo>
                <a:lnTo>
                  <a:pt x="0" y="0"/>
                </a:lnTo>
                <a:close/>
              </a:path>
            </a:pathLst>
          </a:custGeom>
        </p:spPr>
      </p:pic>
      <p:pic>
        <p:nvPicPr>
          <p:cNvPr id="18" name="Picture 17">
            <a:extLst>
              <a:ext uri="{FF2B5EF4-FFF2-40B4-BE49-F238E27FC236}">
                <a16:creationId xmlns:a16="http://schemas.microsoft.com/office/drawing/2014/main" id="{4EB1D02B-BBFA-4A97-A021-7816ECC349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8235" t="-1" r="8214" b="80325"/>
          <a:stretch/>
        </p:blipFill>
        <p:spPr>
          <a:xfrm flipV="1">
            <a:off x="0" y="3840845"/>
            <a:ext cx="12195047" cy="1614974"/>
          </a:xfrm>
          <a:custGeom>
            <a:avLst/>
            <a:gdLst>
              <a:gd name="connsiteX0" fmla="*/ 0 w 12191999"/>
              <a:gd name="connsiteY0" fmla="*/ 1614974 h 1614974"/>
              <a:gd name="connsiteX1" fmla="*/ 12191999 w 12191999"/>
              <a:gd name="connsiteY1" fmla="*/ 1614974 h 1614974"/>
              <a:gd name="connsiteX2" fmla="*/ 12191999 w 12191999"/>
              <a:gd name="connsiteY2" fmla="*/ 0 h 1614974"/>
              <a:gd name="connsiteX3" fmla="*/ 0 w 12191999"/>
              <a:gd name="connsiteY3" fmla="*/ 0 h 1614974"/>
            </a:gdLst>
            <a:ahLst/>
            <a:cxnLst>
              <a:cxn ang="0">
                <a:pos x="connsiteX0" y="connsiteY0"/>
              </a:cxn>
              <a:cxn ang="0">
                <a:pos x="connsiteX1" y="connsiteY1"/>
              </a:cxn>
              <a:cxn ang="0">
                <a:pos x="connsiteX2" y="connsiteY2"/>
              </a:cxn>
              <a:cxn ang="0">
                <a:pos x="connsiteX3" y="connsiteY3"/>
              </a:cxn>
            </a:cxnLst>
            <a:rect l="l" t="t" r="r" b="b"/>
            <a:pathLst>
              <a:path w="12191999" h="1614974">
                <a:moveTo>
                  <a:pt x="0" y="1614974"/>
                </a:moveTo>
                <a:lnTo>
                  <a:pt x="12191999" y="1614974"/>
                </a:lnTo>
                <a:lnTo>
                  <a:pt x="12191999" y="0"/>
                </a:lnTo>
                <a:lnTo>
                  <a:pt x="0" y="0"/>
                </a:lnTo>
                <a:close/>
              </a:path>
            </a:pathLst>
          </a:custGeom>
        </p:spPr>
      </p:pic>
      <p:sp>
        <p:nvSpPr>
          <p:cNvPr id="20" name="Rectangle 19">
            <a:extLst>
              <a:ext uri="{FF2B5EF4-FFF2-40B4-BE49-F238E27FC236}">
                <a16:creationId xmlns:a16="http://schemas.microsoft.com/office/drawing/2014/main" id="{BDD7BED2-CC5E-4866-AC0C-DCF928AF8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5390368"/>
            <a:ext cx="12188952" cy="14676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6D5003-291C-4D82-ACB3-5D45556BD336}"/>
              </a:ext>
            </a:extLst>
          </p:cNvPr>
          <p:cNvSpPr>
            <a:spLocks noGrp="1"/>
          </p:cNvSpPr>
          <p:nvPr>
            <p:ph type="ctrTitle"/>
          </p:nvPr>
        </p:nvSpPr>
        <p:spPr>
          <a:xfrm>
            <a:off x="804484" y="5566756"/>
            <a:ext cx="10592174" cy="656946"/>
          </a:xfrm>
        </p:spPr>
        <p:txBody>
          <a:bodyPr anchor="t">
            <a:normAutofit/>
          </a:bodyPr>
          <a:lstStyle/>
          <a:p>
            <a:pPr algn="l"/>
            <a:r>
              <a:rPr lang="en-GB" sz="4000">
                <a:solidFill>
                  <a:srgbClr val="000000"/>
                </a:solidFill>
                <a:latin typeface="Bembo" panose="02020502050201020203" pitchFamily="18" charset="0"/>
              </a:rPr>
              <a:t>Water pollution</a:t>
            </a:r>
          </a:p>
        </p:txBody>
      </p:sp>
      <p:sp>
        <p:nvSpPr>
          <p:cNvPr id="3" name="Subtitle 2">
            <a:extLst>
              <a:ext uri="{FF2B5EF4-FFF2-40B4-BE49-F238E27FC236}">
                <a16:creationId xmlns:a16="http://schemas.microsoft.com/office/drawing/2014/main" id="{6A4EE137-D2B3-4E77-B6FF-65FE0D48DD6E}"/>
              </a:ext>
            </a:extLst>
          </p:cNvPr>
          <p:cNvSpPr>
            <a:spLocks noGrp="1"/>
          </p:cNvSpPr>
          <p:nvPr>
            <p:ph type="subTitle" idx="1"/>
          </p:nvPr>
        </p:nvSpPr>
        <p:spPr>
          <a:xfrm>
            <a:off x="804788" y="5082381"/>
            <a:ext cx="9416898" cy="484374"/>
          </a:xfrm>
        </p:spPr>
        <p:txBody>
          <a:bodyPr anchor="b">
            <a:normAutofit/>
          </a:bodyPr>
          <a:lstStyle/>
          <a:p>
            <a:pPr algn="l"/>
            <a:r>
              <a:rPr lang="en-GB" sz="1800" dirty="0">
                <a:solidFill>
                  <a:srgbClr val="000000"/>
                </a:solidFill>
              </a:rPr>
              <a:t>Evan Antonio </a:t>
            </a:r>
            <a:r>
              <a:rPr lang="en-GB" sz="1800" dirty="0" err="1">
                <a:solidFill>
                  <a:srgbClr val="000000"/>
                </a:solidFill>
              </a:rPr>
              <a:t>Ottomano</a:t>
            </a:r>
            <a:r>
              <a:rPr lang="en-GB" sz="1800" dirty="0">
                <a:solidFill>
                  <a:srgbClr val="000000"/>
                </a:solidFill>
              </a:rPr>
              <a:t> – 1c Silvia </a:t>
            </a:r>
            <a:r>
              <a:rPr lang="en-GB" sz="1800" dirty="0" err="1">
                <a:solidFill>
                  <a:srgbClr val="000000"/>
                </a:solidFill>
              </a:rPr>
              <a:t>Viterbo</a:t>
            </a:r>
            <a:endParaRPr lang="en-GB" sz="1800" dirty="0">
              <a:solidFill>
                <a:srgbClr val="000000"/>
              </a:solidFill>
            </a:endParaRPr>
          </a:p>
        </p:txBody>
      </p:sp>
      <p:sp>
        <p:nvSpPr>
          <p:cNvPr id="6" name="TextBox 5">
            <a:extLst>
              <a:ext uri="{FF2B5EF4-FFF2-40B4-BE49-F238E27FC236}">
                <a16:creationId xmlns:a16="http://schemas.microsoft.com/office/drawing/2014/main" id="{67A1C9A0-B749-4635-ADC0-BDD182CB1754}"/>
              </a:ext>
            </a:extLst>
          </p:cNvPr>
          <p:cNvSpPr txBox="1"/>
          <p:nvPr/>
        </p:nvSpPr>
        <p:spPr>
          <a:xfrm>
            <a:off x="9865722" y="4807884"/>
            <a:ext cx="2326278"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theconversation.com/marine-debris-biodiversity-impacts-and-potential-solutions-2131">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nd/3.0/">
                  <a:extLst>
                    <a:ext uri="{A12FA001-AC4F-418D-AE19-62706E023703}">
                      <ahyp:hlinkClr xmlns:ahyp="http://schemas.microsoft.com/office/drawing/2018/hyperlinkcolor" val="tx"/>
                    </a:ext>
                  </a:extLst>
                </a:hlinkClick>
              </a:rPr>
              <a:t>CC BY-ND</a:t>
            </a:r>
            <a:endParaRPr lang="en-GB" sz="700">
              <a:solidFill>
                <a:srgbClr val="FFFFFF"/>
              </a:solidFill>
            </a:endParaRPr>
          </a:p>
        </p:txBody>
      </p:sp>
    </p:spTree>
    <p:extLst>
      <p:ext uri="{BB962C8B-B14F-4D97-AF65-F5344CB8AC3E}">
        <p14:creationId xmlns:p14="http://schemas.microsoft.com/office/powerpoint/2010/main" val="371922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6"/>
              </a:gs>
              <a:gs pos="25000">
                <a:schemeClr val="accent6"/>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DEB9431-3FCF-45CF-A976-25CCC7FCD6A7}"/>
              </a:ext>
            </a:extLst>
          </p:cNvPr>
          <p:cNvSpPr>
            <a:spLocks noGrp="1"/>
          </p:cNvSpPr>
          <p:nvPr>
            <p:ph type="title"/>
          </p:nvPr>
        </p:nvSpPr>
        <p:spPr>
          <a:xfrm>
            <a:off x="1179226" y="826680"/>
            <a:ext cx="9833548" cy="1325563"/>
          </a:xfrm>
        </p:spPr>
        <p:txBody>
          <a:bodyPr>
            <a:normAutofit/>
          </a:bodyPr>
          <a:lstStyle/>
          <a:p>
            <a:pPr algn="ctr"/>
            <a:r>
              <a:rPr lang="en-GB" sz="4000">
                <a:solidFill>
                  <a:srgbClr val="FFFFFF"/>
                </a:solidFill>
                <a:latin typeface="Bembo" panose="02020502050201020203" pitchFamily="18" charset="0"/>
              </a:rPr>
              <a:t>What creates water pollution ?</a:t>
            </a:r>
            <a:br>
              <a:rPr lang="en-GB" sz="4000">
                <a:solidFill>
                  <a:srgbClr val="FFFFFF"/>
                </a:solidFill>
                <a:latin typeface="Bembo" panose="02020502050201020203" pitchFamily="18" charset="0"/>
              </a:rPr>
            </a:br>
            <a:endParaRPr lang="en-GB" sz="4000">
              <a:solidFill>
                <a:srgbClr val="FFFFFF"/>
              </a:solidFill>
              <a:latin typeface="Bembo" panose="02020502050201020203" pitchFamily="18" charset="0"/>
            </a:endParaRPr>
          </a:p>
        </p:txBody>
      </p:sp>
      <p:sp>
        <p:nvSpPr>
          <p:cNvPr id="3" name="Content Placeholder 2">
            <a:extLst>
              <a:ext uri="{FF2B5EF4-FFF2-40B4-BE49-F238E27FC236}">
                <a16:creationId xmlns:a16="http://schemas.microsoft.com/office/drawing/2014/main" id="{8BD87627-123B-4148-99D4-9E2AC1BC7DE0}"/>
              </a:ext>
            </a:extLst>
          </p:cNvPr>
          <p:cNvSpPr>
            <a:spLocks noGrp="1"/>
          </p:cNvSpPr>
          <p:nvPr>
            <p:ph idx="1"/>
          </p:nvPr>
        </p:nvSpPr>
        <p:spPr>
          <a:xfrm>
            <a:off x="1179226" y="3092970"/>
            <a:ext cx="9833548" cy="2693976"/>
          </a:xfrm>
        </p:spPr>
        <p:txBody>
          <a:bodyPr>
            <a:normAutofit/>
          </a:bodyPr>
          <a:lstStyle/>
          <a:p>
            <a:r>
              <a:rPr lang="en-GB" sz="1900" dirty="0">
                <a:solidFill>
                  <a:srgbClr val="000000"/>
                </a:solidFill>
                <a:latin typeface="Bembo" panose="02020502050201020203" pitchFamily="18" charset="0"/>
              </a:rPr>
              <a:t>The World Health Organisation (WHO) defines water pollution as water that has been changed to the point it becomes unusable, in other words this water become impossible to consume and can cause diseases such as diarrhoea, typhoid and polio that kills over 500,000 people around the world every year. </a:t>
            </a:r>
          </a:p>
          <a:p>
            <a:r>
              <a:rPr lang="en-GB" sz="1900" dirty="0">
                <a:solidFill>
                  <a:srgbClr val="000000"/>
                </a:solidFill>
                <a:latin typeface="Bembo" panose="02020502050201020203" pitchFamily="18" charset="0"/>
              </a:rPr>
              <a:t>Causes of water pollution are global warming, deforestation, industries, livestock farming and oil spillages.</a:t>
            </a:r>
          </a:p>
          <a:p>
            <a:r>
              <a:rPr lang="en-GB" sz="1900" dirty="0">
                <a:solidFill>
                  <a:srgbClr val="000000"/>
                </a:solidFill>
                <a:latin typeface="Bembo" panose="02020502050201020203" pitchFamily="18" charset="0"/>
              </a:rPr>
              <a:t>One of the main causes of water pollution happens when people throw plastic, paper, chemicals and other stuff in the ocean.  As a result, fish consume the plastic which effect what we eat.</a:t>
            </a:r>
          </a:p>
          <a:p>
            <a:endParaRPr lang="en-GB" sz="1900" dirty="0">
              <a:solidFill>
                <a:srgbClr val="000000"/>
              </a:solidFill>
              <a:latin typeface="Bembo" panose="02020502050201020203" pitchFamily="18" charset="0"/>
            </a:endParaRPr>
          </a:p>
        </p:txBody>
      </p:sp>
    </p:spTree>
    <p:extLst>
      <p:ext uri="{BB962C8B-B14F-4D97-AF65-F5344CB8AC3E}">
        <p14:creationId xmlns:p14="http://schemas.microsoft.com/office/powerpoint/2010/main" val="3143421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0">
            <a:extLst>
              <a:ext uri="{FF2B5EF4-FFF2-40B4-BE49-F238E27FC236}">
                <a16:creationId xmlns:a16="http://schemas.microsoft.com/office/drawing/2014/main" id="{49CD2D09-B1BB-4DF5-9E1C-3D21B21EDE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20431" y="0"/>
            <a:ext cx="6271569"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2">
            <a:extLst>
              <a:ext uri="{FF2B5EF4-FFF2-40B4-BE49-F238E27FC236}">
                <a16:creationId xmlns:a16="http://schemas.microsoft.com/office/drawing/2014/main" id="{83355637-BA71-4F63-94C9-E77BF81BDF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6DD91311-1551-4B45-B555-2D8F3A7A889B}"/>
              </a:ext>
            </a:extLst>
          </p:cNvPr>
          <p:cNvSpPr>
            <a:spLocks noGrp="1"/>
          </p:cNvSpPr>
          <p:nvPr>
            <p:ph type="title"/>
          </p:nvPr>
        </p:nvSpPr>
        <p:spPr>
          <a:xfrm>
            <a:off x="804998" y="798445"/>
            <a:ext cx="4803636" cy="1311664"/>
          </a:xfrm>
        </p:spPr>
        <p:txBody>
          <a:bodyPr>
            <a:normAutofit/>
          </a:bodyPr>
          <a:lstStyle/>
          <a:p>
            <a:r>
              <a:rPr lang="en-GB" sz="3700">
                <a:solidFill>
                  <a:srgbClr val="000000"/>
                </a:solidFill>
                <a:latin typeface="Bembo" panose="02020502050201020203" pitchFamily="18" charset="0"/>
              </a:rPr>
              <a:t>What could we do to prevent water pollution?</a:t>
            </a:r>
          </a:p>
        </p:txBody>
      </p:sp>
      <p:sp>
        <p:nvSpPr>
          <p:cNvPr id="3" name="Content Placeholder 2">
            <a:extLst>
              <a:ext uri="{FF2B5EF4-FFF2-40B4-BE49-F238E27FC236}">
                <a16:creationId xmlns:a16="http://schemas.microsoft.com/office/drawing/2014/main" id="{C8CD9F16-1962-4E80-802C-1121EBB5DD20}"/>
              </a:ext>
            </a:extLst>
          </p:cNvPr>
          <p:cNvSpPr>
            <a:spLocks noGrp="1"/>
          </p:cNvSpPr>
          <p:nvPr>
            <p:ph idx="1"/>
          </p:nvPr>
        </p:nvSpPr>
        <p:spPr>
          <a:xfrm>
            <a:off x="804997" y="2272143"/>
            <a:ext cx="4706803" cy="3788830"/>
          </a:xfrm>
        </p:spPr>
        <p:txBody>
          <a:bodyPr anchor="ctr">
            <a:normAutofit/>
          </a:bodyPr>
          <a:lstStyle/>
          <a:p>
            <a:r>
              <a:rPr lang="en-GB" sz="1900" dirty="0">
                <a:solidFill>
                  <a:srgbClr val="000000"/>
                </a:solidFill>
                <a:latin typeface="Bembo" panose="02020502050201020203" pitchFamily="18" charset="0"/>
              </a:rPr>
              <a:t>First of all, we could minimize the consumption of carbon dioxide to prevent global warming as well as the waste from industrial factories.</a:t>
            </a:r>
          </a:p>
          <a:p>
            <a:r>
              <a:rPr lang="en-GB" sz="1900" dirty="0">
                <a:solidFill>
                  <a:srgbClr val="000000"/>
                </a:solidFill>
                <a:latin typeface="Bembo" panose="02020502050201020203" pitchFamily="18" charset="0"/>
              </a:rPr>
              <a:t>We should also invest in substituting plastic with biodegradable plastic so in that way the fish that we eat aren’t contaminated.   </a:t>
            </a:r>
          </a:p>
          <a:p>
            <a:r>
              <a:rPr lang="en-GB" sz="1900" dirty="0">
                <a:solidFill>
                  <a:srgbClr val="000000"/>
                </a:solidFill>
                <a:latin typeface="Bembo" panose="02020502050201020203" pitchFamily="18" charset="0"/>
              </a:rPr>
              <a:t>Reduce the use of chemical pesticides and invest in organic farming. </a:t>
            </a:r>
          </a:p>
          <a:p>
            <a:r>
              <a:rPr lang="en-GB" sz="1900" dirty="0">
                <a:solidFill>
                  <a:srgbClr val="000000"/>
                </a:solidFill>
                <a:latin typeface="Bembo" panose="02020502050201020203" pitchFamily="18" charset="0"/>
              </a:rPr>
              <a:t>Investing in sustainable fishing to help survival of species and the ocean will be more populated.</a:t>
            </a:r>
          </a:p>
          <a:p>
            <a:endParaRPr lang="en-GB" sz="1900" dirty="0">
              <a:solidFill>
                <a:srgbClr val="000000"/>
              </a:solidFill>
              <a:latin typeface="Bembo" panose="02020502050201020203" pitchFamily="18" charset="0"/>
            </a:endParaRPr>
          </a:p>
        </p:txBody>
      </p:sp>
      <p:sp>
        <p:nvSpPr>
          <p:cNvPr id="21" name="Freeform 49">
            <a:extLst>
              <a:ext uri="{FF2B5EF4-FFF2-40B4-BE49-F238E27FC236}">
                <a16:creationId xmlns:a16="http://schemas.microsoft.com/office/drawing/2014/main" id="{967C29FE-FD32-4AFB-AD20-DBDF5864B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5" y="590635"/>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accent3"/>
                </a:gs>
                <a:gs pos="100000">
                  <a:schemeClr val="accent3"/>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Trash on the beach&#10;&#10;Description automatically generated with low confidence">
            <a:extLst>
              <a:ext uri="{FF2B5EF4-FFF2-40B4-BE49-F238E27FC236}">
                <a16:creationId xmlns:a16="http://schemas.microsoft.com/office/drawing/2014/main" id="{7C41EEDE-D064-4B1E-9D75-30F9B80C709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17268" r="36479"/>
          <a:stretch/>
        </p:blipFill>
        <p:spPr>
          <a:xfrm>
            <a:off x="6893318" y="770037"/>
            <a:ext cx="5298683" cy="6097438"/>
          </a:xfrm>
          <a:custGeom>
            <a:avLst/>
            <a:gdLst/>
            <a:ahLst/>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p:spPr>
      </p:pic>
      <p:sp>
        <p:nvSpPr>
          <p:cNvPr id="6" name="TextBox 5">
            <a:extLst>
              <a:ext uri="{FF2B5EF4-FFF2-40B4-BE49-F238E27FC236}">
                <a16:creationId xmlns:a16="http://schemas.microsoft.com/office/drawing/2014/main" id="{1E866247-E98C-4DB1-8840-EB4DDBFBBDF6}"/>
              </a:ext>
            </a:extLst>
          </p:cNvPr>
          <p:cNvSpPr txBox="1"/>
          <p:nvPr/>
        </p:nvSpPr>
        <p:spPr>
          <a:xfrm>
            <a:off x="10005184" y="6657945"/>
            <a:ext cx="2186816"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4" tooltip="https://www.tourismtattler.com/articles/environment/plans-reduce-plastic-waste/70466">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5" tooltip="https://creativecommons.org/licenses/by/3.0/">
                  <a:extLst>
                    <a:ext uri="{A12FA001-AC4F-418D-AE19-62706E023703}">
                      <ahyp:hlinkClr xmlns:ahyp="http://schemas.microsoft.com/office/drawing/2018/hyperlinkcolor" val="tx"/>
                    </a:ext>
                  </a:extLst>
                </a:hlinkClick>
              </a:rPr>
              <a:t>CC BY</a:t>
            </a:r>
            <a:endParaRPr lang="en-GB" sz="700">
              <a:solidFill>
                <a:srgbClr val="FFFFFF"/>
              </a:solidFill>
            </a:endParaRPr>
          </a:p>
        </p:txBody>
      </p:sp>
    </p:spTree>
    <p:extLst>
      <p:ext uri="{BB962C8B-B14F-4D97-AF65-F5344CB8AC3E}">
        <p14:creationId xmlns:p14="http://schemas.microsoft.com/office/powerpoint/2010/main" val="3582683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230</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Bembo</vt:lpstr>
      <vt:lpstr>Calibri</vt:lpstr>
      <vt:lpstr>Calibri Light</vt:lpstr>
      <vt:lpstr>Office Theme</vt:lpstr>
      <vt:lpstr>Water pollution</vt:lpstr>
      <vt:lpstr>What creates water pollution ? </vt:lpstr>
      <vt:lpstr>What could we do to prevent water pollution?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pollution</dc:title>
  <dc:creator>Cloete, Amelia (Student)</dc:creator>
  <cp:lastModifiedBy>Cloete, Amelia (Student)</cp:lastModifiedBy>
  <cp:revision>11</cp:revision>
  <dcterms:created xsi:type="dcterms:W3CDTF">2021-02-27T20:07:35Z</dcterms:created>
  <dcterms:modified xsi:type="dcterms:W3CDTF">2021-02-27T21:56:45Z</dcterms:modified>
</cp:coreProperties>
</file>