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pPr/>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pPr/>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1160EA64-D806-43AC-9DF2-F8C432F32B4C}" type="datetimeFigureOut">
              <a:rPr lang="en-US" dirty="0"/>
              <a:pPr/>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pPr/>
              <a:t>2/28/2021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F7D4976-E339-4826-83B7-FBD03F55ECF8}" type="datetimeFigureOut">
              <a:rPr lang="en-US" dirty="0"/>
              <a:pPr/>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pPr/>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pPr/>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D1BE4249-C0D0-4B06-8692-E8BB871AF643}" type="datetimeFigureOut">
              <a:rPr lang="en-US" dirty="0"/>
              <a:pPr/>
              <a:t>2/28/2021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pPr/>
              <a:t>2/28/2021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pPr/>
              <a:t>2/28/2021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E32562-2C65-49C7-AF77-5F827A3BF446}"/>
              </a:ext>
            </a:extLst>
          </p:cNvPr>
          <p:cNvSpPr>
            <a:spLocks noGrp="1"/>
          </p:cNvSpPr>
          <p:nvPr>
            <p:ph type="ctrTitle"/>
          </p:nvPr>
        </p:nvSpPr>
        <p:spPr>
          <a:xfrm>
            <a:off x="1600200" y="2386744"/>
            <a:ext cx="8991600" cy="1656000"/>
          </a:xfrm>
        </p:spPr>
        <p:txBody>
          <a:bodyPr>
            <a:normAutofit/>
          </a:bodyPr>
          <a:lstStyle/>
          <a:p>
            <a:r>
              <a:rPr lang="it-IT"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photosynthesis</a:t>
            </a:r>
            <a:r>
              <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of the </a:t>
            </a:r>
            <a:r>
              <a:rPr lang="it-IT"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sea</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2406651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E97B40-DE10-44B3-8849-1DDCAA883EA6}"/>
              </a:ext>
            </a:extLst>
          </p:cNvPr>
          <p:cNvSpPr>
            <a:spLocks noGrp="1"/>
          </p:cNvSpPr>
          <p:nvPr>
            <p:ph type="title"/>
          </p:nvPr>
        </p:nvSpPr>
        <p:spPr>
          <a:xfrm>
            <a:off x="423672" y="106624"/>
            <a:ext cx="4486656" cy="1141497"/>
          </a:xfrm>
        </p:spPr>
        <p:txBody>
          <a:bodyPr/>
          <a:lstStyle/>
          <a:p>
            <a:r>
              <a:rPr lang="en-US" dirty="0"/>
              <a:t>What marine creatures do photosynthesis?</a:t>
            </a:r>
            <a:endParaRPr lang="it-IT" dirty="0"/>
          </a:p>
        </p:txBody>
      </p:sp>
      <p:pic>
        <p:nvPicPr>
          <p:cNvPr id="5" name="Segnaposto contenuto 4">
            <a:extLst>
              <a:ext uri="{FF2B5EF4-FFF2-40B4-BE49-F238E27FC236}">
                <a16:creationId xmlns:a16="http://schemas.microsoft.com/office/drawing/2014/main" xmlns="" id="{8E7E4285-D678-478E-B65B-C2E0BBA03081}"/>
              </a:ext>
            </a:extLst>
          </p:cNvPr>
          <p:cNvPicPr>
            <a:picLocks noGrp="1" noChangeAspect="1"/>
          </p:cNvPicPr>
          <p:nvPr>
            <p:ph idx="1"/>
          </p:nvPr>
        </p:nvPicPr>
        <p:blipFill>
          <a:blip r:embed="rId2"/>
          <a:stretch>
            <a:fillRect/>
          </a:stretch>
        </p:blipFill>
        <p:spPr>
          <a:xfrm>
            <a:off x="6430963" y="106624"/>
            <a:ext cx="4816475" cy="2707952"/>
          </a:xfrm>
          <a:prstGeom prst="rect">
            <a:avLst/>
          </a:prstGeom>
        </p:spPr>
      </p:pic>
      <p:sp>
        <p:nvSpPr>
          <p:cNvPr id="4" name="Segnaposto testo 3">
            <a:extLst>
              <a:ext uri="{FF2B5EF4-FFF2-40B4-BE49-F238E27FC236}">
                <a16:creationId xmlns:a16="http://schemas.microsoft.com/office/drawing/2014/main" xmlns="" id="{18C67933-FEBF-4D87-B4CE-99E10B9BA39B}"/>
              </a:ext>
            </a:extLst>
          </p:cNvPr>
          <p:cNvSpPr>
            <a:spLocks noGrp="1"/>
          </p:cNvSpPr>
          <p:nvPr>
            <p:ph type="body" sz="half" idx="2"/>
          </p:nvPr>
        </p:nvSpPr>
        <p:spPr>
          <a:xfrm>
            <a:off x="277897" y="1441173"/>
            <a:ext cx="5483141" cy="5416827"/>
          </a:xfrm>
        </p:spPr>
        <p:txBody>
          <a:bodyPr>
            <a:normAutofit fontScale="85000" lnSpcReduction="20000"/>
          </a:bodyPr>
          <a:lstStyle/>
          <a:p>
            <a:r>
              <a:rPr lang="en-US" dirty="0">
                <a:solidFill>
                  <a:schemeClr val="tx1"/>
                </a:solidFill>
              </a:rPr>
              <a:t>Animals also perform chlorophyll photosynthesis</a:t>
            </a:r>
          </a:p>
          <a:p>
            <a:r>
              <a:rPr lang="en-US" dirty="0">
                <a:solidFill>
                  <a:schemeClr val="tx1"/>
                </a:solidFill>
              </a:rPr>
              <a:t>Until a few years ago it was believed that chlorophyll photosynthesis, which we all know, was a chemical-biological process reserved exclusively for the plant world, but in reality this is not really the case or at least it is no longer so after a series of recent discoveries like that of the singular behavior of some marine snails belonging to the genus Elysia. Do you think that these species can even survive for 10 months without necessarily having to feed.</a:t>
            </a:r>
          </a:p>
          <a:p>
            <a:r>
              <a:rPr lang="en-US" dirty="0">
                <a:solidFill>
                  <a:schemeClr val="tx1"/>
                </a:solidFill>
              </a:rPr>
              <a:t>Strange but true, this happens because their diet is mainly composed of algae through which they take on the chloroplasts that give them a green color and, above all, the ability to partially perform photosynthesis. In other words, a sort of chimera is formed between an animal and a plant.</a:t>
            </a:r>
          </a:p>
          <a:p>
            <a:r>
              <a:rPr lang="en-US" dirty="0">
                <a:solidFill>
                  <a:schemeClr val="tx1"/>
                </a:solidFill>
              </a:rPr>
              <a:t>This mollusk, belonging to the </a:t>
            </a:r>
            <a:r>
              <a:rPr lang="en-US" dirty="0" err="1">
                <a:solidFill>
                  <a:schemeClr val="tx1"/>
                </a:solidFill>
              </a:rPr>
              <a:t>Gastropoda</a:t>
            </a:r>
            <a:r>
              <a:rPr lang="en-US" dirty="0">
                <a:solidFill>
                  <a:schemeClr val="tx1"/>
                </a:solidFill>
              </a:rPr>
              <a:t> class, pierces the algae cells with the radula (tongue with small teeth) to feed and sucks the contents that are ingested and then ends up in the digestive tract which is suitably branched so as to be extended to almost everything the body of the animal. The cytoplasm and the other cellular organelles are digested, but the chloroplasts undergo a much more interesting and different fate: they are incorporated into special cells spread in the digestive tract of the snail, mainly all the ends of the intestinal convolutions, and there they continue to survive and function.</a:t>
            </a:r>
          </a:p>
          <a:p>
            <a:r>
              <a:rPr lang="en-US" dirty="0">
                <a:solidFill>
                  <a:schemeClr val="tx1"/>
                </a:solidFill>
              </a:rPr>
              <a:t>Chloroplasts are the organelles responsible for carrying out photosynthesis, which in practice is the process that captures carbon dioxide from the air and converts it into simple sugar glucose, with the release of oxygen as waste material.</a:t>
            </a:r>
          </a:p>
          <a:p>
            <a:r>
              <a:rPr lang="en-US" dirty="0">
                <a:solidFill>
                  <a:schemeClr val="tx1"/>
                </a:solidFill>
              </a:rPr>
              <a:t>The photo that I propose belongs to one of these species and precisely to Elysia </a:t>
            </a:r>
            <a:r>
              <a:rPr lang="en-US" dirty="0" err="1">
                <a:solidFill>
                  <a:schemeClr val="tx1"/>
                </a:solidFill>
              </a:rPr>
              <a:t>crispata</a:t>
            </a:r>
            <a:r>
              <a:rPr lang="en-US" dirty="0">
                <a:solidFill>
                  <a:schemeClr val="tx1"/>
                </a:solidFill>
              </a:rPr>
              <a:t>. As you can see, the shape of his body has widened and flattened and the dorsal surface is semi-transparent to allow the penetration of the sun's rays.</a:t>
            </a:r>
            <a:endParaRPr lang="it-IT" dirty="0">
              <a:solidFill>
                <a:schemeClr val="tx1"/>
              </a:solidFill>
            </a:endParaRPr>
          </a:p>
        </p:txBody>
      </p:sp>
      <p:pic>
        <p:nvPicPr>
          <p:cNvPr id="8" name="Immagine 7">
            <a:extLst>
              <a:ext uri="{FF2B5EF4-FFF2-40B4-BE49-F238E27FC236}">
                <a16:creationId xmlns:a16="http://schemas.microsoft.com/office/drawing/2014/main" xmlns="" id="{E9337E4F-668F-4632-AD3B-BC067AEA8AC8}"/>
              </a:ext>
            </a:extLst>
          </p:cNvPr>
          <p:cNvPicPr>
            <a:picLocks noChangeAspect="1"/>
          </p:cNvPicPr>
          <p:nvPr/>
        </p:nvPicPr>
        <p:blipFill>
          <a:blip r:embed="rId3"/>
          <a:stretch>
            <a:fillRect/>
          </a:stretch>
        </p:blipFill>
        <p:spPr>
          <a:xfrm>
            <a:off x="6430963" y="3110948"/>
            <a:ext cx="4572000" cy="3429000"/>
          </a:xfrm>
          <a:prstGeom prst="rect">
            <a:avLst/>
          </a:prstGeom>
        </p:spPr>
      </p:pic>
    </p:spTree>
    <p:extLst>
      <p:ext uri="{BB962C8B-B14F-4D97-AF65-F5344CB8AC3E}">
        <p14:creationId xmlns:p14="http://schemas.microsoft.com/office/powerpoint/2010/main" xmlns="" val="10346420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80">
                                          <p:stCondLst>
                                            <p:cond delay="0"/>
                                          </p:stCondLst>
                                        </p:cTn>
                                        <p:tgtEl>
                                          <p:spTgt spid="5"/>
                                        </p:tgtEl>
                                      </p:cBhvr>
                                    </p:animEffect>
                                    <p:anim calcmode="lin" valueType="num">
                                      <p:cBhvr>
                                        <p:cTn id="5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0" dur="26">
                                          <p:stCondLst>
                                            <p:cond delay="650"/>
                                          </p:stCondLst>
                                        </p:cTn>
                                        <p:tgtEl>
                                          <p:spTgt spid="5"/>
                                        </p:tgtEl>
                                      </p:cBhvr>
                                      <p:to x="100000" y="60000"/>
                                    </p:animScale>
                                    <p:animScale>
                                      <p:cBhvr>
                                        <p:cTn id="61" dur="166" decel="50000">
                                          <p:stCondLst>
                                            <p:cond delay="676"/>
                                          </p:stCondLst>
                                        </p:cTn>
                                        <p:tgtEl>
                                          <p:spTgt spid="5"/>
                                        </p:tgtEl>
                                      </p:cBhvr>
                                      <p:to x="100000" y="100000"/>
                                    </p:animScale>
                                    <p:animScale>
                                      <p:cBhvr>
                                        <p:cTn id="62" dur="26">
                                          <p:stCondLst>
                                            <p:cond delay="1312"/>
                                          </p:stCondLst>
                                        </p:cTn>
                                        <p:tgtEl>
                                          <p:spTgt spid="5"/>
                                        </p:tgtEl>
                                      </p:cBhvr>
                                      <p:to x="100000" y="80000"/>
                                    </p:animScale>
                                    <p:animScale>
                                      <p:cBhvr>
                                        <p:cTn id="63" dur="166" decel="50000">
                                          <p:stCondLst>
                                            <p:cond delay="1338"/>
                                          </p:stCondLst>
                                        </p:cTn>
                                        <p:tgtEl>
                                          <p:spTgt spid="5"/>
                                        </p:tgtEl>
                                      </p:cBhvr>
                                      <p:to x="100000" y="100000"/>
                                    </p:animScale>
                                    <p:animScale>
                                      <p:cBhvr>
                                        <p:cTn id="64" dur="26">
                                          <p:stCondLst>
                                            <p:cond delay="1642"/>
                                          </p:stCondLst>
                                        </p:cTn>
                                        <p:tgtEl>
                                          <p:spTgt spid="5"/>
                                        </p:tgtEl>
                                      </p:cBhvr>
                                      <p:to x="100000" y="90000"/>
                                    </p:animScale>
                                    <p:animScale>
                                      <p:cBhvr>
                                        <p:cTn id="65" dur="166" decel="50000">
                                          <p:stCondLst>
                                            <p:cond delay="1668"/>
                                          </p:stCondLst>
                                        </p:cTn>
                                        <p:tgtEl>
                                          <p:spTgt spid="5"/>
                                        </p:tgtEl>
                                      </p:cBhvr>
                                      <p:to x="100000" y="100000"/>
                                    </p:animScale>
                                    <p:animScale>
                                      <p:cBhvr>
                                        <p:cTn id="66" dur="26">
                                          <p:stCondLst>
                                            <p:cond delay="1808"/>
                                          </p:stCondLst>
                                        </p:cTn>
                                        <p:tgtEl>
                                          <p:spTgt spid="5"/>
                                        </p:tgtEl>
                                      </p:cBhvr>
                                      <p:to x="100000" y="95000"/>
                                    </p:animScale>
                                    <p:animScale>
                                      <p:cBhvr>
                                        <p:cTn id="67" dur="166" decel="50000">
                                          <p:stCondLst>
                                            <p:cond delay="1834"/>
                                          </p:stCondLst>
                                        </p:cTn>
                                        <p:tgtEl>
                                          <p:spTgt spid="5"/>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ppt_x"/>
                                          </p:val>
                                        </p:tav>
                                        <p:tav tm="100000">
                                          <p:val>
                                            <p:strVal val="#ppt_x"/>
                                          </p:val>
                                        </p:tav>
                                      </p:tavLst>
                                    </p:anim>
                                    <p:anim calcmode="lin" valueType="num">
                                      <p:cBhvr additive="base">
                                        <p:cTn id="7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7E9116B1-EDCA-4F63-A81C-AF89C3872368}"/>
              </a:ext>
            </a:extLst>
          </p:cNvPr>
          <p:cNvSpPr>
            <a:spLocks noGrp="1"/>
          </p:cNvSpPr>
          <p:nvPr>
            <p:ph type="body" idx="1"/>
          </p:nvPr>
        </p:nvSpPr>
        <p:spPr>
          <a:xfrm>
            <a:off x="1583436" y="2313433"/>
            <a:ext cx="4512564" cy="1556202"/>
          </a:xfrm>
        </p:spPr>
        <p:txBody>
          <a:bodyPr>
            <a:normAutofit fontScale="70000" lnSpcReduction="20000"/>
          </a:bodyPr>
          <a:lstStyle/>
          <a:p>
            <a:r>
              <a:rPr lang="en-US" dirty="0">
                <a:solidFill>
                  <a:schemeClr val="tx1"/>
                </a:solidFill>
              </a:rPr>
              <a:t>This process uses solar energy to convert carbon dioxide and water into energy in the form of carbohydrates. It is a two-part process. First, the energy from solar radiation is trapped in the plant. Secondly, that energy is used to break down carbon dioxide and form glucose, the main energy molecule in plants</a:t>
            </a:r>
            <a:r>
              <a:rPr lang="en-US" dirty="0"/>
              <a:t>.</a:t>
            </a:r>
            <a:endParaRPr lang="it-IT" dirty="0"/>
          </a:p>
        </p:txBody>
      </p:sp>
      <p:pic>
        <p:nvPicPr>
          <p:cNvPr id="8" name="Segnaposto contenuto 7">
            <a:extLst>
              <a:ext uri="{FF2B5EF4-FFF2-40B4-BE49-F238E27FC236}">
                <a16:creationId xmlns:a16="http://schemas.microsoft.com/office/drawing/2014/main" xmlns="" id="{3CB118E9-3D37-4005-B63A-A486DD032D0C}"/>
              </a:ext>
            </a:extLst>
          </p:cNvPr>
          <p:cNvPicPr>
            <a:picLocks noGrp="1" noChangeAspect="1"/>
          </p:cNvPicPr>
          <p:nvPr>
            <p:ph sz="quarter" idx="4"/>
          </p:nvPr>
        </p:nvPicPr>
        <p:blipFill>
          <a:blip r:embed="rId2"/>
          <a:stretch>
            <a:fillRect/>
          </a:stretch>
        </p:blipFill>
        <p:spPr>
          <a:xfrm>
            <a:off x="6757884" y="4030886"/>
            <a:ext cx="3850680" cy="2466780"/>
          </a:xfrm>
          <a:prstGeom prst="rect">
            <a:avLst/>
          </a:prstGeom>
        </p:spPr>
      </p:pic>
      <p:sp>
        <p:nvSpPr>
          <p:cNvPr id="5" name="Segnaposto testo 4">
            <a:extLst>
              <a:ext uri="{FF2B5EF4-FFF2-40B4-BE49-F238E27FC236}">
                <a16:creationId xmlns:a16="http://schemas.microsoft.com/office/drawing/2014/main" xmlns="" id="{A3BFCA8B-A3B0-491F-9EBA-9DD873ED63E8}"/>
              </a:ext>
            </a:extLst>
          </p:cNvPr>
          <p:cNvSpPr>
            <a:spLocks noGrp="1"/>
          </p:cNvSpPr>
          <p:nvPr>
            <p:ph type="body" sz="quarter" idx="13"/>
          </p:nvPr>
        </p:nvSpPr>
        <p:spPr>
          <a:xfrm>
            <a:off x="6351568" y="2495491"/>
            <a:ext cx="4364302" cy="1556202"/>
          </a:xfrm>
        </p:spPr>
        <p:txBody>
          <a:bodyPr>
            <a:normAutofit fontScale="70000" lnSpcReduction="20000"/>
          </a:bodyPr>
          <a:lstStyle/>
          <a:p>
            <a:r>
              <a:rPr lang="en-US" dirty="0">
                <a:solidFill>
                  <a:schemeClr val="tx1"/>
                </a:solidFill>
              </a:rPr>
              <a:t>In plants, the so-called "light" reactions occur within the chloroplast thylakoids, where the aforementioned chlorophyll pigments reside. ... The chloroplast is involved in both stages of photosynthesis. The light reactions take place in the thylakoid. There, water (H2O) is oxidized, and oxygen (O2) is released.</a:t>
            </a:r>
            <a:endParaRPr lang="it-IT" dirty="0">
              <a:solidFill>
                <a:schemeClr val="tx1"/>
              </a:solidFill>
            </a:endParaRPr>
          </a:p>
        </p:txBody>
      </p:sp>
      <p:sp>
        <p:nvSpPr>
          <p:cNvPr id="6" name="Titolo 5">
            <a:extLst>
              <a:ext uri="{FF2B5EF4-FFF2-40B4-BE49-F238E27FC236}">
                <a16:creationId xmlns:a16="http://schemas.microsoft.com/office/drawing/2014/main" xmlns="" id="{5114F691-DEB2-445A-BD8D-CB33B603AD04}"/>
              </a:ext>
            </a:extLst>
          </p:cNvPr>
          <p:cNvSpPr>
            <a:spLocks noGrp="1"/>
          </p:cNvSpPr>
          <p:nvPr>
            <p:ph type="title"/>
          </p:nvPr>
        </p:nvSpPr>
        <p:spPr/>
        <p:txBody>
          <a:bodyPr>
            <a:normAutofit fontScale="90000"/>
          </a:bodyPr>
          <a:lstStyle/>
          <a:p>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does photosynthesis take place in the sea? and on earth?</a:t>
            </a:r>
            <a:endParaRPr lang="it-IT"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5" name="Segnaposto contenuto 14">
            <a:extLst>
              <a:ext uri="{FF2B5EF4-FFF2-40B4-BE49-F238E27FC236}">
                <a16:creationId xmlns:a16="http://schemas.microsoft.com/office/drawing/2014/main" xmlns="" id="{B4BCF268-634E-4D8D-BBFB-C5B36A6CFCB3}"/>
              </a:ext>
            </a:extLst>
          </p:cNvPr>
          <p:cNvPicPr>
            <a:picLocks noGrp="1" noChangeAspect="1"/>
          </p:cNvPicPr>
          <p:nvPr>
            <p:ph sz="half" idx="2"/>
          </p:nvPr>
        </p:nvPicPr>
        <p:blipFill>
          <a:blip r:embed="rId3"/>
          <a:stretch>
            <a:fillRect/>
          </a:stretch>
        </p:blipFill>
        <p:spPr>
          <a:xfrm>
            <a:off x="1583436" y="4030886"/>
            <a:ext cx="4364302" cy="2466780"/>
          </a:xfrm>
          <a:prstGeom prst="rect">
            <a:avLst/>
          </a:prstGeom>
        </p:spPr>
      </p:pic>
    </p:spTree>
    <p:extLst>
      <p:ext uri="{BB962C8B-B14F-4D97-AF65-F5344CB8AC3E}">
        <p14:creationId xmlns:p14="http://schemas.microsoft.com/office/powerpoint/2010/main" xmlns="" val="19204550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B9791E-9039-44E5-82D8-69C1898EE1AD}"/>
              </a:ext>
            </a:extLst>
          </p:cNvPr>
          <p:cNvSpPr>
            <a:spLocks noGrp="1"/>
          </p:cNvSpPr>
          <p:nvPr>
            <p:ph type="ctrTitle"/>
          </p:nvPr>
        </p:nvSpPr>
        <p:spPr>
          <a:xfrm>
            <a:off x="341243" y="239892"/>
            <a:ext cx="8991600" cy="1645920"/>
          </a:xfrm>
        </p:spPr>
        <p:txBody>
          <a:bodyPr>
            <a:noAutofit/>
          </a:bodyPr>
          <a:lstStyle/>
          <a:p>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Is there any difference between photosynthesis in the sea and photosynthesis on land?</a:t>
            </a:r>
            <a:endParaRPr lang="it-IT"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Sottotitolo 2">
            <a:extLst>
              <a:ext uri="{FF2B5EF4-FFF2-40B4-BE49-F238E27FC236}">
                <a16:creationId xmlns:a16="http://schemas.microsoft.com/office/drawing/2014/main" xmlns="" id="{BDA9379E-A51C-45D5-8BD4-59E6A147F496}"/>
              </a:ext>
            </a:extLst>
          </p:cNvPr>
          <p:cNvSpPr>
            <a:spLocks noGrp="1"/>
          </p:cNvSpPr>
          <p:nvPr>
            <p:ph type="subTitle" idx="1"/>
          </p:nvPr>
        </p:nvSpPr>
        <p:spPr>
          <a:xfrm>
            <a:off x="341243" y="2062416"/>
            <a:ext cx="6735418" cy="3211949"/>
          </a:xfrm>
        </p:spPr>
        <p:txBody>
          <a:bodyPr>
            <a:normAutofit/>
          </a:bodyPr>
          <a:lstStyle/>
          <a:p>
            <a:pPr algn="just"/>
            <a:r>
              <a:rPr lang="en-US" sz="2800" dirty="0">
                <a:solidFill>
                  <a:schemeClr val="bg1"/>
                </a:solidFill>
              </a:rPr>
              <a:t>Most plants and many bacteria get their food by photosynthesis. ... Both types of plants require carbon dioxide, water, and energy to produce glucose (their food). The only difference between photosynthesis in aquatic and land plants is where in their environments they get these nutrients.</a:t>
            </a:r>
            <a:endParaRPr lang="it-IT" sz="2800" dirty="0">
              <a:solidFill>
                <a:schemeClr val="bg1"/>
              </a:solidFill>
            </a:endParaRPr>
          </a:p>
        </p:txBody>
      </p:sp>
      <p:pic>
        <p:nvPicPr>
          <p:cNvPr id="7" name="Immagine 6">
            <a:extLst>
              <a:ext uri="{FF2B5EF4-FFF2-40B4-BE49-F238E27FC236}">
                <a16:creationId xmlns:a16="http://schemas.microsoft.com/office/drawing/2014/main" xmlns="" id="{8198ABD2-9B7F-46D1-ADB6-BB5BDAB339D8}"/>
              </a:ext>
            </a:extLst>
          </p:cNvPr>
          <p:cNvPicPr>
            <a:picLocks noChangeAspect="1"/>
          </p:cNvPicPr>
          <p:nvPr/>
        </p:nvPicPr>
        <p:blipFill>
          <a:blip r:embed="rId2"/>
          <a:stretch>
            <a:fillRect/>
          </a:stretch>
        </p:blipFill>
        <p:spPr>
          <a:xfrm>
            <a:off x="7290973" y="2062416"/>
            <a:ext cx="3430036" cy="2282533"/>
          </a:xfrm>
          <a:prstGeom prst="rect">
            <a:avLst/>
          </a:prstGeom>
        </p:spPr>
      </p:pic>
      <p:pic>
        <p:nvPicPr>
          <p:cNvPr id="8" name="Immagine 7">
            <a:extLst>
              <a:ext uri="{FF2B5EF4-FFF2-40B4-BE49-F238E27FC236}">
                <a16:creationId xmlns:a16="http://schemas.microsoft.com/office/drawing/2014/main" xmlns="" id="{2266F7D5-9C39-4B38-8755-83326551F470}"/>
              </a:ext>
            </a:extLst>
          </p:cNvPr>
          <p:cNvPicPr>
            <a:picLocks noChangeAspect="1"/>
          </p:cNvPicPr>
          <p:nvPr/>
        </p:nvPicPr>
        <p:blipFill>
          <a:blip r:embed="rId3"/>
          <a:stretch>
            <a:fillRect/>
          </a:stretch>
        </p:blipFill>
        <p:spPr>
          <a:xfrm>
            <a:off x="7290973" y="4691476"/>
            <a:ext cx="3430036" cy="1938716"/>
          </a:xfrm>
          <a:prstGeom prst="rect">
            <a:avLst/>
          </a:prstGeom>
        </p:spPr>
      </p:pic>
    </p:spTree>
    <p:extLst>
      <p:ext uri="{BB962C8B-B14F-4D97-AF65-F5344CB8AC3E}">
        <p14:creationId xmlns:p14="http://schemas.microsoft.com/office/powerpoint/2010/main" xmlns="" val="7971466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26"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Pacco">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TM10001115[[fn=Pacco]]</Template>
  <TotalTime>146</TotalTime>
  <Words>551</Words>
  <Application>Microsoft Office PowerPoint</Application>
  <PresentationFormat>Özel</PresentationFormat>
  <Paragraphs>13</Paragraphs>
  <Slides>4</Slides>
  <Notes>0</Notes>
  <HiddenSlides>0</HiddenSlides>
  <MMClips>0</MMClips>
  <ScaleCrop>false</ScaleCrop>
  <HeadingPairs>
    <vt:vector size="4" baseType="variant">
      <vt:variant>
        <vt:lpstr>Tema</vt:lpstr>
      </vt:variant>
      <vt:variant>
        <vt:i4>1</vt:i4>
      </vt:variant>
      <vt:variant>
        <vt:lpstr>Slayt Başlıkları</vt:lpstr>
      </vt:variant>
      <vt:variant>
        <vt:i4>4</vt:i4>
      </vt:variant>
    </vt:vector>
  </HeadingPairs>
  <TitlesOfParts>
    <vt:vector size="5" baseType="lpstr">
      <vt:lpstr>Pacco</vt:lpstr>
      <vt:lpstr>photosynthesis of the sea</vt:lpstr>
      <vt:lpstr>What marine creatures do photosynthesis?</vt:lpstr>
      <vt:lpstr>how does photosynthesis take place in the sea? and on earth?</vt:lpstr>
      <vt:lpstr>Is there any difference between photosynthesis in the sea and photosynthesis on land?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in  the sea</dc:title>
  <dc:creator>UTENTE</dc:creator>
  <cp:lastModifiedBy>DUYGU AKTUĞ</cp:lastModifiedBy>
  <cp:revision>8</cp:revision>
  <dcterms:created xsi:type="dcterms:W3CDTF">2021-02-21T15:29:20Z</dcterms:created>
  <dcterms:modified xsi:type="dcterms:W3CDTF">2021-02-28T16:13:12Z</dcterms:modified>
</cp:coreProperties>
</file>