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260" r:id="rId2"/>
    <p:sldId id="261" r:id="rId3"/>
    <p:sldId id="262" r:id="rId4"/>
    <p:sldId id="257" r:id="rId5"/>
    <p:sldId id="258" r:id="rId6"/>
    <p:sldId id="259"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EFE"/>
    <a:srgbClr val="FFCCCC"/>
    <a:srgbClr val="F5C799"/>
    <a:srgbClr val="4919FB"/>
    <a:srgbClr val="9EF8AF"/>
    <a:srgbClr val="CCFFCC"/>
    <a:srgbClr val="CCECFF"/>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57" d="100"/>
          <a:sy n="57" d="100"/>
        </p:scale>
        <p:origin x="16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CAFF9-A92E-4FEF-BAD8-877D303C6CB2}" type="datetimeFigureOut">
              <a:rPr lang="pl-PL" smtClean="0"/>
              <a:t>28.01.2020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239DE-BFB7-4AD5-80E2-DDB1AD6C6447}" type="slidenum">
              <a:rPr lang="pl-PL" smtClean="0"/>
              <a:t>‹#›</a:t>
            </a:fld>
            <a:endParaRPr lang="pl-PL"/>
          </a:p>
        </p:txBody>
      </p:sp>
    </p:spTree>
    <p:extLst>
      <p:ext uri="{BB962C8B-B14F-4D97-AF65-F5344CB8AC3E}">
        <p14:creationId xmlns:p14="http://schemas.microsoft.com/office/powerpoint/2010/main" val="187927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FE239DE-BFB7-4AD5-80E2-DDB1AD6C6447}" type="slidenum">
              <a:rPr lang="pl-PL" smtClean="0"/>
              <a:t>4</a:t>
            </a:fld>
            <a:endParaRPr lang="pl-PL"/>
          </a:p>
        </p:txBody>
      </p:sp>
    </p:spTree>
    <p:extLst>
      <p:ext uri="{BB962C8B-B14F-4D97-AF65-F5344CB8AC3E}">
        <p14:creationId xmlns:p14="http://schemas.microsoft.com/office/powerpoint/2010/main" val="4127443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4101127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790E1C-CA44-4014-A31D-763B7DD270DE}" type="datetimeFigureOut">
              <a:rPr lang="pl-PL" smtClean="0"/>
              <a:t>28.01.2020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352898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27518518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smtClean="0"/>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4217195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2719508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790E1C-CA44-4014-A31D-763B7DD270DE}" type="datetimeFigureOut">
              <a:rPr lang="pl-PL" smtClean="0"/>
              <a:t>28.01.2020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175369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790E1C-CA44-4014-A31D-763B7DD270DE}" type="datetimeFigureOut">
              <a:rPr lang="pl-PL" smtClean="0"/>
              <a:t>28.01.2020</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150225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525022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2499516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2675565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790E1C-CA44-4014-A31D-763B7DD270DE}" type="datetimeFigureOut">
              <a:rPr lang="pl-PL" smtClean="0"/>
              <a:t>28.01.2020</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3709392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790E1C-CA44-4014-A31D-763B7DD270DE}" type="datetimeFigureOut">
              <a:rPr lang="pl-PL" smtClean="0"/>
              <a:t>28.01.2020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22526896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790E1C-CA44-4014-A31D-763B7DD270DE}" type="datetimeFigureOut">
              <a:rPr lang="pl-PL" smtClean="0"/>
              <a:t>28.01.2020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767580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790E1C-CA44-4014-A31D-763B7DD270DE}" type="datetimeFigureOut">
              <a:rPr lang="pl-PL" smtClean="0"/>
              <a:t>28.01.2020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920830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90E1C-CA44-4014-A31D-763B7DD270DE}" type="datetimeFigureOut">
              <a:rPr lang="pl-PL" smtClean="0"/>
              <a:t>28.01.2020</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1924132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790E1C-CA44-4014-A31D-763B7DD270DE}" type="datetimeFigureOut">
              <a:rPr lang="pl-PL" smtClean="0"/>
              <a:t>28.01.2020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4013615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smtClean="0"/>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790E1C-CA44-4014-A31D-763B7DD270DE}" type="datetimeFigureOut">
              <a:rPr lang="pl-PL" smtClean="0"/>
              <a:t>28.01.2020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B94455-278D-4907-BBD3-719943B3D3FC}" type="slidenum">
              <a:rPr lang="pl-PL" smtClean="0"/>
              <a:t>‹#›</a:t>
            </a:fld>
            <a:endParaRPr lang="pl-PL"/>
          </a:p>
        </p:txBody>
      </p:sp>
    </p:spTree>
    <p:extLst>
      <p:ext uri="{BB962C8B-B14F-4D97-AF65-F5344CB8AC3E}">
        <p14:creationId xmlns:p14="http://schemas.microsoft.com/office/powerpoint/2010/main" val="4285892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9790E1C-CA44-4014-A31D-763B7DD270DE}" type="datetimeFigureOut">
              <a:rPr lang="pl-PL" smtClean="0"/>
              <a:t>28.01.2020</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7B94455-278D-4907-BBD3-719943B3D3FC}" type="slidenum">
              <a:rPr lang="pl-PL" smtClean="0"/>
              <a:t>‹#›</a:t>
            </a:fld>
            <a:endParaRPr lang="pl-PL"/>
          </a:p>
        </p:txBody>
      </p:sp>
    </p:spTree>
    <p:extLst>
      <p:ext uri="{BB962C8B-B14F-4D97-AF65-F5344CB8AC3E}">
        <p14:creationId xmlns:p14="http://schemas.microsoft.com/office/powerpoint/2010/main" val="2943123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31" y="527749"/>
            <a:ext cx="3248025" cy="1409700"/>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655" y="242323"/>
            <a:ext cx="2029291" cy="1775630"/>
          </a:xfrm>
          <a:prstGeom prst="rect">
            <a:avLst/>
          </a:prstGeom>
        </p:spPr>
      </p:pic>
      <p:sp>
        <p:nvSpPr>
          <p:cNvPr id="6" name="Prostokąt 5"/>
          <p:cNvSpPr/>
          <p:nvPr/>
        </p:nvSpPr>
        <p:spPr>
          <a:xfrm>
            <a:off x="1970467" y="3105835"/>
            <a:ext cx="8242479" cy="1200329"/>
          </a:xfrm>
          <a:prstGeom prst="rect">
            <a:avLst/>
          </a:prstGeom>
        </p:spPr>
        <p:txBody>
          <a:bodyPr wrap="square">
            <a:spAutoFit/>
          </a:bodyPr>
          <a:lstStyle/>
          <a:p>
            <a:pPr algn="ctr"/>
            <a:r>
              <a:rPr lang="en-US" sz="3600" dirty="0">
                <a:latin typeface="Californian FB" panose="0207040306080B030204" pitchFamily="18" charset="0"/>
              </a:rPr>
              <a:t>Consequences of the melting of the ice caps </a:t>
            </a:r>
          </a:p>
          <a:p>
            <a:pPr algn="ctr"/>
            <a:r>
              <a:rPr lang="en-US" sz="3600" dirty="0">
                <a:latin typeface="Californian FB" panose="0207040306080B030204" pitchFamily="18" charset="0"/>
              </a:rPr>
              <a:t>and the </a:t>
            </a:r>
            <a:r>
              <a:rPr lang="en-US" sz="3600" dirty="0" err="1">
                <a:latin typeface="Californian FB" panose="0207040306080B030204" pitchFamily="18" charset="0"/>
              </a:rPr>
              <a:t>perma</a:t>
            </a:r>
            <a:r>
              <a:rPr lang="en-US" sz="3600" dirty="0">
                <a:latin typeface="Californian FB" panose="0207040306080B030204" pitchFamily="18" charset="0"/>
              </a:rPr>
              <a:t>- frost</a:t>
            </a:r>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0467" y="389130"/>
            <a:ext cx="1847164" cy="1548319"/>
          </a:xfrm>
          <a:prstGeom prst="rect">
            <a:avLst/>
          </a:prstGeom>
        </p:spPr>
      </p:pic>
    </p:spTree>
    <p:extLst>
      <p:ext uri="{BB962C8B-B14F-4D97-AF65-F5344CB8AC3E}">
        <p14:creationId xmlns:p14="http://schemas.microsoft.com/office/powerpoint/2010/main" val="178427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7767" y="133983"/>
            <a:ext cx="4310870" cy="923330"/>
          </a:xfrm>
          <a:prstGeom prst="rect">
            <a:avLst/>
          </a:prstGeom>
          <a:noFill/>
        </p:spPr>
        <p:txBody>
          <a:bodyPr wrap="square" lIns="91440" tIns="45720" rIns="91440" bIns="45720">
            <a:spAutoFit/>
          </a:bodyPr>
          <a:lstStyle/>
          <a:p>
            <a:pPr algn="ctr"/>
            <a:r>
              <a:rPr lang="pl-PL" sz="5400" b="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SEA LEVEL</a:t>
            </a:r>
            <a:endParaRPr lang="pl-PL"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3" name="Prostokąt 2"/>
          <p:cNvSpPr/>
          <p:nvPr/>
        </p:nvSpPr>
        <p:spPr>
          <a:xfrm>
            <a:off x="191510" y="1138231"/>
            <a:ext cx="4769476" cy="5262979"/>
          </a:xfrm>
          <a:prstGeom prst="rect">
            <a:avLst/>
          </a:prstGeom>
        </p:spPr>
        <p:txBody>
          <a:bodyPr wrap="square">
            <a:spAutoFit/>
          </a:bodyPr>
          <a:lstStyle/>
          <a:p>
            <a:r>
              <a:rPr lang="en-US" sz="2400" b="1" dirty="0">
                <a:solidFill>
                  <a:srgbClr val="7030A0"/>
                </a:solidFill>
                <a:latin typeface="Arial" panose="020B0604020202020204" pitchFamily="34" charset="0"/>
                <a:cs typeface="Arial" panose="020B0604020202020204" pitchFamily="34" charset="0"/>
              </a:rPr>
              <a:t>Sea level – a point situated at a height theoretically equal to zero, in the place where the sea is facing the mainland. Adopted in geography and cartography, the average sea level is the average of all levels of the sea, resulting from its fluctuations, caused by phenomena </a:t>
            </a:r>
            <a:r>
              <a:rPr lang="en-US" sz="2400" b="1" dirty="0" smtClean="0">
                <a:solidFill>
                  <a:srgbClr val="7030A0"/>
                </a:solidFill>
                <a:latin typeface="Arial" panose="020B0604020202020204" pitchFamily="34" charset="0"/>
                <a:cs typeface="Arial" panose="020B0604020202020204" pitchFamily="34" charset="0"/>
              </a:rPr>
              <a:t>tides </a:t>
            </a:r>
            <a:r>
              <a:rPr lang="en-US" sz="2400" b="1" dirty="0">
                <a:solidFill>
                  <a:srgbClr val="7030A0"/>
                </a:solidFill>
                <a:latin typeface="Arial" panose="020B0604020202020204" pitchFamily="34" charset="0"/>
                <a:cs typeface="Arial" panose="020B0604020202020204" pitchFamily="34" charset="0"/>
              </a:rPr>
              <a:t>. It is also necessary to take longer cycles of sea level fluctuations: 19-year cycle of </a:t>
            </a:r>
            <a:r>
              <a:rPr lang="en-US" sz="2400" b="1" dirty="0" err="1">
                <a:solidFill>
                  <a:srgbClr val="7030A0"/>
                </a:solidFill>
                <a:latin typeface="Arial" panose="020B0604020202020204" pitchFamily="34" charset="0"/>
                <a:cs typeface="Arial" panose="020B0604020202020204" pitchFamily="34" charset="0"/>
              </a:rPr>
              <a:t>Metona</a:t>
            </a:r>
            <a:r>
              <a:rPr lang="en-US" sz="2400" b="1" dirty="0">
                <a:solidFill>
                  <a:srgbClr val="7030A0"/>
                </a:solidFill>
                <a:latin typeface="Arial" panose="020B0604020202020204" pitchFamily="34" charset="0"/>
                <a:cs typeface="Arial" panose="020B0604020202020204" pitchFamily="34" charset="0"/>
              </a:rPr>
              <a:t> and 223-monthly cycle of </a:t>
            </a:r>
            <a:r>
              <a:rPr lang="en-US" sz="2400" b="1" dirty="0" err="1">
                <a:solidFill>
                  <a:srgbClr val="7030A0"/>
                </a:solidFill>
                <a:latin typeface="Arial" panose="020B0604020202020204" pitchFamily="34" charset="0"/>
                <a:cs typeface="Arial" panose="020B0604020202020204" pitchFamily="34" charset="0"/>
              </a:rPr>
              <a:t>Saros</a:t>
            </a:r>
            <a:r>
              <a:rPr lang="en-US" sz="2400" b="1" dirty="0">
                <a:solidFill>
                  <a:srgbClr val="7030A0"/>
                </a:solidFill>
                <a:latin typeface="Arial" panose="020B0604020202020204" pitchFamily="34" charset="0"/>
                <a:cs typeface="Arial" panose="020B0604020202020204" pitchFamily="34" charset="0"/>
              </a:rPr>
              <a:t>.</a:t>
            </a:r>
            <a:endParaRPr lang="pl-PL" sz="2400" b="1" dirty="0">
              <a:solidFill>
                <a:srgbClr val="7030A0"/>
              </a:solidFill>
              <a:latin typeface="Arial" panose="020B0604020202020204" pitchFamily="34" charset="0"/>
              <a:cs typeface="Arial" panose="020B060402020202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816" y="1057312"/>
            <a:ext cx="6118418" cy="5632311"/>
          </a:xfrm>
          <a:prstGeom prst="rect">
            <a:avLst/>
          </a:prstGeom>
          <a:ln w="76200">
            <a:solidFill>
              <a:schemeClr val="accent4"/>
            </a:solidFill>
          </a:ln>
        </p:spPr>
      </p:pic>
    </p:spTree>
    <p:extLst>
      <p:ext uri="{BB962C8B-B14F-4D97-AF65-F5344CB8AC3E}">
        <p14:creationId xmlns:p14="http://schemas.microsoft.com/office/powerpoint/2010/main" val="2877108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3" presetClass="emph" presetSubtype="2" fill="hold" grpId="0" nodeType="after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par>
                                <p:cTn id="11" presetID="26"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70">
                                          <p:stCondLst>
                                            <p:cond delay="0"/>
                                          </p:stCondLst>
                                        </p:cTn>
                                        <p:tgtEl>
                                          <p:spTgt spid="5"/>
                                        </p:tgtEl>
                                      </p:cBhvr>
                                    </p:animEffect>
                                    <p:anim calcmode="lin" valueType="num">
                                      <p:cBhvr>
                                        <p:cTn id="14" dur="179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5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53" tmFilter="0, 0; 0.125,0.2665; 0.25,0.4; 0.375,0.465; 0.5,0.5;  0.625,0.535; 0.75,0.6; 0.875,0.7335; 1,1">
                                          <p:stCondLst>
                                            <p:cond delay="653"/>
                                          </p:stCondLst>
                                        </p:cTn>
                                        <p:tgtEl>
                                          <p:spTgt spid="5"/>
                                        </p:tgtEl>
                                        <p:attrNameLst>
                                          <p:attrName>ppt_y</p:attrName>
                                        </p:attrNameLst>
                                      </p:cBhvr>
                                      <p:tavLst>
                                        <p:tav tm="0" fmla="#ppt_y-sin(pi*$)/9">
                                          <p:val>
                                            <p:fltVal val="0"/>
                                          </p:val>
                                        </p:tav>
                                        <p:tav tm="100000">
                                          <p:val>
                                            <p:fltVal val="1"/>
                                          </p:val>
                                        </p:tav>
                                      </p:tavLst>
                                    </p:anim>
                                    <p:anim calcmode="lin" valueType="num">
                                      <p:cBhvr>
                                        <p:cTn id="17" dur="2" tmFilter="0, 0; 0.125,0.2665; 0.25,0.4; 0.375,0.465; 0.5,0.5;  0.625,0.535; 0.75,0.6; 0.875,0.7335; 1,1">
                                          <p:stCondLst>
                                            <p:cond delay="1302"/>
                                          </p:stCondLst>
                                        </p:cTn>
                                        <p:tgtEl>
                                          <p:spTgt spid="5"/>
                                        </p:tgtEl>
                                        <p:attrNameLst>
                                          <p:attrName>ppt_y</p:attrName>
                                        </p:attrNameLst>
                                      </p:cBhvr>
                                      <p:tavLst>
                                        <p:tav tm="0" fmla="#ppt_y-sin(pi*$)/27">
                                          <p:val>
                                            <p:fltVal val="0"/>
                                          </p:val>
                                        </p:tav>
                                        <p:tav tm="100000">
                                          <p:val>
                                            <p:fltVal val="1"/>
                                          </p:val>
                                        </p:tav>
                                      </p:tavLst>
                                    </p:anim>
                                    <p:anim calcmode="lin" valueType="num">
                                      <p:cBhvr>
                                        <p:cTn id="18" dur="1" tmFilter="0, 0; 0.125,0.2665; 0.25,0.4; 0.375,0.465; 0.5,0.5;  0.625,0.535; 0.75,0.6; 0.875,0.7335; 1,1">
                                          <p:stCondLst>
                                            <p:cond delay="1999"/>
                                          </p:stCondLst>
                                        </p:cTn>
                                        <p:tgtEl>
                                          <p:spTgt spid="5"/>
                                        </p:tgtEl>
                                        <p:attrNameLst>
                                          <p:attrName>ppt_y</p:attrName>
                                        </p:attrNameLst>
                                      </p:cBhvr>
                                      <p:tavLst>
                                        <p:tav tm="0" fmla="#ppt_y-sin(pi*$)/81">
                                          <p:val>
                                            <p:fltVal val="0"/>
                                          </p:val>
                                        </p:tav>
                                        <p:tav tm="100000">
                                          <p:val>
                                            <p:fltVal val="1"/>
                                          </p:val>
                                        </p:tav>
                                      </p:tavLst>
                                    </p:anim>
                                    <p:animScale>
                                      <p:cBhvr>
                                        <p:cTn id="19" dur="1">
                                          <p:stCondLst>
                                            <p:cond delay="639"/>
                                          </p:stCondLst>
                                        </p:cTn>
                                        <p:tgtEl>
                                          <p:spTgt spid="5"/>
                                        </p:tgtEl>
                                      </p:cBhvr>
                                      <p:to x="100000" y="60000"/>
                                    </p:animScale>
                                    <p:animScale>
                                      <p:cBhvr>
                                        <p:cTn id="20" dur="1" decel="50000">
                                          <p:stCondLst>
                                            <p:cond delay="665"/>
                                          </p:stCondLst>
                                        </p:cTn>
                                        <p:tgtEl>
                                          <p:spTgt spid="5"/>
                                        </p:tgtEl>
                                      </p:cBhvr>
                                      <p:to x="100000" y="100000"/>
                                    </p:animScale>
                                    <p:animScale>
                                      <p:cBhvr>
                                        <p:cTn id="21" dur="1">
                                          <p:stCondLst>
                                            <p:cond delay="1290"/>
                                          </p:stCondLst>
                                        </p:cTn>
                                        <p:tgtEl>
                                          <p:spTgt spid="5"/>
                                        </p:tgtEl>
                                      </p:cBhvr>
                                      <p:to x="100000" y="80000"/>
                                    </p:animScale>
                                    <p:animScale>
                                      <p:cBhvr>
                                        <p:cTn id="22" dur="1" decel="50000">
                                          <p:stCondLst>
                                            <p:cond delay="1316"/>
                                          </p:stCondLst>
                                        </p:cTn>
                                        <p:tgtEl>
                                          <p:spTgt spid="5"/>
                                        </p:tgtEl>
                                      </p:cBhvr>
                                      <p:to x="100000" y="100000"/>
                                    </p:animScale>
                                    <p:animScale>
                                      <p:cBhvr>
                                        <p:cTn id="23" dur="1">
                                          <p:stCondLst>
                                            <p:cond delay="1999"/>
                                          </p:stCondLst>
                                        </p:cTn>
                                        <p:tgtEl>
                                          <p:spTgt spid="5"/>
                                        </p:tgtEl>
                                      </p:cBhvr>
                                      <p:to x="100000" y="90000"/>
                                    </p:animScale>
                                    <p:animScale>
                                      <p:cBhvr>
                                        <p:cTn id="24" dur="1" decel="50000">
                                          <p:stCondLst>
                                            <p:cond delay="1999"/>
                                          </p:stCondLst>
                                        </p:cTn>
                                        <p:tgtEl>
                                          <p:spTgt spid="5"/>
                                        </p:tgtEl>
                                      </p:cBhvr>
                                      <p:to x="100000" y="100000"/>
                                    </p:animScale>
                                    <p:animScale>
                                      <p:cBhvr>
                                        <p:cTn id="25" dur="1">
                                          <p:stCondLst>
                                            <p:cond delay="1999"/>
                                          </p:stCondLst>
                                        </p:cTn>
                                        <p:tgtEl>
                                          <p:spTgt spid="5"/>
                                        </p:tgtEl>
                                      </p:cBhvr>
                                      <p:to x="100000" y="95000"/>
                                    </p:animScale>
                                    <p:animScale>
                                      <p:cBhvr>
                                        <p:cTn id="26" dur="1" decel="50000">
                                          <p:stCondLst>
                                            <p:cond delay="1999"/>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94951" y="1225689"/>
            <a:ext cx="4486141" cy="5632311"/>
          </a:xfrm>
          <a:prstGeom prst="rect">
            <a:avLst/>
          </a:prstGeom>
        </p:spPr>
        <p:txBody>
          <a:bodyPr wrap="square">
            <a:spAutoFit/>
          </a:bodyPr>
          <a:lstStyle/>
          <a:p>
            <a:r>
              <a:rPr lang="pl-PL" sz="2400" b="1" dirty="0" smtClean="0">
                <a:solidFill>
                  <a:srgbClr val="7030A0"/>
                </a:solidFill>
                <a:latin typeface="Arial" panose="020B0604020202020204" pitchFamily="34" charset="0"/>
                <a:cs typeface="Arial" panose="020B0604020202020204" pitchFamily="34" charset="0"/>
              </a:rPr>
              <a:t>Cl</a:t>
            </a:r>
            <a:r>
              <a:rPr lang="en-US" sz="2400" b="1" dirty="0" err="1" smtClean="0">
                <a:solidFill>
                  <a:srgbClr val="7030A0"/>
                </a:solidFill>
                <a:latin typeface="Arial" panose="020B0604020202020204" pitchFamily="34" charset="0"/>
                <a:cs typeface="Arial" panose="020B0604020202020204" pitchFamily="34" charset="0"/>
              </a:rPr>
              <a:t>imate</a:t>
            </a:r>
            <a:r>
              <a:rPr lang="en-US" sz="2400" b="1" dirty="0" smtClean="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change arises from external factors such as the amount of solar radiation occurring, or internal factors such as human activity (anthropogenic changes) or the influence of natural factors. In recent years, the term "global climate change" is used in the context of global warming and the rise of temperature on the Earth's surface, but scenarios are considered to coldness the surface of the </a:t>
            </a:r>
            <a:r>
              <a:rPr lang="en-US" sz="2400" b="1" dirty="0" smtClean="0">
                <a:solidFill>
                  <a:srgbClr val="7030A0"/>
                </a:solidFill>
                <a:latin typeface="Arial" panose="020B0604020202020204" pitchFamily="34" charset="0"/>
                <a:cs typeface="Arial" panose="020B0604020202020204" pitchFamily="34" charset="0"/>
              </a:rPr>
              <a:t>Ear</a:t>
            </a:r>
            <a:r>
              <a:rPr lang="pl-PL" sz="2400" b="1" dirty="0" smtClean="0">
                <a:solidFill>
                  <a:srgbClr val="7030A0"/>
                </a:solidFill>
                <a:latin typeface="Arial" panose="020B0604020202020204" pitchFamily="34" charset="0"/>
                <a:cs typeface="Arial" panose="020B0604020202020204" pitchFamily="34" charset="0"/>
              </a:rPr>
              <a:t>.</a:t>
            </a:r>
            <a:endParaRPr lang="pl-PL" sz="2400" b="1" dirty="0">
              <a:solidFill>
                <a:srgbClr val="7030A0"/>
              </a:solidFill>
              <a:latin typeface="Arial" panose="020B0604020202020204" pitchFamily="34" charset="0"/>
              <a:cs typeface="Arial" panose="020B0604020202020204" pitchFamily="34" charset="0"/>
            </a:endParaRPr>
          </a:p>
        </p:txBody>
      </p:sp>
      <p:sp>
        <p:nvSpPr>
          <p:cNvPr id="7" name="Prostokąt 6"/>
          <p:cNvSpPr/>
          <p:nvPr/>
        </p:nvSpPr>
        <p:spPr>
          <a:xfrm>
            <a:off x="1323905" y="114998"/>
            <a:ext cx="8731876" cy="923330"/>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Helvetica Neue"/>
              </a:rPr>
              <a:t>CLIMATE</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 Neue"/>
              </a:rPr>
              <a:t> </a:t>
            </a:r>
            <a:r>
              <a:rPr lang="en-US" sz="5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Helvetica Neue"/>
              </a:rPr>
              <a:t>CHANGES</a:t>
            </a:r>
            <a:endParaRPr lang="pl-PL"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092" y="1349676"/>
            <a:ext cx="7079416" cy="5025077"/>
          </a:xfrm>
          <a:prstGeom prst="rect">
            <a:avLst/>
          </a:prstGeom>
          <a:ln w="76200">
            <a:solidFill>
              <a:schemeClr val="accent4"/>
            </a:solidFill>
          </a:ln>
        </p:spPr>
      </p:pic>
    </p:spTree>
    <p:extLst>
      <p:ext uri="{BB962C8B-B14F-4D97-AF65-F5344CB8AC3E}">
        <p14:creationId xmlns:p14="http://schemas.microsoft.com/office/powerpoint/2010/main" val="222528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2000"/>
                                        <p:tgtEl>
                                          <p:spTgt spid="3"/>
                                        </p:tgtEl>
                                      </p:cBhvr>
                                    </p:animEffect>
                                  </p:childTnLst>
                                </p:cTn>
                              </p:par>
                              <p:par>
                                <p:cTn id="13" presetID="1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plus(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469217" y="0"/>
            <a:ext cx="6712671" cy="923330"/>
          </a:xfrm>
          <a:prstGeom prst="rect">
            <a:avLst/>
          </a:prstGeom>
          <a:noFill/>
        </p:spPr>
        <p:txBody>
          <a:bodyPr wrap="none" lIns="91440" tIns="45720" rIns="91440" bIns="45720">
            <a:spAutoFit/>
          </a:bodyPr>
          <a:lstStyle/>
          <a:p>
            <a:pPr algn="ctr"/>
            <a:r>
              <a:rPr lang="pl-PL" sz="5400" b="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GLOBAL WARMING</a:t>
            </a:r>
            <a:endParaRPr lang="pl-PL"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59" y="3038291"/>
            <a:ext cx="6696142" cy="3606300"/>
          </a:xfrm>
          <a:prstGeom prst="rect">
            <a:avLst/>
          </a:prstGeom>
          <a:ln w="76200">
            <a:solidFill>
              <a:schemeClr val="accent4"/>
            </a:solidFill>
          </a:ln>
        </p:spPr>
      </p:pic>
      <p:sp>
        <p:nvSpPr>
          <p:cNvPr id="3" name="pole tekstowe 2"/>
          <p:cNvSpPr txBox="1"/>
          <p:nvPr/>
        </p:nvSpPr>
        <p:spPr>
          <a:xfrm>
            <a:off x="311057" y="729967"/>
            <a:ext cx="11468746" cy="2308324"/>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Global warming is a long-term rise in the average temperature of the Earth's climate system, an aspect of climate change shown by temperature measurements and by multiple effects of the </a:t>
            </a:r>
            <a:r>
              <a:rPr lang="pl-PL" sz="2400" b="1" dirty="0" err="1">
                <a:solidFill>
                  <a:srgbClr val="7030A0"/>
                </a:solidFill>
                <a:latin typeface="Arial" panose="020B0604020202020204" pitchFamily="34" charset="0"/>
                <a:cs typeface="Arial" panose="020B0604020202020204" pitchFamily="34" charset="0"/>
              </a:rPr>
              <a:t>w</a:t>
            </a:r>
            <a:r>
              <a:rPr lang="en-US" sz="2400" b="1" dirty="0" err="1" smtClean="0">
                <a:solidFill>
                  <a:srgbClr val="7030A0"/>
                </a:solidFill>
                <a:latin typeface="Arial" panose="020B0604020202020204" pitchFamily="34" charset="0"/>
                <a:cs typeface="Arial" panose="020B0604020202020204" pitchFamily="34" charset="0"/>
              </a:rPr>
              <a:t>armin</a:t>
            </a:r>
            <a:r>
              <a:rPr lang="pl-PL" sz="2400" b="1" dirty="0" smtClean="0">
                <a:solidFill>
                  <a:srgbClr val="7030A0"/>
                </a:solidFill>
                <a:latin typeface="Arial" panose="020B0604020202020204" pitchFamily="34" charset="0"/>
                <a:cs typeface="Arial" panose="020B0604020202020204" pitchFamily="34" charset="0"/>
              </a:rPr>
              <a:t>g . </a:t>
            </a:r>
            <a:r>
              <a:rPr lang="en-US" sz="2400" b="1" dirty="0" smtClean="0">
                <a:solidFill>
                  <a:srgbClr val="7030A0"/>
                </a:solidFill>
                <a:latin typeface="Arial" panose="020B0604020202020204" pitchFamily="34" charset="0"/>
                <a:cs typeface="Arial" panose="020B0604020202020204" pitchFamily="34" charset="0"/>
              </a:rPr>
              <a:t>The term commonly refers to the mainly human-caused observed warming since pre-industrial times and its projected continuation,</a:t>
            </a:r>
            <a:r>
              <a:rPr lang="pl-PL" sz="2400" b="1" dirty="0" smtClean="0">
                <a:solidFill>
                  <a:srgbClr val="7030A0"/>
                </a:solidFill>
                <a:latin typeface="Arial" panose="020B0604020202020204" pitchFamily="34" charset="0"/>
                <a:cs typeface="Arial" panose="020B0604020202020204" pitchFamily="34" charset="0"/>
              </a:rPr>
              <a:t> </a:t>
            </a:r>
            <a:r>
              <a:rPr lang="en-US" sz="2400" b="1" dirty="0" smtClean="0">
                <a:solidFill>
                  <a:srgbClr val="7030A0"/>
                </a:solidFill>
                <a:latin typeface="Arial" panose="020B0604020202020204" pitchFamily="34" charset="0"/>
                <a:cs typeface="Arial" panose="020B0604020202020204" pitchFamily="34" charset="0"/>
              </a:rPr>
              <a:t>though there were also much earlier periods of global warming. </a:t>
            </a:r>
            <a:endParaRPr lang="pl-PL"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856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20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23986" y="1053884"/>
            <a:ext cx="4231038" cy="5262979"/>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For some species, time on our planet Earth is running out. Human beings are the greatest threat to the survival of endangered species through poaching, habitat destruction and the effects of climate change.</a:t>
            </a:r>
          </a:p>
          <a:p>
            <a:endParaRPr lang="en-US" sz="2400" b="1" dirty="0" smtClean="0">
              <a:solidFill>
                <a:srgbClr val="7030A0"/>
              </a:solidFill>
              <a:latin typeface="Arial" panose="020B0604020202020204" pitchFamily="34" charset="0"/>
              <a:cs typeface="Arial" panose="020B0604020202020204" pitchFamily="34" charset="0"/>
            </a:endParaRPr>
          </a:p>
          <a:p>
            <a:pPr algn="ctr"/>
            <a:r>
              <a:rPr lang="en-US" sz="2400" b="1" dirty="0" smtClean="0">
                <a:solidFill>
                  <a:srgbClr val="7030A0"/>
                </a:solidFill>
                <a:latin typeface="Arial" panose="020B0604020202020204" pitchFamily="34" charset="0"/>
                <a:cs typeface="Arial" panose="020B0604020202020204" pitchFamily="34" charset="0"/>
              </a:rPr>
              <a:t>The most endangered animals are:</a:t>
            </a:r>
          </a:p>
          <a:p>
            <a:pPr marL="342900" indent="-342900" algn="ctr">
              <a:buFont typeface="Arial" panose="020B0604020202020204" pitchFamily="34" charset="0"/>
              <a:buChar char="•"/>
            </a:pPr>
            <a:r>
              <a:rPr lang="en-US" sz="2400" b="1" dirty="0" smtClean="0">
                <a:solidFill>
                  <a:srgbClr val="7030A0"/>
                </a:solidFill>
                <a:latin typeface="Arial" panose="020B0604020202020204" pitchFamily="34" charset="0"/>
                <a:cs typeface="Arial" panose="020B0604020202020204" pitchFamily="34" charset="0"/>
              </a:rPr>
              <a:t> Amur Leopard</a:t>
            </a:r>
          </a:p>
          <a:p>
            <a:pPr marL="342900" indent="-342900" algn="ctr">
              <a:buFont typeface="Arial" panose="020B0604020202020204" pitchFamily="34" charset="0"/>
              <a:buChar char="•"/>
            </a:pPr>
            <a:r>
              <a:rPr lang="en-US" sz="2400" b="1" dirty="0" smtClean="0">
                <a:solidFill>
                  <a:srgbClr val="7030A0"/>
                </a:solidFill>
                <a:latin typeface="Arial" panose="020B0604020202020204" pitchFamily="34" charset="0"/>
                <a:cs typeface="Arial" panose="020B0604020202020204" pitchFamily="34" charset="0"/>
              </a:rPr>
              <a:t> Gorillas</a:t>
            </a:r>
          </a:p>
          <a:p>
            <a:pPr marL="342900" indent="-342900" algn="ctr">
              <a:buFont typeface="Arial" panose="020B0604020202020204" pitchFamily="34" charset="0"/>
              <a:buChar char="•"/>
            </a:pPr>
            <a:r>
              <a:rPr lang="en-US" sz="2400" b="1" dirty="0" smtClean="0">
                <a:solidFill>
                  <a:srgbClr val="7030A0"/>
                </a:solidFill>
                <a:latin typeface="Arial" panose="020B0604020202020204" pitchFamily="34" charset="0"/>
                <a:cs typeface="Arial" panose="020B0604020202020204" pitchFamily="34" charset="0"/>
              </a:rPr>
              <a:t> Sea turtles</a:t>
            </a:r>
            <a:endParaRPr lang="pl-PL" sz="2400" b="1" dirty="0">
              <a:solidFill>
                <a:srgbClr val="7030A0"/>
              </a:solidFill>
              <a:latin typeface="Arial" panose="020B0604020202020204" pitchFamily="34" charset="0"/>
              <a:cs typeface="Arial" panose="020B0604020202020204" pitchFamily="34" charset="0"/>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024" y="1266720"/>
            <a:ext cx="7409102" cy="4837306"/>
          </a:xfrm>
          <a:prstGeom prst="rect">
            <a:avLst/>
          </a:prstGeom>
          <a:ln w="76200">
            <a:solidFill>
              <a:schemeClr val="accent4"/>
            </a:solidFill>
          </a:ln>
        </p:spPr>
      </p:pic>
      <p:sp>
        <p:nvSpPr>
          <p:cNvPr id="3" name="Prostokąt 2"/>
          <p:cNvSpPr/>
          <p:nvPr/>
        </p:nvSpPr>
        <p:spPr>
          <a:xfrm>
            <a:off x="1638940" y="130554"/>
            <a:ext cx="8715674" cy="923330"/>
          </a:xfrm>
          <a:prstGeom prst="rect">
            <a:avLst/>
          </a:prstGeom>
          <a:noFill/>
        </p:spPr>
        <p:txBody>
          <a:bodyPr wrap="square" lIns="91440" tIns="45720" rIns="91440" bIns="45720">
            <a:spAutoFit/>
          </a:bodyPr>
          <a:lstStyle/>
          <a:p>
            <a:pPr algn="ctr"/>
            <a:r>
              <a:rPr lang="pl-PL" sz="54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ENDANGERED ANIMALS</a:t>
            </a:r>
            <a:endParaRPr lang="pl-PL"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3744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1" dur="500"/>
                                        <p:tgtEl>
                                          <p:spTgt spid="4">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3" dur="500"/>
                                        <p:tgtEl>
                                          <p:spTgt spid="4">
                                            <p:txEl>
                                              <p:pRg st="5" end="5"/>
                                            </p:txEl>
                                          </p:spTgt>
                                        </p:tgtEl>
                                      </p:cBhvr>
                                    </p:animEffect>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75720" y="856357"/>
            <a:ext cx="5010311" cy="6001643"/>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Climate refugee are people who are forced to leave their home region due to sudden or long-term changes to their local environment. These are changes which compromise their well-being or secure livelihood. Such changes are held to include increased droughts, desertification, sea level rise, and disruption of seasonal weather patterns </a:t>
            </a:r>
            <a:r>
              <a:rPr lang="pl-PL" sz="2400" b="1" dirty="0" smtClean="0">
                <a:solidFill>
                  <a:srgbClr val="7030A0"/>
                </a:solidFill>
                <a:latin typeface="Arial" panose="020B0604020202020204" pitchFamily="34" charset="0"/>
                <a:cs typeface="Arial" panose="020B0604020202020204" pitchFamily="34" charset="0"/>
              </a:rPr>
              <a:t>.</a:t>
            </a:r>
            <a:r>
              <a:rPr lang="en-US" sz="2400" b="1" dirty="0" smtClean="0">
                <a:solidFill>
                  <a:srgbClr val="7030A0"/>
                </a:solidFill>
                <a:latin typeface="Arial" panose="020B0604020202020204" pitchFamily="34" charset="0"/>
                <a:cs typeface="Arial" panose="020B0604020202020204" pitchFamily="34" charset="0"/>
              </a:rPr>
              <a:t>Climate refugees may choose to flee to or migrate to another country, or they may migrate internally within their own country.</a:t>
            </a:r>
            <a:endParaRPr lang="pl-PL" sz="2400" b="1" dirty="0">
              <a:solidFill>
                <a:srgbClr val="7030A0"/>
              </a:solidFill>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516" y="1208867"/>
            <a:ext cx="6674604" cy="5005953"/>
          </a:xfrm>
          <a:prstGeom prst="rect">
            <a:avLst/>
          </a:prstGeom>
          <a:ln w="76200">
            <a:solidFill>
              <a:schemeClr val="accent4"/>
            </a:solidFill>
          </a:ln>
        </p:spPr>
      </p:pic>
      <p:sp>
        <p:nvSpPr>
          <p:cNvPr id="5" name="Prostokąt 4"/>
          <p:cNvSpPr/>
          <p:nvPr/>
        </p:nvSpPr>
        <p:spPr>
          <a:xfrm>
            <a:off x="2596801" y="46166"/>
            <a:ext cx="6750439" cy="923330"/>
          </a:xfrm>
          <a:prstGeom prst="rect">
            <a:avLst/>
          </a:prstGeom>
          <a:noFill/>
        </p:spPr>
        <p:txBody>
          <a:bodyPr wrap="none" lIns="91440" tIns="45720" rIns="91440" bIns="45720">
            <a:spAutoFit/>
          </a:bodyPr>
          <a:lstStyle/>
          <a:p>
            <a:pPr algn="ctr"/>
            <a:r>
              <a:rPr lang="pl-PL" sz="5400" b="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CLIMATE REFUGEE</a:t>
            </a:r>
            <a:endParaRPr lang="pl-PL"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97104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4076" y="2564379"/>
            <a:ext cx="12087924" cy="1107996"/>
          </a:xfrm>
          <a:prstGeom prst="rect">
            <a:avLst/>
          </a:prstGeom>
          <a:noFill/>
          <a:scene3d>
            <a:camera prst="orthographicFront"/>
            <a:lightRig rig="soft" dir="t">
              <a:rot lat="0" lon="0" rev="15600000"/>
            </a:lightRig>
          </a:scene3d>
          <a:sp3d>
            <a:bevelT w="215900" prst="coolSlant"/>
            <a:bevelB w="165100" prst="coolSlant"/>
          </a:sp3d>
        </p:spPr>
        <p:txBody>
          <a:bodyPr wrap="none" lIns="91440" tIns="45720" rIns="91440" bIns="45720">
            <a:spAutoFit/>
            <a:sp3d extrusionH="57150" prstMaterial="softEdge">
              <a:bevelT w="25400" h="38100"/>
            </a:sp3d>
          </a:bodyPr>
          <a:lstStyle/>
          <a:p>
            <a:pPr algn="ctr"/>
            <a:r>
              <a:rPr lang="pl-PL" sz="6600" b="1" cap="none" spc="0" dirty="0" smtClean="0">
                <a:ln/>
                <a:solidFill>
                  <a:schemeClr val="accent4"/>
                </a:solidFill>
                <a:effectLst/>
                <a:latin typeface="Arial Black" panose="020B0A04020102020204" pitchFamily="34" charset="0"/>
                <a:cs typeface="Arial" panose="020B0604020202020204" pitchFamily="34" charset="0"/>
              </a:rPr>
              <a:t>THANKS FOR WATCHING!</a:t>
            </a:r>
          </a:p>
        </p:txBody>
      </p:sp>
    </p:spTree>
    <p:extLst>
      <p:ext uri="{BB962C8B-B14F-4D97-AF65-F5344CB8AC3E}">
        <p14:creationId xmlns:p14="http://schemas.microsoft.com/office/powerpoint/2010/main" val="801305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TotalTime>
  <Words>374</Words>
  <Application>Microsoft Office PowerPoint</Application>
  <PresentationFormat>Panoramiczny</PresentationFormat>
  <Paragraphs>19</Paragraphs>
  <Slides>7</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7</vt:i4>
      </vt:variant>
    </vt:vector>
  </HeadingPairs>
  <TitlesOfParts>
    <vt:vector size="15" baseType="lpstr">
      <vt:lpstr>Arial</vt:lpstr>
      <vt:lpstr>Arial Black</vt:lpstr>
      <vt:lpstr>Calibri</vt:lpstr>
      <vt:lpstr>Californian FB</vt:lpstr>
      <vt:lpstr>Century Gothic</vt:lpstr>
      <vt:lpstr>Helvetica Neue</vt:lpstr>
      <vt:lpstr>Wingdings 3</vt:lpstr>
      <vt:lpstr>Jon (sala konferencyjna)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Dell</dc:creator>
  <cp:lastModifiedBy>Windows User</cp:lastModifiedBy>
  <cp:revision>13</cp:revision>
  <dcterms:created xsi:type="dcterms:W3CDTF">2019-02-16T19:42:45Z</dcterms:created>
  <dcterms:modified xsi:type="dcterms:W3CDTF">2020-01-28T11:57:45Z</dcterms:modified>
</cp:coreProperties>
</file>