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9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12" Type="http://schemas.openxmlformats.org/officeDocument/2006/relationships/image" Target="../media/image28.wmf"/><Relationship Id="rId2" Type="http://schemas.openxmlformats.org/officeDocument/2006/relationships/image" Target="../media/image18.wmf"/><Relationship Id="rId1" Type="http://schemas.openxmlformats.org/officeDocument/2006/relationships/image" Target="../media/image11.wmf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5" Type="http://schemas.openxmlformats.org/officeDocument/2006/relationships/image" Target="../media/image3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Relationship Id="rId1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11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u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o-RO" smtClean="0"/>
              <a:t>Faceți clic pentru editarea stilului de subtitlu al coordonatorului</a:t>
            </a:r>
            <a:endParaRPr kumimoji="0" lang="en-US"/>
          </a:p>
        </p:txBody>
      </p:sp>
      <p:sp>
        <p:nvSpPr>
          <p:cNvPr id="28" name="Substituent dată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75F05FF-046F-48D6-8027-A0EE9922E8EA}" type="datetimeFigureOut">
              <a:rPr lang="ro-RO" smtClean="0"/>
              <a:pPr/>
              <a:t>07.05.2018</a:t>
            </a:fld>
            <a:endParaRPr lang="ro-RO"/>
          </a:p>
        </p:txBody>
      </p:sp>
      <p:sp>
        <p:nvSpPr>
          <p:cNvPr id="17" name="Substituent subsol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o-RO"/>
          </a:p>
        </p:txBody>
      </p:sp>
      <p:sp>
        <p:nvSpPr>
          <p:cNvPr id="10" name="Dreptunghi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reptunghi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reptunghi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reptunghi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drep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drep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drep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drep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reptunghi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ubstituent număr diapozitiv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E264CA-4853-42D7-938F-9799DAD2553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05FF-046F-48D6-8027-A0EE9922E8EA}" type="datetimeFigureOut">
              <a:rPr lang="ro-RO" smtClean="0"/>
              <a:pPr/>
              <a:t>07.05.2018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64CA-4853-42D7-938F-9799DAD2553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05FF-046F-48D6-8027-A0EE9922E8EA}" type="datetimeFigureOut">
              <a:rPr lang="ro-RO" smtClean="0"/>
              <a:pPr/>
              <a:t>07.05.2018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64CA-4853-42D7-938F-9799DAD2553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8" name="Substituent conținut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5F05FF-046F-48D6-8027-A0EE9922E8EA}" type="datetimeFigureOut">
              <a:rPr lang="ro-RO" smtClean="0"/>
              <a:pPr/>
              <a:t>07.05.2018</a:t>
            </a:fld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E264CA-4853-42D7-938F-9799DAD25533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0" name="Substituent subsol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75F05FF-046F-48D6-8027-A0EE9922E8EA}" type="datetimeFigureOut">
              <a:rPr lang="ro-RO" smtClean="0"/>
              <a:pPr/>
              <a:t>07.05.2018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o-RO"/>
          </a:p>
        </p:txBody>
      </p:sp>
      <p:sp>
        <p:nvSpPr>
          <p:cNvPr id="9" name="Dreptunghi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reptunghi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reptunghi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reptunghi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drep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drep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drep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drep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reptunghi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drep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E264CA-4853-42D7-938F-9799DAD2553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05FF-046F-48D6-8027-A0EE9922E8EA}" type="datetimeFigureOut">
              <a:rPr lang="ro-RO" smtClean="0"/>
              <a:pPr/>
              <a:t>07.05.2018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64CA-4853-42D7-938F-9799DAD25533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Substituent conținut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1" name="Substituent conținut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05FF-046F-48D6-8027-A0EE9922E8EA}" type="datetimeFigureOut">
              <a:rPr lang="ro-RO" smtClean="0"/>
              <a:pPr/>
              <a:t>07.05.2018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64CA-4853-42D7-938F-9799DAD25533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Substituent conținut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3" name="Substituent conținut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12" name="Substituent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14" name="Substituent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6" name="Substituent dată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5F05FF-046F-48D6-8027-A0EE9922E8EA}" type="datetimeFigureOut">
              <a:rPr lang="ro-RO" smtClean="0"/>
              <a:pPr/>
              <a:t>07.05.2018</a:t>
            </a:fld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E264CA-4853-42D7-938F-9799DAD25533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05FF-046F-48D6-8027-A0EE9922E8EA}" type="datetimeFigureOut">
              <a:rPr lang="ro-RO" smtClean="0"/>
              <a:pPr/>
              <a:t>07.05.2018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264CA-4853-42D7-938F-9799DAD25533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drep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8" name="Conector drep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reptunghi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drep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ubstituent conținut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21" name="Substituent dată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5F05FF-046F-48D6-8027-A0EE9922E8EA}" type="datetimeFigureOut">
              <a:rPr lang="ro-RO" smtClean="0"/>
              <a:pPr/>
              <a:t>07.05.2018</a:t>
            </a:fld>
            <a:endParaRPr lang="ro-RO"/>
          </a:p>
        </p:txBody>
      </p:sp>
      <p:sp>
        <p:nvSpPr>
          <p:cNvPr id="22" name="Substituent număr diapozitiv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E264CA-4853-42D7-938F-9799DAD25533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3" name="Substituent subsol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10" name="Conector drep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reptunghi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drep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drep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drep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ubstituent dată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5F05FF-046F-48D6-8027-A0EE9922E8EA}" type="datetimeFigureOut">
              <a:rPr lang="ro-RO" smtClean="0"/>
              <a:pPr/>
              <a:t>07.05.2018</a:t>
            </a:fld>
            <a:endParaRPr lang="ro-RO"/>
          </a:p>
        </p:txBody>
      </p:sp>
      <p:sp>
        <p:nvSpPr>
          <p:cNvPr id="18" name="Substituent număr diapozitiv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E264CA-4853-42D7-938F-9799DAD25533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1" name="Substituent subsol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drep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ubstituent titl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3" name="Substituent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4" name="Substituent dată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5F05FF-046F-48D6-8027-A0EE9922E8EA}" type="datetimeFigureOut">
              <a:rPr lang="ro-RO" smtClean="0"/>
              <a:pPr/>
              <a:t>07.05.2018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reptunghi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drep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ubstituent număr diapozitiv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E264CA-4853-42D7-938F-9799DAD25533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0.wmf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11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ontrol" Target="../activeX/activeX4.xml"/><Relationship Id="rId7" Type="http://schemas.openxmlformats.org/officeDocument/2006/relationships/slideLayout" Target="../slideLayouts/slideLayout6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7.xml"/><Relationship Id="rId5" Type="http://schemas.openxmlformats.org/officeDocument/2006/relationships/control" Target="../activeX/activeX6.xml"/><Relationship Id="rId10" Type="http://schemas.openxmlformats.org/officeDocument/2006/relationships/image" Target="../media/image11.wmf"/><Relationship Id="rId4" Type="http://schemas.openxmlformats.org/officeDocument/2006/relationships/control" Target="../activeX/activeX5.xml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control" Target="../activeX/activeX10.xml"/><Relationship Id="rId7" Type="http://schemas.openxmlformats.org/officeDocument/2006/relationships/image" Target="../media/image17.png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7.xml"/><Relationship Id="rId5" Type="http://schemas.openxmlformats.org/officeDocument/2006/relationships/control" Target="../activeX/activeX12.xml"/><Relationship Id="rId4" Type="http://schemas.openxmlformats.org/officeDocument/2006/relationships/control" Target="../activeX/activeX11.xml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9.xml"/><Relationship Id="rId13" Type="http://schemas.openxmlformats.org/officeDocument/2006/relationships/control" Target="../activeX/activeX24.xml"/><Relationship Id="rId18" Type="http://schemas.openxmlformats.org/officeDocument/2006/relationships/image" Target="../media/image32.png"/><Relationship Id="rId26" Type="http://schemas.openxmlformats.org/officeDocument/2006/relationships/image" Target="../media/image24.wmf"/><Relationship Id="rId3" Type="http://schemas.openxmlformats.org/officeDocument/2006/relationships/control" Target="../activeX/activeX14.xml"/><Relationship Id="rId21" Type="http://schemas.openxmlformats.org/officeDocument/2006/relationships/image" Target="../media/image19.wmf"/><Relationship Id="rId7" Type="http://schemas.openxmlformats.org/officeDocument/2006/relationships/control" Target="../activeX/activeX18.xml"/><Relationship Id="rId12" Type="http://schemas.openxmlformats.org/officeDocument/2006/relationships/control" Target="../activeX/activeX23.xml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23.wmf"/><Relationship Id="rId33" Type="http://schemas.openxmlformats.org/officeDocument/2006/relationships/image" Target="../media/image31.wmf"/><Relationship Id="rId2" Type="http://schemas.openxmlformats.org/officeDocument/2006/relationships/control" Target="../activeX/activeX13.xml"/><Relationship Id="rId16" Type="http://schemas.openxmlformats.org/officeDocument/2006/relationships/control" Target="../activeX/activeX27.xml"/><Relationship Id="rId20" Type="http://schemas.openxmlformats.org/officeDocument/2006/relationships/image" Target="../media/image18.wmf"/><Relationship Id="rId29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6" Type="http://schemas.openxmlformats.org/officeDocument/2006/relationships/control" Target="../activeX/activeX17.xml"/><Relationship Id="rId11" Type="http://schemas.openxmlformats.org/officeDocument/2006/relationships/control" Target="../activeX/activeX22.xml"/><Relationship Id="rId24" Type="http://schemas.openxmlformats.org/officeDocument/2006/relationships/image" Target="../media/image22.wmf"/><Relationship Id="rId32" Type="http://schemas.openxmlformats.org/officeDocument/2006/relationships/image" Target="../media/image30.wmf"/><Relationship Id="rId5" Type="http://schemas.openxmlformats.org/officeDocument/2006/relationships/control" Target="../activeX/activeX16.xml"/><Relationship Id="rId15" Type="http://schemas.openxmlformats.org/officeDocument/2006/relationships/control" Target="../activeX/activeX26.xml"/><Relationship Id="rId23" Type="http://schemas.openxmlformats.org/officeDocument/2006/relationships/image" Target="../media/image21.wmf"/><Relationship Id="rId28" Type="http://schemas.openxmlformats.org/officeDocument/2006/relationships/image" Target="../media/image26.wmf"/><Relationship Id="rId10" Type="http://schemas.openxmlformats.org/officeDocument/2006/relationships/control" Target="../activeX/activeX21.xml"/><Relationship Id="rId19" Type="http://schemas.openxmlformats.org/officeDocument/2006/relationships/image" Target="../media/image11.wmf"/><Relationship Id="rId31" Type="http://schemas.openxmlformats.org/officeDocument/2006/relationships/image" Target="../media/image29.wmf"/><Relationship Id="rId4" Type="http://schemas.openxmlformats.org/officeDocument/2006/relationships/control" Target="../activeX/activeX15.xml"/><Relationship Id="rId9" Type="http://schemas.openxmlformats.org/officeDocument/2006/relationships/control" Target="../activeX/activeX20.xml"/><Relationship Id="rId14" Type="http://schemas.openxmlformats.org/officeDocument/2006/relationships/control" Target="../activeX/activeX25.xml"/><Relationship Id="rId22" Type="http://schemas.openxmlformats.org/officeDocument/2006/relationships/image" Target="../media/image20.wmf"/><Relationship Id="rId27" Type="http://schemas.openxmlformats.org/officeDocument/2006/relationships/image" Target="../media/image25.wmf"/><Relationship Id="rId30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5.wmf"/><Relationship Id="rId3" Type="http://schemas.openxmlformats.org/officeDocument/2006/relationships/control" Target="../activeX/activeX30.xml"/><Relationship Id="rId7" Type="http://schemas.openxmlformats.org/officeDocument/2006/relationships/control" Target="../activeX/activeX34.xml"/><Relationship Id="rId12" Type="http://schemas.openxmlformats.org/officeDocument/2006/relationships/image" Target="../media/image34.wmf"/><Relationship Id="rId2" Type="http://schemas.openxmlformats.org/officeDocument/2006/relationships/control" Target="../activeX/activeX29.xml"/><Relationship Id="rId1" Type="http://schemas.openxmlformats.org/officeDocument/2006/relationships/vmlDrawing" Target="../drawings/vmlDrawing7.vml"/><Relationship Id="rId6" Type="http://schemas.openxmlformats.org/officeDocument/2006/relationships/control" Target="../activeX/activeX33.xml"/><Relationship Id="rId11" Type="http://schemas.openxmlformats.org/officeDocument/2006/relationships/image" Target="../media/image33.wmf"/><Relationship Id="rId5" Type="http://schemas.openxmlformats.org/officeDocument/2006/relationships/control" Target="../activeX/activeX32.xml"/><Relationship Id="rId15" Type="http://schemas.openxmlformats.org/officeDocument/2006/relationships/image" Target="../media/image37.wmf"/><Relationship Id="rId10" Type="http://schemas.openxmlformats.org/officeDocument/2006/relationships/image" Target="../media/image11.wmf"/><Relationship Id="rId4" Type="http://schemas.openxmlformats.org/officeDocument/2006/relationships/control" Target="../activeX/activeX31.xml"/><Relationship Id="rId9" Type="http://schemas.openxmlformats.org/officeDocument/2006/relationships/image" Target="../media/image38.png"/><Relationship Id="rId14" Type="http://schemas.openxmlformats.org/officeDocument/2006/relationships/image" Target="../media/image3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2123728" y="404664"/>
            <a:ext cx="6172200" cy="1894362"/>
          </a:xfrm>
        </p:spPr>
        <p:txBody>
          <a:bodyPr/>
          <a:lstStyle/>
          <a:p>
            <a:r>
              <a:rPr lang="ro-RO" dirty="0" smtClean="0"/>
              <a:t>Test   clasa  0</a:t>
            </a: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o-RO" dirty="0" smtClean="0"/>
              <a:t>Prof.  </a:t>
            </a:r>
            <a:r>
              <a:rPr lang="ro-RO" dirty="0" err="1" smtClean="0"/>
              <a:t>Tonita</a:t>
            </a:r>
            <a:r>
              <a:rPr lang="ro-RO" dirty="0" smtClean="0"/>
              <a:t>  Aurelia</a:t>
            </a:r>
          </a:p>
          <a:p>
            <a:pPr algn="r"/>
            <a:r>
              <a:rPr lang="ro-RO" dirty="0" smtClean="0"/>
              <a:t>Palatul  Copiilor  Vaslui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323528" y="33265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rbel" pitchFamily="34" charset="0"/>
                <a:cs typeface="Aharoni" pitchFamily="2" charset="-79"/>
              </a:rPr>
              <a:t>Care  este  mai  greu?  </a:t>
            </a:r>
            <a:endParaRPr lang="ro-RO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rbel" pitchFamily="34" charset="0"/>
              <a:cs typeface="Aharoni" pitchFamily="2" charset="-79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 l="3125" t="10941" r="35235" b="33620"/>
          <a:stretch>
            <a:fillRect/>
          </a:stretch>
        </p:blipFill>
        <p:spPr bwMode="auto">
          <a:xfrm>
            <a:off x="1619672" y="1052736"/>
            <a:ext cx="601216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>
            <a:hlinkClick r:id="" action="ppaction://macro?name=WrongAnswer"/>
          </p:cNvPr>
          <p:cNvPicPr>
            <a:picLocks noChangeAspect="1" noChangeArrowheads="1"/>
          </p:cNvPicPr>
          <p:nvPr/>
        </p:nvPicPr>
        <p:blipFill>
          <a:blip r:embed="rId2" cstate="print"/>
          <a:srcRect l="8207" t="66234" r="84410" b="17240"/>
          <a:stretch>
            <a:fillRect/>
          </a:stretch>
        </p:blipFill>
        <p:spPr bwMode="auto">
          <a:xfrm>
            <a:off x="1619672" y="4365104"/>
            <a:ext cx="720080" cy="9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>
            <a:hlinkClick r:id="" action="ppaction://macro?name=WrongAnswer"/>
          </p:cNvPr>
          <p:cNvPicPr>
            <a:picLocks noChangeAspect="1" noChangeArrowheads="1"/>
          </p:cNvPicPr>
          <p:nvPr/>
        </p:nvPicPr>
        <p:blipFill>
          <a:blip r:embed="rId2" cstate="print"/>
          <a:srcRect l="16242" t="66234" r="76375" b="17240"/>
          <a:stretch>
            <a:fillRect/>
          </a:stretch>
        </p:blipFill>
        <p:spPr bwMode="auto">
          <a:xfrm>
            <a:off x="2339752" y="4365104"/>
            <a:ext cx="720080" cy="9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>
            <a:hlinkClick r:id="" action="ppaction://macro?name=RightAnswer"/>
          </p:cNvPr>
          <p:cNvPicPr>
            <a:picLocks noChangeAspect="1" noChangeArrowheads="1"/>
          </p:cNvPicPr>
          <p:nvPr/>
        </p:nvPicPr>
        <p:blipFill>
          <a:blip r:embed="rId2" cstate="print"/>
          <a:srcRect l="23539" t="66234" r="70555" b="17240"/>
          <a:stretch>
            <a:fillRect/>
          </a:stretch>
        </p:blipFill>
        <p:spPr bwMode="auto">
          <a:xfrm>
            <a:off x="3059832" y="4365104"/>
            <a:ext cx="576064" cy="9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>
            <a:hlinkClick r:id="" action="ppaction://macro?name=WrongAnswer"/>
          </p:cNvPr>
          <p:cNvPicPr>
            <a:picLocks noChangeAspect="1" noChangeArrowheads="1"/>
          </p:cNvPicPr>
          <p:nvPr/>
        </p:nvPicPr>
        <p:blipFill>
          <a:blip r:embed="rId2" cstate="print"/>
          <a:srcRect l="29359" t="66234" r="61524" b="17240"/>
          <a:stretch>
            <a:fillRect/>
          </a:stretch>
        </p:blipFill>
        <p:spPr bwMode="auto">
          <a:xfrm>
            <a:off x="3635896" y="4365104"/>
            <a:ext cx="889248" cy="9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323528" y="33265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o-RO" sz="28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Corbel" pitchFamily="34" charset="0"/>
                <a:cs typeface="Aharoni" pitchFamily="2" charset="-79"/>
              </a:rPr>
              <a:t>Ce  cifră  trebuie  să  fie  puneți în mod logic în interiorul  celei de-a  cincea figuri?</a:t>
            </a:r>
            <a:endParaRPr lang="ro-RO" sz="28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Corbel" pitchFamily="34" charset="0"/>
              <a:cs typeface="Aharoni" pitchFamily="2" charset="-79"/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84784"/>
            <a:ext cx="63722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23561" name="TextBox11" r:id="rId2" imgW="933480" imgH="866880"/>
        </mc:Choice>
        <mc:Fallback>
          <p:control name="TextBox11" r:id="rId2" imgW="933480" imgH="866880">
            <p:pic>
              <p:nvPicPr>
                <p:cNvPr id="3" name="TextBox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932363" y="4365625"/>
                  <a:ext cx="935037" cy="863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ton acțiune: Particularizare 3">
            <a:hlinkClick r:id="" action="ppaction://macro?name=Feedback" highlightClick="1"/>
          </p:cNvPr>
          <p:cNvSpPr/>
          <p:nvPr/>
        </p:nvSpPr>
        <p:spPr>
          <a:xfrm>
            <a:off x="2123728" y="2060848"/>
            <a:ext cx="4536504" cy="1872208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000" dirty="0" smtClean="0"/>
              <a:t>Rezultatul  tău</a:t>
            </a:r>
            <a:endParaRPr lang="ro-RO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tăText 4"/>
          <p:cNvSpPr txBox="1"/>
          <p:nvPr/>
        </p:nvSpPr>
        <p:spPr>
          <a:xfrm>
            <a:off x="0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urlz MT" pitchFamily="82" charset="0"/>
              </a:rPr>
              <a:t>Care    dintre   animale  nu  se  potrivește  cu  celelalte?</a:t>
            </a:r>
            <a:endParaRPr lang="ro-RO" sz="3200" b="1" dirty="0">
              <a:ln w="10541" cmpd="sng">
                <a:solidFill>
                  <a:schemeClr val="accent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urlz MT" pitchFamily="82" charset="0"/>
            </a:endParaRPr>
          </a:p>
        </p:txBody>
      </p:sp>
      <p:pic>
        <p:nvPicPr>
          <p:cNvPr id="1028" name="Picture 4" descr="https://encrypted-tbn2.gstatic.com/images?q=tbn:ANd9GcQggAUqwkmPqRzoIxfGnf9DjRETKffJr_y7JH3r6a0bGIcWsDiM">
            <a:hlinkClick r:id="" action="ppaction://macro?name=WrongAnswer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77072"/>
            <a:ext cx="1516548" cy="2088232"/>
          </a:xfrm>
          <a:prstGeom prst="rect">
            <a:avLst/>
          </a:prstGeom>
          <a:noFill/>
        </p:spPr>
      </p:pic>
      <p:pic>
        <p:nvPicPr>
          <p:cNvPr id="1030" name="Picture 6" descr="http://www.colourbox.com/preview/5446395-970657-cow-cartoon.jpg">
            <a:hlinkClick r:id="" action="ppaction://macro?name=WrongAnswer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12776"/>
            <a:ext cx="2462331" cy="1944216"/>
          </a:xfrm>
          <a:prstGeom prst="rect">
            <a:avLst/>
          </a:prstGeom>
          <a:noFill/>
        </p:spPr>
      </p:pic>
      <p:pic>
        <p:nvPicPr>
          <p:cNvPr id="1032" name="Picture 8" descr="http://t3.gstatic.com/images?q=tbn:ANd9GcSXwsE0_hwU_inY6QfbRyGB3hZeZ4wIkwJv4saRo0GKre97xWKn">
            <a:hlinkClick r:id="" action="ppaction://macro?name=WrongAnswer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293096"/>
            <a:ext cx="2124075" cy="2152650"/>
          </a:xfrm>
          <a:prstGeom prst="rect">
            <a:avLst/>
          </a:prstGeom>
          <a:noFill/>
        </p:spPr>
      </p:pic>
      <p:pic>
        <p:nvPicPr>
          <p:cNvPr id="1034" name="Picture 10" descr="https://encrypted-tbn2.gstatic.com/images?q=tbn:ANd9GcQ_GxYamjRf7ahXdYXWzIsVdT4Oj54WmEfmulJxF0o4F8BLbkXxkA">
            <a:hlinkClick r:id="" action="ppaction://macro?name=WrongAnswe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412776"/>
            <a:ext cx="2143125" cy="2143125"/>
          </a:xfrm>
          <a:prstGeom prst="rect">
            <a:avLst/>
          </a:prstGeom>
          <a:noFill/>
        </p:spPr>
      </p:pic>
      <p:pic>
        <p:nvPicPr>
          <p:cNvPr id="14" name="Imagine 13" descr="8502a6f33d0decf8c0e2ec6d993414833.jpg">
            <a:hlinkClick r:id="" action="ppaction://macro?name=WrongAnswer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365104"/>
            <a:ext cx="1862384" cy="1778577"/>
          </a:xfrm>
          <a:prstGeom prst="rect">
            <a:avLst/>
          </a:prstGeom>
        </p:spPr>
      </p:pic>
      <p:pic>
        <p:nvPicPr>
          <p:cNvPr id="1042" name="Picture 18" descr="https://encrypted-tbn0.gstatic.com/images?q=tbn:ANd9GcTfcznscjNPqBafWzujs5P1Dmj5xHi5gJdyHrDNnifw210j5Ya6">
            <a:hlinkClick r:id="" action="ppaction://macro?name=WrongAnswer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340768"/>
            <a:ext cx="2010251" cy="1872208"/>
          </a:xfrm>
          <a:prstGeom prst="actionButtonBlank">
            <a:avLst/>
          </a:prstGeom>
          <a:noFill/>
        </p:spPr>
      </p:pic>
      <p:pic>
        <p:nvPicPr>
          <p:cNvPr id="1044" name="Picture 20" descr="http://thumbs.dreamstime.com/z/giraffe-cartoon-28524301.jpg">
            <a:hlinkClick r:id="" action="ppaction://macro?name=WrongAnswer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1196752"/>
            <a:ext cx="1490086" cy="2304256"/>
          </a:xfrm>
          <a:prstGeom prst="rect">
            <a:avLst/>
          </a:prstGeom>
          <a:noFill/>
        </p:spPr>
      </p:pic>
      <p:pic>
        <p:nvPicPr>
          <p:cNvPr id="1046" name="Picture 22" descr="https://encrypted-tbn1.gstatic.com/images?q=tbn:ANd9GcRKBV06fUIhNTJ9pRwiqE4GPWuEYD8rjYu8AZ0sthzadQi9s0te">
            <a:hlinkClick r:id="" action="ppaction://macro?name=RightAnswer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3933056"/>
            <a:ext cx="1914525" cy="2381250"/>
          </a:xfrm>
          <a:prstGeom prst="actionButtonBlank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/>
          <p:cNvSpPr txBox="1"/>
          <p:nvPr/>
        </p:nvSpPr>
        <p:spPr>
          <a:xfrm>
            <a:off x="0" y="33265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 smtClean="0">
                <a:ln w="10541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urlz MT" pitchFamily="82" charset="0"/>
              </a:rPr>
              <a:t>Câte  cărămizi  sunt  necesare  pentru  completarea  zidului? </a:t>
            </a:r>
            <a:endParaRPr lang="ro-RO" sz="3200" b="1" dirty="0">
              <a:ln w="10541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urlz MT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255" t="44894" r="9567" b="18500"/>
          <a:stretch>
            <a:fillRect/>
          </a:stretch>
        </p:blipFill>
        <p:spPr bwMode="auto">
          <a:xfrm>
            <a:off x="1259632" y="1556792"/>
            <a:ext cx="6768752" cy="361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tăText 3"/>
          <p:cNvSpPr txBox="1"/>
          <p:nvPr/>
        </p:nvSpPr>
        <p:spPr>
          <a:xfrm>
            <a:off x="1259632" y="544522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 smtClean="0"/>
              <a:t>Răspuns </a:t>
            </a:r>
            <a:endParaRPr lang="ro-RO" sz="28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2" name="TextBox1" r:id="rId2" imgW="3095640" imgH="933480"/>
        </mc:Choice>
        <mc:Fallback>
          <p:control name="TextBox1" r:id="rId2" imgW="3095640" imgH="933480">
            <p:pic>
              <p:nvPicPr>
                <p:cNvPr id="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203575" y="5300663"/>
                  <a:ext cx="3097213" cy="9366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" name="CommandButton1" r:id="rId3" imgW="1438200" imgH="647640"/>
        </mc:Choice>
        <mc:Fallback>
          <p:control name="CommandButton1" r:id="rId3" imgW="1438200" imgH="647640">
            <p:pic>
              <p:nvPicPr>
                <p:cNvPr id="5" name="CommandButt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7092950" y="5734050"/>
                  <a:ext cx="1439863" cy="647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tăText 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rbel" pitchFamily="34" charset="0"/>
                <a:cs typeface="Aharoni" pitchFamily="2" charset="-79"/>
              </a:rPr>
              <a:t>Ordonează  bucățelele  astfel  încât  să  obții  imaginea  întreagă  (sunt  notate  prima  și  ultima  bucățică)</a:t>
            </a:r>
            <a:endParaRPr lang="ro-RO" sz="2800" b="1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rbel" pitchFamily="34" charset="0"/>
              <a:cs typeface="Aharoni" pitchFamily="2" charset="-79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8" cstate="print"/>
          <a:srcRect l="55734" t="41090" r="9567" b="29075"/>
          <a:stretch>
            <a:fillRect/>
          </a:stretch>
        </p:blipFill>
        <p:spPr bwMode="auto">
          <a:xfrm>
            <a:off x="1619672" y="1988840"/>
            <a:ext cx="5976664" cy="301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1763688" y="1124744"/>
            <a:ext cx="792088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200" b="1" dirty="0" smtClean="0"/>
              <a:t>A</a:t>
            </a:r>
            <a:endParaRPr lang="ro-RO" sz="3200" b="1" dirty="0"/>
          </a:p>
        </p:txBody>
      </p:sp>
      <p:sp>
        <p:nvSpPr>
          <p:cNvPr id="13" name="Oval 12"/>
          <p:cNvSpPr/>
          <p:nvPr/>
        </p:nvSpPr>
        <p:spPr>
          <a:xfrm>
            <a:off x="2771800" y="1124744"/>
            <a:ext cx="792088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200" b="1" dirty="0" smtClean="0"/>
              <a:t>B </a:t>
            </a:r>
            <a:endParaRPr lang="ro-RO" sz="3200" b="1" dirty="0"/>
          </a:p>
        </p:txBody>
      </p:sp>
      <p:sp>
        <p:nvSpPr>
          <p:cNvPr id="15" name="Oval 14"/>
          <p:cNvSpPr/>
          <p:nvPr/>
        </p:nvSpPr>
        <p:spPr>
          <a:xfrm>
            <a:off x="3707904" y="1124744"/>
            <a:ext cx="792088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200" b="1" dirty="0" smtClean="0"/>
              <a:t>C</a:t>
            </a:r>
            <a:endParaRPr lang="ro-RO" sz="3200" b="1" dirty="0"/>
          </a:p>
        </p:txBody>
      </p:sp>
      <p:sp>
        <p:nvSpPr>
          <p:cNvPr id="16" name="Oval 15"/>
          <p:cNvSpPr/>
          <p:nvPr/>
        </p:nvSpPr>
        <p:spPr>
          <a:xfrm>
            <a:off x="4716016" y="1124744"/>
            <a:ext cx="792088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200" b="1" dirty="0" smtClean="0"/>
              <a:t>D</a:t>
            </a:r>
            <a:endParaRPr lang="ro-RO" sz="3200" b="1" dirty="0"/>
          </a:p>
        </p:txBody>
      </p:sp>
      <p:sp>
        <p:nvSpPr>
          <p:cNvPr id="17" name="Oval 16"/>
          <p:cNvSpPr/>
          <p:nvPr/>
        </p:nvSpPr>
        <p:spPr>
          <a:xfrm>
            <a:off x="5724128" y="1196752"/>
            <a:ext cx="792088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200" b="1" dirty="0" smtClean="0"/>
              <a:t>E</a:t>
            </a:r>
            <a:endParaRPr lang="ro-RO" sz="3200" b="1" dirty="0"/>
          </a:p>
        </p:txBody>
      </p:sp>
      <p:sp>
        <p:nvSpPr>
          <p:cNvPr id="18" name="Oval 17"/>
          <p:cNvSpPr/>
          <p:nvPr/>
        </p:nvSpPr>
        <p:spPr>
          <a:xfrm>
            <a:off x="6660232" y="1196752"/>
            <a:ext cx="792088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200" b="1" dirty="0" smtClean="0"/>
              <a:t>F</a:t>
            </a:r>
            <a:endParaRPr lang="ro-RO" sz="3200" b="1" dirty="0"/>
          </a:p>
        </p:txBody>
      </p:sp>
      <p:sp>
        <p:nvSpPr>
          <p:cNvPr id="19" name="Dreptunghi rotunjit 18"/>
          <p:cNvSpPr/>
          <p:nvPr/>
        </p:nvSpPr>
        <p:spPr>
          <a:xfrm>
            <a:off x="5868144" y="5229200"/>
            <a:ext cx="6480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 smtClean="0"/>
              <a:t>1</a:t>
            </a:r>
            <a:endParaRPr lang="ro-RO" sz="2400" b="1" dirty="0"/>
          </a:p>
        </p:txBody>
      </p:sp>
      <p:sp>
        <p:nvSpPr>
          <p:cNvPr id="20" name="Dreptunghi rotunjit 19"/>
          <p:cNvSpPr/>
          <p:nvPr/>
        </p:nvSpPr>
        <p:spPr>
          <a:xfrm>
            <a:off x="3851920" y="5301208"/>
            <a:ext cx="648072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400" b="1" dirty="0" smtClean="0"/>
              <a:t>6</a:t>
            </a:r>
            <a:endParaRPr lang="ro-RO" sz="2400" b="1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6392" name="TextBox2" r:id="rId2" imgW="581040" imgH="581040"/>
        </mc:Choice>
        <mc:Fallback>
          <p:control name="TextBox2" r:id="rId2" imgW="581040" imgH="581040">
            <p:pic>
              <p:nvPicPr>
                <p:cNvPr id="2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835150" y="5300663"/>
                  <a:ext cx="576263" cy="576262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6393" name="TextBox3" r:id="rId3" imgW="581040" imgH="581040"/>
        </mc:Choice>
        <mc:Fallback>
          <p:control name="TextBox3" r:id="rId3" imgW="581040" imgH="581040">
            <p:pic>
              <p:nvPicPr>
                <p:cNvPr id="3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771775" y="5300663"/>
                  <a:ext cx="576263" cy="576262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6394" name="TextBox4" r:id="rId4" imgW="581040" imgH="581040"/>
        </mc:Choice>
        <mc:Fallback>
          <p:control name="TextBox4" r:id="rId4" imgW="581040" imgH="581040">
            <p:pic>
              <p:nvPicPr>
                <p:cNvPr id="4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4787900" y="5300663"/>
                  <a:ext cx="576263" cy="576262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6395" name="TextBox5" r:id="rId5" imgW="581040" imgH="581040"/>
        </mc:Choice>
        <mc:Fallback>
          <p:control name="TextBox5" r:id="rId5" imgW="581040" imgH="581040">
            <p:pic>
              <p:nvPicPr>
                <p:cNvPr id="6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6804025" y="5300663"/>
                  <a:ext cx="576263" cy="576262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6396" name="CommandButton2" r:id="rId6" imgW="1438200" imgH="647640"/>
        </mc:Choice>
        <mc:Fallback>
          <p:control name="CommandButton2" r:id="rId6" imgW="1438200" imgH="647640">
            <p:pic>
              <p:nvPicPr>
                <p:cNvPr id="7" name="CommandButt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6732588" y="5949950"/>
                  <a:ext cx="1439862" cy="647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323528" y="33265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rbel" pitchFamily="34" charset="0"/>
                <a:cs typeface="Aharoni" pitchFamily="2" charset="-79"/>
              </a:rPr>
              <a:t>Care  din  modelele  de  mai  jos  corespund   modelului  din  cadru?</a:t>
            </a:r>
            <a:endParaRPr lang="ro-RO" sz="2800" b="1" dirty="0">
              <a:ln w="10541" cmpd="sng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rbel" pitchFamily="34" charset="0"/>
              <a:cs typeface="Aharoni" pitchFamily="2" charset="-79"/>
            </a:endParaRPr>
          </a:p>
        </p:txBody>
      </p:sp>
      <p:sp>
        <p:nvSpPr>
          <p:cNvPr id="4" name="CasetăText 3"/>
          <p:cNvSpPr txBox="1"/>
          <p:nvPr/>
        </p:nvSpPr>
        <p:spPr>
          <a:xfrm>
            <a:off x="1043608" y="52292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 smtClean="0"/>
              <a:t>Răspuns </a:t>
            </a:r>
            <a:endParaRPr lang="ro-RO" sz="2800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 l="8859" t="37400" r="10669" b="34880"/>
          <a:stretch>
            <a:fillRect/>
          </a:stretch>
        </p:blipFill>
        <p:spPr bwMode="auto">
          <a:xfrm>
            <a:off x="395536" y="1844824"/>
            <a:ext cx="820563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7412" name="TextBox6" r:id="rId2" imgW="3095640" imgH="933480"/>
        </mc:Choice>
        <mc:Fallback>
          <p:control name="TextBox6" r:id="rId2" imgW="3095640" imgH="933480">
            <p:pic>
              <p:nvPicPr>
                <p:cNvPr id="3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916238" y="5084763"/>
                  <a:ext cx="3097212" cy="9366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323528" y="33265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rbel" pitchFamily="34" charset="0"/>
                <a:cs typeface="Aharoni" pitchFamily="2" charset="-79"/>
              </a:rPr>
              <a:t>Pe  tablă  se  află  cifrele  2,3,4,6 .  Folosește  trei  dintre  ele  pentru  completarea  egalității. </a:t>
            </a:r>
            <a:endParaRPr lang="ro-RO" sz="2800" b="1" dirty="0">
              <a:ln w="10541" cmpd="sng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rbel" pitchFamily="34" charset="0"/>
              <a:cs typeface="Aharoni" pitchFamily="2" charset="-79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1556792"/>
            <a:ext cx="50673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reptunghi 6"/>
          <p:cNvSpPr/>
          <p:nvPr/>
        </p:nvSpPr>
        <p:spPr>
          <a:xfrm>
            <a:off x="2339752" y="1916832"/>
            <a:ext cx="3528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o-RO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2  3  4  6</a:t>
            </a:r>
            <a:endParaRPr lang="ro-RO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Plus 7"/>
          <p:cNvSpPr/>
          <p:nvPr/>
        </p:nvSpPr>
        <p:spPr>
          <a:xfrm>
            <a:off x="3563888" y="3068960"/>
            <a:ext cx="360040" cy="432048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Egal 9"/>
          <p:cNvSpPr/>
          <p:nvPr/>
        </p:nvSpPr>
        <p:spPr>
          <a:xfrm>
            <a:off x="4860032" y="3068960"/>
            <a:ext cx="432048" cy="504056"/>
          </a:xfrm>
          <a:prstGeom prst="mathEqua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8441" name="TextBox7" r:id="rId2" imgW="723960" imgH="723960"/>
        </mc:Choice>
        <mc:Fallback>
          <p:control name="TextBox7" r:id="rId2" imgW="723960" imgH="723960">
            <p:pic>
              <p:nvPicPr>
                <p:cNvPr id="3" name="Text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771775" y="2997200"/>
                  <a:ext cx="720725" cy="71913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8442" name="TextBox8" r:id="rId3" imgW="723960" imgH="723960"/>
        </mc:Choice>
        <mc:Fallback>
          <p:control name="TextBox8" r:id="rId3" imgW="723960" imgH="723960">
            <p:pic>
              <p:nvPicPr>
                <p:cNvPr id="4" name="Text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4067175" y="2997200"/>
                  <a:ext cx="720725" cy="71913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8443" name="TextBox9" r:id="rId4" imgW="723960" imgH="723960"/>
        </mc:Choice>
        <mc:Fallback>
          <p:control name="TextBox9" r:id="rId4" imgW="723960" imgH="723960">
            <p:pic>
              <p:nvPicPr>
                <p:cNvPr id="5" name="Text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435600" y="2997200"/>
                  <a:ext cx="720725" cy="71913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8444" name="CommandButton3" r:id="rId5" imgW="1438200" imgH="647640"/>
        </mc:Choice>
        <mc:Fallback>
          <p:control name="CommandButton3" r:id="rId5" imgW="1438200" imgH="647640">
            <p:pic>
              <p:nvPicPr>
                <p:cNvPr id="6" name="CommandButt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6732588" y="5949950"/>
                  <a:ext cx="1439862" cy="647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323528" y="33265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rbel" pitchFamily="34" charset="0"/>
                <a:cs typeface="Aharoni" pitchFamily="2" charset="-79"/>
              </a:rPr>
              <a:t>Găsește  doi  fulgi  de  zăpadă  identici.  </a:t>
            </a:r>
            <a:endParaRPr lang="ro-RO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rbel" pitchFamily="34" charset="0"/>
              <a:cs typeface="Aharoni" pitchFamily="2" charset="-79"/>
            </a:endParaRPr>
          </a:p>
        </p:txBody>
      </p:sp>
      <p:pic>
        <p:nvPicPr>
          <p:cNvPr id="19491" name="Picture 3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7544" y="1052736"/>
            <a:ext cx="6415038" cy="512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9493" name="CommandButton4" r:id="rId2" imgW="1438200" imgH="647640"/>
        </mc:Choice>
        <mc:Fallback>
          <p:control name="CommandButton4" r:id="rId2" imgW="1438200" imgH="647640">
            <p:pic>
              <p:nvPicPr>
                <p:cNvPr id="3" name="CommandButt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7092950" y="5661025"/>
                  <a:ext cx="1439863" cy="647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9494" name="CheckBox1" r:id="rId3" imgW="142920" imgH="142920"/>
        </mc:Choice>
        <mc:Fallback>
          <p:control name="CheckBox1" r:id="rId3" imgW="142920" imgH="142920">
            <p:pic>
              <p:nvPicPr>
                <p:cNvPr id="4" name="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1258888" y="3068638"/>
                  <a:ext cx="144462" cy="1428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9495" name="CheckBox2" r:id="rId4" imgW="142920" imgH="142920"/>
        </mc:Choice>
        <mc:Fallback>
          <p:control name="CheckBox2" r:id="rId4" imgW="142920" imgH="142920">
            <p:pic>
              <p:nvPicPr>
                <p:cNvPr id="5" name="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4356100" y="5373688"/>
                  <a:ext cx="144463" cy="1428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9496" name="CheckBox3" r:id="rId5" imgW="142920" imgH="142920"/>
        </mc:Choice>
        <mc:Fallback>
          <p:control name="CheckBox3" r:id="rId5" imgW="142920" imgH="142920">
            <p:pic>
              <p:nvPicPr>
                <p:cNvPr id="6" name="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1692275" y="5229225"/>
                  <a:ext cx="144463" cy="1428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9497" name="CheckBox4" r:id="rId6" imgW="142920" imgH="142920"/>
        </mc:Choice>
        <mc:Fallback>
          <p:control name="CheckBox4" r:id="rId6" imgW="142920" imgH="142920">
            <p:pic>
              <p:nvPicPr>
                <p:cNvPr id="7" name="Check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2916238" y="2060575"/>
                  <a:ext cx="144462" cy="1428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9498" name="CheckBox5" r:id="rId7" imgW="142920" imgH="142920"/>
        </mc:Choice>
        <mc:Fallback>
          <p:control name="CheckBox5" r:id="rId7" imgW="142920" imgH="142920">
            <p:pic>
              <p:nvPicPr>
                <p:cNvPr id="8" name="Check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/>
                <a:srcRect/>
                <a:stretch>
                  <a:fillRect/>
                </a:stretch>
              </p:blipFill>
              <p:spPr bwMode="auto">
                <a:xfrm>
                  <a:off x="1619250" y="1916113"/>
                  <a:ext cx="144463" cy="1428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9499" name="CheckBox6" r:id="rId8" imgW="142920" imgH="142920"/>
        </mc:Choice>
        <mc:Fallback>
          <p:control name="CheckBox6" r:id="rId8" imgW="142920" imgH="142920">
            <p:pic>
              <p:nvPicPr>
                <p:cNvPr id="9" name="Check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/>
                <a:srcRect/>
                <a:stretch>
                  <a:fillRect/>
                </a:stretch>
              </p:blipFill>
              <p:spPr bwMode="auto">
                <a:xfrm>
                  <a:off x="3059113" y="2997200"/>
                  <a:ext cx="144462" cy="1428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9500" name="CheckBox7" r:id="rId9" imgW="142920" imgH="142920"/>
        </mc:Choice>
        <mc:Fallback>
          <p:control name="CheckBox7" r:id="rId9" imgW="142920" imgH="142920">
            <p:pic>
              <p:nvPicPr>
                <p:cNvPr id="10" name="Check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/>
                <a:srcRect/>
                <a:stretch>
                  <a:fillRect/>
                </a:stretch>
              </p:blipFill>
              <p:spPr bwMode="auto">
                <a:xfrm>
                  <a:off x="2555875" y="4005263"/>
                  <a:ext cx="144463" cy="1428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9501" name="CheckBox8" r:id="rId10" imgW="142920" imgH="142920"/>
        </mc:Choice>
        <mc:Fallback>
          <p:control name="CheckBox8" r:id="rId10" imgW="142920" imgH="142920">
            <p:pic>
              <p:nvPicPr>
                <p:cNvPr id="11" name="Check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7"/>
                <a:srcRect/>
                <a:stretch>
                  <a:fillRect/>
                </a:stretch>
              </p:blipFill>
              <p:spPr bwMode="auto">
                <a:xfrm>
                  <a:off x="3995738" y="1700213"/>
                  <a:ext cx="144462" cy="1428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9502" name="CheckBox9" r:id="rId11" imgW="142920" imgH="142920"/>
        </mc:Choice>
        <mc:Fallback>
          <p:control name="CheckBox9" r:id="rId11" imgW="142920" imgH="142920">
            <p:pic>
              <p:nvPicPr>
                <p:cNvPr id="12" name="Check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/>
                <a:srcRect/>
                <a:stretch>
                  <a:fillRect/>
                </a:stretch>
              </p:blipFill>
              <p:spPr bwMode="auto">
                <a:xfrm>
                  <a:off x="1476375" y="4076700"/>
                  <a:ext cx="144463" cy="1428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9503" name="CheckBox11" r:id="rId12" imgW="142920" imgH="142920"/>
        </mc:Choice>
        <mc:Fallback>
          <p:control name="CheckBox11" r:id="rId12" imgW="142920" imgH="142920">
            <p:pic>
              <p:nvPicPr>
                <p:cNvPr id="13" name="CheckBox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9"/>
                <a:srcRect/>
                <a:stretch>
                  <a:fillRect/>
                </a:stretch>
              </p:blipFill>
              <p:spPr bwMode="auto">
                <a:xfrm>
                  <a:off x="5795963" y="2636838"/>
                  <a:ext cx="144462" cy="1428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9504" name="CheckBox12" r:id="rId13" imgW="142920" imgH="142920"/>
        </mc:Choice>
        <mc:Fallback>
          <p:control name="CheckBox12" r:id="rId13" imgW="142920" imgH="142920">
            <p:pic>
              <p:nvPicPr>
                <p:cNvPr id="14" name="CheckBox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/>
                <a:srcRect/>
                <a:stretch>
                  <a:fillRect/>
                </a:stretch>
              </p:blipFill>
              <p:spPr bwMode="auto">
                <a:xfrm>
                  <a:off x="4427538" y="2565400"/>
                  <a:ext cx="144462" cy="1428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9505" name="CheckBox13" r:id="rId14" imgW="142920" imgH="142920"/>
        </mc:Choice>
        <mc:Fallback>
          <p:control name="CheckBox13" r:id="rId14" imgW="142920" imgH="142920">
            <p:pic>
              <p:nvPicPr>
                <p:cNvPr id="15" name="CheckBox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/>
                <a:srcRect/>
                <a:stretch>
                  <a:fillRect/>
                </a:stretch>
              </p:blipFill>
              <p:spPr bwMode="auto">
                <a:xfrm>
                  <a:off x="3132138" y="4941888"/>
                  <a:ext cx="144462" cy="1428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9506" name="CheckBox14" r:id="rId15" imgW="142920" imgH="142920"/>
        </mc:Choice>
        <mc:Fallback>
          <p:control name="CheckBox14" r:id="rId15" imgW="142920" imgH="142920">
            <p:pic>
              <p:nvPicPr>
                <p:cNvPr id="16" name="CheckBox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2"/>
                <a:srcRect/>
                <a:stretch>
                  <a:fillRect/>
                </a:stretch>
              </p:blipFill>
              <p:spPr bwMode="auto">
                <a:xfrm>
                  <a:off x="5724525" y="4797425"/>
                  <a:ext cx="144463" cy="1428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9507" name="CheckBox10" r:id="rId16" imgW="142920" imgH="142920"/>
        </mc:Choice>
        <mc:Fallback>
          <p:control name="CheckBox10" r:id="rId16" imgW="142920" imgH="142920">
            <p:pic>
              <p:nvPicPr>
                <p:cNvPr id="17" name="Check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/>
                <a:srcRect/>
                <a:stretch>
                  <a:fillRect/>
                </a:stretch>
              </p:blipFill>
              <p:spPr bwMode="auto">
                <a:xfrm>
                  <a:off x="4211638" y="3933825"/>
                  <a:ext cx="144462" cy="1428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323528" y="33265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rbel" pitchFamily="34" charset="0"/>
                <a:cs typeface="Aharoni" pitchFamily="2" charset="-79"/>
              </a:rPr>
              <a:t>Câte  triunghiuri  sunt  în  figura  de  mai  jos?  </a:t>
            </a:r>
            <a:endParaRPr lang="ro-RO" sz="2800" b="1" dirty="0">
              <a:ln w="1905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rbel" pitchFamily="34" charset="0"/>
              <a:cs typeface="Aharoni" pitchFamily="2" charset="-79"/>
            </a:endParaRPr>
          </a:p>
        </p:txBody>
      </p:sp>
      <p:cxnSp>
        <p:nvCxnSpPr>
          <p:cNvPr id="6" name="Conector drept 5"/>
          <p:cNvCxnSpPr/>
          <p:nvPr/>
        </p:nvCxnSpPr>
        <p:spPr>
          <a:xfrm rot="5400000" flipV="1">
            <a:off x="1223628" y="1520788"/>
            <a:ext cx="4824536" cy="432048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ector drept 7"/>
          <p:cNvCxnSpPr/>
          <p:nvPr/>
        </p:nvCxnSpPr>
        <p:spPr>
          <a:xfrm rot="5400000">
            <a:off x="1331640" y="3861048"/>
            <a:ext cx="2448272" cy="216024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ector drept 16"/>
          <p:cNvCxnSpPr/>
          <p:nvPr/>
        </p:nvCxnSpPr>
        <p:spPr>
          <a:xfrm rot="5400000" flipH="1" flipV="1">
            <a:off x="2573778" y="2618910"/>
            <a:ext cx="36004" cy="2232248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onector drept 28"/>
          <p:cNvCxnSpPr/>
          <p:nvPr/>
        </p:nvCxnSpPr>
        <p:spPr>
          <a:xfrm>
            <a:off x="1475656" y="1196752"/>
            <a:ext cx="0" cy="4896544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Conector drept 30"/>
          <p:cNvCxnSpPr/>
          <p:nvPr/>
        </p:nvCxnSpPr>
        <p:spPr>
          <a:xfrm rot="5400000" flipH="1" flipV="1">
            <a:off x="3599892" y="3969060"/>
            <a:ext cx="72008" cy="4320480"/>
          </a:xfrm>
          <a:prstGeom prst="line">
            <a:avLst/>
          </a:prstGeom>
          <a:ln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CasetăText 33"/>
          <p:cNvSpPr txBox="1"/>
          <p:nvPr/>
        </p:nvSpPr>
        <p:spPr>
          <a:xfrm>
            <a:off x="5652120" y="314096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 smtClean="0"/>
              <a:t>Răspuns </a:t>
            </a:r>
            <a:endParaRPr lang="ro-RO" sz="28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498" name="TextBox10" r:id="rId2" imgW="3095640" imgH="933480"/>
        </mc:Choice>
        <mc:Fallback>
          <p:control name="TextBox10" r:id="rId2" imgW="3095640" imgH="933480">
            <p:pic>
              <p:nvPicPr>
                <p:cNvPr id="3" name="Text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508625" y="3789363"/>
                  <a:ext cx="3097213" cy="9366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tăText 1"/>
          <p:cNvSpPr txBox="1"/>
          <p:nvPr/>
        </p:nvSpPr>
        <p:spPr>
          <a:xfrm>
            <a:off x="323528" y="332656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spc="300" dirty="0" smtClean="0">
                <a:ln w="11430" cmpd="sng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orbel" pitchFamily="34" charset="0"/>
                <a:cs typeface="Aharoni" pitchFamily="2" charset="-79"/>
              </a:rPr>
              <a:t>Găsește  doi  adunări  care  au  același  rezultat.  </a:t>
            </a:r>
            <a:endParaRPr lang="ro-RO" sz="2800" b="1" spc="300" dirty="0">
              <a:ln w="11430" cmpd="sng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orbel" pitchFamily="34" charset="0"/>
              <a:cs typeface="Aharoni" pitchFamily="2" charset="-79"/>
            </a:endParaRPr>
          </a:p>
        </p:txBody>
      </p:sp>
      <p:pic>
        <p:nvPicPr>
          <p:cNvPr id="21521" name="Picture 17"/>
          <p:cNvPicPr>
            <a:picLocks noChangeAspect="1" noChangeArrowheads="1"/>
          </p:cNvPicPr>
          <p:nvPr/>
        </p:nvPicPr>
        <p:blipFill>
          <a:blip r:embed="rId9" cstate="print"/>
          <a:srcRect l="35087" t="44554" r="60229" b="24867"/>
          <a:stretch>
            <a:fillRect/>
          </a:stretch>
        </p:blipFill>
        <p:spPr bwMode="auto">
          <a:xfrm>
            <a:off x="2267744" y="1268760"/>
            <a:ext cx="18002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21519" name="CommandButton5" r:id="rId2" imgW="1438200" imgH="647640"/>
        </mc:Choice>
        <mc:Fallback>
          <p:control name="CommandButton5" r:id="rId2" imgW="1438200" imgH="647640">
            <p:pic>
              <p:nvPicPr>
                <p:cNvPr id="3" name="CommandButt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7092950" y="5661025"/>
                  <a:ext cx="1439863" cy="647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520" name="CheckBox21" r:id="rId3" imgW="142920" imgH="142920"/>
        </mc:Choice>
        <mc:Fallback>
          <p:control name="CheckBox21" r:id="rId3" imgW="142920" imgH="142920">
            <p:pic>
              <p:nvPicPr>
                <p:cNvPr id="4" name="CheckBox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1979613" y="2636838"/>
                  <a:ext cx="144462" cy="1428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521" name="CheckBox23" r:id="rId4" imgW="142920" imgH="142920"/>
        </mc:Choice>
        <mc:Fallback>
          <p:control name="CheckBox23" r:id="rId4" imgW="142920" imgH="142920">
            <p:pic>
              <p:nvPicPr>
                <p:cNvPr id="5" name="CheckBox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979613" y="4797425"/>
                  <a:ext cx="144462" cy="1428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522" name="CheckBox20" r:id="rId5" imgW="142920" imgH="142920"/>
        </mc:Choice>
        <mc:Fallback>
          <p:control name="CheckBox20" r:id="rId5" imgW="142920" imgH="142920">
            <p:pic>
              <p:nvPicPr>
                <p:cNvPr id="6" name="CheckBox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1979613" y="1557338"/>
                  <a:ext cx="144462" cy="1428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523" name="CheckBox22" r:id="rId6" imgW="142920" imgH="142920"/>
        </mc:Choice>
        <mc:Fallback>
          <p:control name="CheckBox22" r:id="rId6" imgW="142920" imgH="142920">
            <p:pic>
              <p:nvPicPr>
                <p:cNvPr id="7" name="CheckBox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2051050" y="3789363"/>
                  <a:ext cx="144463" cy="1428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524" name="CheckBox24" r:id="rId7" imgW="142920" imgH="142920"/>
        </mc:Choice>
        <mc:Fallback>
          <p:control name="CheckBox24" r:id="rId7" imgW="142920" imgH="142920">
            <p:pic>
              <p:nvPicPr>
                <p:cNvPr id="8" name="CheckBox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2051050" y="5876925"/>
                  <a:ext cx="144463" cy="1428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ișor">
  <a:themeElements>
    <a:clrScheme name="Foiș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oiș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iș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411</TotalTime>
  <Words>131</Words>
  <Application>Microsoft Office PowerPoint</Application>
  <PresentationFormat>Expunere pe ecran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9" baseType="lpstr">
      <vt:lpstr>Aharoni</vt:lpstr>
      <vt:lpstr>Century Schoolbook</vt:lpstr>
      <vt:lpstr>Corbel</vt:lpstr>
      <vt:lpstr>Curlz MT</vt:lpstr>
      <vt:lpstr>Wingdings</vt:lpstr>
      <vt:lpstr>Wingdings 2</vt:lpstr>
      <vt:lpstr>Foișor</vt:lpstr>
      <vt:lpstr>Test   clasa  0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  clasa  0</dc:title>
  <dc:creator>TONITA</dc:creator>
  <cp:lastModifiedBy>Rela</cp:lastModifiedBy>
  <cp:revision>159</cp:revision>
  <dcterms:created xsi:type="dcterms:W3CDTF">2014-01-04T19:51:16Z</dcterms:created>
  <dcterms:modified xsi:type="dcterms:W3CDTF">2018-05-07T20:09:01Z</dcterms:modified>
</cp:coreProperties>
</file>