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</p:sldMasterIdLst>
  <p:sldIdLst>
    <p:sldId id="256" r:id="rId11"/>
    <p:sldId id="257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87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</p:sldIdLst>
  <p:sldSz cx="9144000" cy="6858000" type="screen4x3"/>
  <p:notesSz cx="7559675" cy="106918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6CC5A-A32F-CE4F-81B4-162FD72AA957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a-ES"/>
        </a:p>
      </dgm:t>
    </dgm:pt>
    <dgm:pt modelId="{F3D49ACE-B301-3849-BCB7-37E202D70081}">
      <dgm:prSet/>
      <dgm:spPr/>
      <dgm:t>
        <a:bodyPr/>
        <a:lstStyle/>
        <a:p>
          <a:pPr rtl="0"/>
          <a:r>
            <a:rPr lang="ca-ES" smtClean="0"/>
            <a:t>The process of actual video game development includes:</a:t>
          </a:r>
          <a:endParaRPr lang="ca-ES"/>
        </a:p>
      </dgm:t>
    </dgm:pt>
    <dgm:pt modelId="{964FE4A9-0FBF-9B48-92F8-9BF2803592DC}" type="parTrans" cxnId="{A6243277-DA10-7E44-99C1-D8F22324A1B3}">
      <dgm:prSet/>
      <dgm:spPr/>
      <dgm:t>
        <a:bodyPr/>
        <a:lstStyle/>
        <a:p>
          <a:endParaRPr lang="ca-ES"/>
        </a:p>
      </dgm:t>
    </dgm:pt>
    <dgm:pt modelId="{E56EB832-8E25-EC4C-A7A9-3947152EFD0F}" type="sibTrans" cxnId="{A6243277-DA10-7E44-99C1-D8F22324A1B3}">
      <dgm:prSet/>
      <dgm:spPr/>
      <dgm:t>
        <a:bodyPr/>
        <a:lstStyle/>
        <a:p>
          <a:endParaRPr lang="ca-ES"/>
        </a:p>
      </dgm:t>
    </dgm:pt>
    <dgm:pt modelId="{65228B04-9ADD-9C45-A411-9EEB3ECA9014}">
      <dgm:prSet/>
      <dgm:spPr/>
      <dgm:t>
        <a:bodyPr/>
        <a:lstStyle/>
        <a:p>
          <a:pPr rtl="0"/>
          <a:r>
            <a:rPr lang="ca-ES" smtClean="0"/>
            <a:t>- design</a:t>
          </a:r>
          <a:endParaRPr lang="ca-ES"/>
        </a:p>
      </dgm:t>
    </dgm:pt>
    <dgm:pt modelId="{EA5FC2D2-CBE4-6A47-8DE0-A59CC4D32D28}" type="parTrans" cxnId="{CC455E9B-03EF-4843-8143-27B833F2B33A}">
      <dgm:prSet/>
      <dgm:spPr/>
      <dgm:t>
        <a:bodyPr/>
        <a:lstStyle/>
        <a:p>
          <a:endParaRPr lang="ca-ES"/>
        </a:p>
      </dgm:t>
    </dgm:pt>
    <dgm:pt modelId="{0C1EE6E4-CCA6-5D49-99BE-5CA9F0216339}" type="sibTrans" cxnId="{CC455E9B-03EF-4843-8143-27B833F2B33A}">
      <dgm:prSet/>
      <dgm:spPr/>
      <dgm:t>
        <a:bodyPr/>
        <a:lstStyle/>
        <a:p>
          <a:endParaRPr lang="ca-ES"/>
        </a:p>
      </dgm:t>
    </dgm:pt>
    <dgm:pt modelId="{04BA263A-B911-0A41-8267-43469DE933F7}">
      <dgm:prSet/>
      <dgm:spPr/>
      <dgm:t>
        <a:bodyPr/>
        <a:lstStyle/>
        <a:p>
          <a:pPr rtl="0"/>
          <a:r>
            <a:rPr lang="ca-ES" smtClean="0"/>
            <a:t>- programming</a:t>
          </a:r>
          <a:endParaRPr lang="ca-ES"/>
        </a:p>
      </dgm:t>
    </dgm:pt>
    <dgm:pt modelId="{F688BA96-60C5-5547-A07C-B235C9A11995}" type="parTrans" cxnId="{07607520-7D9C-6B4A-8AD4-95ADC310FC0B}">
      <dgm:prSet/>
      <dgm:spPr/>
      <dgm:t>
        <a:bodyPr/>
        <a:lstStyle/>
        <a:p>
          <a:endParaRPr lang="ca-ES"/>
        </a:p>
      </dgm:t>
    </dgm:pt>
    <dgm:pt modelId="{591C2ACE-F841-0148-A708-766F5A522E46}" type="sibTrans" cxnId="{07607520-7D9C-6B4A-8AD4-95ADC310FC0B}">
      <dgm:prSet/>
      <dgm:spPr/>
      <dgm:t>
        <a:bodyPr/>
        <a:lstStyle/>
        <a:p>
          <a:endParaRPr lang="ca-ES"/>
        </a:p>
      </dgm:t>
    </dgm:pt>
    <dgm:pt modelId="{756461A3-FAC5-B342-A8A6-C1EB0360CF70}">
      <dgm:prSet/>
      <dgm:spPr/>
      <dgm:t>
        <a:bodyPr/>
        <a:lstStyle/>
        <a:p>
          <a:pPr rtl="0"/>
          <a:r>
            <a:rPr lang="ca-ES" smtClean="0"/>
            <a:t>- graphic design</a:t>
          </a:r>
          <a:endParaRPr lang="ca-ES"/>
        </a:p>
      </dgm:t>
    </dgm:pt>
    <dgm:pt modelId="{FA6AAFC1-C12E-AD45-8911-B6BC7D631112}" type="parTrans" cxnId="{8007AB0D-F1E6-2E43-8C83-F67356045419}">
      <dgm:prSet/>
      <dgm:spPr/>
      <dgm:t>
        <a:bodyPr/>
        <a:lstStyle/>
        <a:p>
          <a:endParaRPr lang="ca-ES"/>
        </a:p>
      </dgm:t>
    </dgm:pt>
    <dgm:pt modelId="{EA584F54-646D-4145-9697-9EC6735E9EC5}" type="sibTrans" cxnId="{8007AB0D-F1E6-2E43-8C83-F67356045419}">
      <dgm:prSet/>
      <dgm:spPr/>
      <dgm:t>
        <a:bodyPr/>
        <a:lstStyle/>
        <a:p>
          <a:endParaRPr lang="ca-ES"/>
        </a:p>
      </dgm:t>
    </dgm:pt>
    <dgm:pt modelId="{128F1A78-6FF3-7B4A-929A-2DEE982D26C0}">
      <dgm:prSet/>
      <dgm:spPr/>
      <dgm:t>
        <a:bodyPr/>
        <a:lstStyle/>
        <a:p>
          <a:pPr rtl="0"/>
          <a:r>
            <a:rPr lang="ca-ES" smtClean="0"/>
            <a:t>- sound engineering</a:t>
          </a:r>
          <a:endParaRPr lang="ca-ES"/>
        </a:p>
      </dgm:t>
    </dgm:pt>
    <dgm:pt modelId="{0B48499C-8FC1-E540-A779-36BC0BD8BCFE}" type="parTrans" cxnId="{9F5C31F8-512D-AB41-A2F7-18349E7CC57E}">
      <dgm:prSet/>
      <dgm:spPr/>
      <dgm:t>
        <a:bodyPr/>
        <a:lstStyle/>
        <a:p>
          <a:endParaRPr lang="ca-ES"/>
        </a:p>
      </dgm:t>
    </dgm:pt>
    <dgm:pt modelId="{4E79468C-9B17-9A4A-A527-821946069D24}" type="sibTrans" cxnId="{9F5C31F8-512D-AB41-A2F7-18349E7CC57E}">
      <dgm:prSet/>
      <dgm:spPr/>
      <dgm:t>
        <a:bodyPr/>
        <a:lstStyle/>
        <a:p>
          <a:endParaRPr lang="ca-ES"/>
        </a:p>
      </dgm:t>
    </dgm:pt>
    <dgm:pt modelId="{2350CF4B-47B4-6D40-B596-3F31DC4A0634}">
      <dgm:prSet/>
      <dgm:spPr/>
    </dgm:pt>
    <dgm:pt modelId="{FB6E36A5-9BCD-9E47-B78B-69E00CE1D9F4}" type="parTrans" cxnId="{AE3AF709-94B4-AF42-9149-698AB7883851}">
      <dgm:prSet/>
      <dgm:spPr/>
      <dgm:t>
        <a:bodyPr/>
        <a:lstStyle/>
        <a:p>
          <a:endParaRPr lang="ca-ES"/>
        </a:p>
      </dgm:t>
    </dgm:pt>
    <dgm:pt modelId="{01C5AA02-995A-2145-A16B-10680163A491}" type="sibTrans" cxnId="{AE3AF709-94B4-AF42-9149-698AB7883851}">
      <dgm:prSet/>
      <dgm:spPr/>
      <dgm:t>
        <a:bodyPr/>
        <a:lstStyle/>
        <a:p>
          <a:endParaRPr lang="ca-ES"/>
        </a:p>
      </dgm:t>
    </dgm:pt>
    <dgm:pt modelId="{5415523E-CB1C-E143-840F-D997942DB836}">
      <dgm:prSet/>
      <dgm:spPr/>
    </dgm:pt>
    <dgm:pt modelId="{F50F8A8B-F0AA-6246-8F07-53A4F5D0702B}" type="parTrans" cxnId="{9F45495C-E062-A84A-AD5D-74C8EBAD573D}">
      <dgm:prSet/>
      <dgm:spPr/>
      <dgm:t>
        <a:bodyPr/>
        <a:lstStyle/>
        <a:p>
          <a:endParaRPr lang="ca-ES"/>
        </a:p>
      </dgm:t>
    </dgm:pt>
    <dgm:pt modelId="{A60C259F-C43E-3D43-BD7E-60D2E2166CFA}" type="sibTrans" cxnId="{9F45495C-E062-A84A-AD5D-74C8EBAD573D}">
      <dgm:prSet/>
      <dgm:spPr/>
      <dgm:t>
        <a:bodyPr/>
        <a:lstStyle/>
        <a:p>
          <a:endParaRPr lang="ca-ES"/>
        </a:p>
      </dgm:t>
    </dgm:pt>
    <dgm:pt modelId="{7FBF3C29-321F-BB43-8F0A-FC6FF2E86052}">
      <dgm:prSet/>
      <dgm:spPr/>
    </dgm:pt>
    <dgm:pt modelId="{A88C759E-C3EF-A04A-BD6E-8F70AC331104}" type="parTrans" cxnId="{FC0A11B1-8C64-EE47-B5A0-B42E483495A1}">
      <dgm:prSet/>
      <dgm:spPr/>
      <dgm:t>
        <a:bodyPr/>
        <a:lstStyle/>
        <a:p>
          <a:endParaRPr lang="ca-ES"/>
        </a:p>
      </dgm:t>
    </dgm:pt>
    <dgm:pt modelId="{47AB95B6-D172-6141-97BF-2F541BD046D3}" type="sibTrans" cxnId="{FC0A11B1-8C64-EE47-B5A0-B42E483495A1}">
      <dgm:prSet/>
      <dgm:spPr/>
      <dgm:t>
        <a:bodyPr/>
        <a:lstStyle/>
        <a:p>
          <a:endParaRPr lang="ca-ES"/>
        </a:p>
      </dgm:t>
    </dgm:pt>
    <dgm:pt modelId="{0B682BFE-9340-3642-B52F-4F9BA2AE4EE3}" type="pres">
      <dgm:prSet presAssocID="{2BF6CC5A-A32F-CE4F-81B4-162FD72AA95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4E49DC5-94F2-3648-B2AE-E37E51C26F80}" type="pres">
      <dgm:prSet presAssocID="{F3D49ACE-B301-3849-BCB7-37E202D70081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9ABEC0C0-746E-6747-9FAA-D1E02FF45BD3}" type="pres">
      <dgm:prSet presAssocID="{65228B04-9ADD-9C45-A411-9EEB3ECA9014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52ADF2AD-CEA4-AF45-ABF4-AA97CB41E224}" type="pres">
      <dgm:prSet presAssocID="{04BA263A-B911-0A41-8267-43469DE933F7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D37F91DB-D10C-7342-891B-A5C4A0801F56}" type="pres">
      <dgm:prSet presAssocID="{756461A3-FAC5-B342-A8A6-C1EB0360CF70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4995542C-B0D3-7348-B0E1-9F59FEC72D9B}" type="pres">
      <dgm:prSet presAssocID="{128F1A78-6FF3-7B4A-929A-2DEE982D26C0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</dgm:ptLst>
  <dgm:cxnLst>
    <dgm:cxn modelId="{0D75E83E-53A5-9140-B69A-913319A0DBCE}" type="presOf" srcId="{65228B04-9ADD-9C45-A411-9EEB3ECA9014}" destId="{9ABEC0C0-746E-6747-9FAA-D1E02FF45BD3}" srcOrd="0" destOrd="0" presId="urn:microsoft.com/office/officeart/2009/3/layout/IncreasingArrowsProcess"/>
    <dgm:cxn modelId="{546586F1-3BF2-9C43-B54D-7AA1CD8F8B21}" type="presOf" srcId="{128F1A78-6FF3-7B4A-929A-2DEE982D26C0}" destId="{4995542C-B0D3-7348-B0E1-9F59FEC72D9B}" srcOrd="0" destOrd="0" presId="urn:microsoft.com/office/officeart/2009/3/layout/IncreasingArrowsProcess"/>
    <dgm:cxn modelId="{8007AB0D-F1E6-2E43-8C83-F67356045419}" srcId="{2BF6CC5A-A32F-CE4F-81B4-162FD72AA957}" destId="{756461A3-FAC5-B342-A8A6-C1EB0360CF70}" srcOrd="3" destOrd="0" parTransId="{FA6AAFC1-C12E-AD45-8911-B6BC7D631112}" sibTransId="{EA584F54-646D-4145-9697-9EC6735E9EC5}"/>
    <dgm:cxn modelId="{FC0A11B1-8C64-EE47-B5A0-B42E483495A1}" srcId="{2BF6CC5A-A32F-CE4F-81B4-162FD72AA957}" destId="{7FBF3C29-321F-BB43-8F0A-FC6FF2E86052}" srcOrd="7" destOrd="0" parTransId="{A88C759E-C3EF-A04A-BD6E-8F70AC331104}" sibTransId="{47AB95B6-D172-6141-97BF-2F541BD046D3}"/>
    <dgm:cxn modelId="{254CEE8E-0717-D047-96CE-68A3A90B2A36}" type="presOf" srcId="{F3D49ACE-B301-3849-BCB7-37E202D70081}" destId="{F4E49DC5-94F2-3648-B2AE-E37E51C26F80}" srcOrd="0" destOrd="0" presId="urn:microsoft.com/office/officeart/2009/3/layout/IncreasingArrowsProcess"/>
    <dgm:cxn modelId="{9F5C31F8-512D-AB41-A2F7-18349E7CC57E}" srcId="{2BF6CC5A-A32F-CE4F-81B4-162FD72AA957}" destId="{128F1A78-6FF3-7B4A-929A-2DEE982D26C0}" srcOrd="4" destOrd="0" parTransId="{0B48499C-8FC1-E540-A779-36BC0BD8BCFE}" sibTransId="{4E79468C-9B17-9A4A-A527-821946069D24}"/>
    <dgm:cxn modelId="{D44396A0-0BE9-4048-82A4-8313A09DBD21}" type="presOf" srcId="{756461A3-FAC5-B342-A8A6-C1EB0360CF70}" destId="{D37F91DB-D10C-7342-891B-A5C4A0801F56}" srcOrd="0" destOrd="0" presId="urn:microsoft.com/office/officeart/2009/3/layout/IncreasingArrowsProcess"/>
    <dgm:cxn modelId="{9F45495C-E062-A84A-AD5D-74C8EBAD573D}" srcId="{2BF6CC5A-A32F-CE4F-81B4-162FD72AA957}" destId="{5415523E-CB1C-E143-840F-D997942DB836}" srcOrd="6" destOrd="0" parTransId="{F50F8A8B-F0AA-6246-8F07-53A4F5D0702B}" sibTransId="{A60C259F-C43E-3D43-BD7E-60D2E2166CFA}"/>
    <dgm:cxn modelId="{AF344599-6C2A-B745-8E64-453AF7A60254}" type="presOf" srcId="{04BA263A-B911-0A41-8267-43469DE933F7}" destId="{52ADF2AD-CEA4-AF45-ABF4-AA97CB41E224}" srcOrd="0" destOrd="0" presId="urn:microsoft.com/office/officeart/2009/3/layout/IncreasingArrowsProcess"/>
    <dgm:cxn modelId="{CC455E9B-03EF-4843-8143-27B833F2B33A}" srcId="{2BF6CC5A-A32F-CE4F-81B4-162FD72AA957}" destId="{65228B04-9ADD-9C45-A411-9EEB3ECA9014}" srcOrd="1" destOrd="0" parTransId="{EA5FC2D2-CBE4-6A47-8DE0-A59CC4D32D28}" sibTransId="{0C1EE6E4-CCA6-5D49-99BE-5CA9F0216339}"/>
    <dgm:cxn modelId="{AE3AF709-94B4-AF42-9149-698AB7883851}" srcId="{2BF6CC5A-A32F-CE4F-81B4-162FD72AA957}" destId="{2350CF4B-47B4-6D40-B596-3F31DC4A0634}" srcOrd="5" destOrd="0" parTransId="{FB6E36A5-9BCD-9E47-B78B-69E00CE1D9F4}" sibTransId="{01C5AA02-995A-2145-A16B-10680163A491}"/>
    <dgm:cxn modelId="{6B6C0F92-7720-134B-B1BE-9A5D82665141}" type="presOf" srcId="{2BF6CC5A-A32F-CE4F-81B4-162FD72AA957}" destId="{0B682BFE-9340-3642-B52F-4F9BA2AE4EE3}" srcOrd="0" destOrd="0" presId="urn:microsoft.com/office/officeart/2009/3/layout/IncreasingArrowsProcess"/>
    <dgm:cxn modelId="{A6243277-DA10-7E44-99C1-D8F22324A1B3}" srcId="{2BF6CC5A-A32F-CE4F-81B4-162FD72AA957}" destId="{F3D49ACE-B301-3849-BCB7-37E202D70081}" srcOrd="0" destOrd="0" parTransId="{964FE4A9-0FBF-9B48-92F8-9BF2803592DC}" sibTransId="{E56EB832-8E25-EC4C-A7A9-3947152EFD0F}"/>
    <dgm:cxn modelId="{07607520-7D9C-6B4A-8AD4-95ADC310FC0B}" srcId="{2BF6CC5A-A32F-CE4F-81B4-162FD72AA957}" destId="{04BA263A-B911-0A41-8267-43469DE933F7}" srcOrd="2" destOrd="0" parTransId="{F688BA96-60C5-5547-A07C-B235C9A11995}" sibTransId="{591C2ACE-F841-0148-A708-766F5A522E46}"/>
    <dgm:cxn modelId="{9EBA15B4-9FD1-A149-9A62-E039BE9029CD}" type="presParOf" srcId="{0B682BFE-9340-3642-B52F-4F9BA2AE4EE3}" destId="{F4E49DC5-94F2-3648-B2AE-E37E51C26F80}" srcOrd="0" destOrd="0" presId="urn:microsoft.com/office/officeart/2009/3/layout/IncreasingArrowsProcess"/>
    <dgm:cxn modelId="{1965140A-0D40-3A44-9842-719591AF193B}" type="presParOf" srcId="{0B682BFE-9340-3642-B52F-4F9BA2AE4EE3}" destId="{9ABEC0C0-746E-6747-9FAA-D1E02FF45BD3}" srcOrd="1" destOrd="0" presId="urn:microsoft.com/office/officeart/2009/3/layout/IncreasingArrowsProcess"/>
    <dgm:cxn modelId="{5223945E-9019-8449-9500-9BE3D209CA5E}" type="presParOf" srcId="{0B682BFE-9340-3642-B52F-4F9BA2AE4EE3}" destId="{52ADF2AD-CEA4-AF45-ABF4-AA97CB41E224}" srcOrd="2" destOrd="0" presId="urn:microsoft.com/office/officeart/2009/3/layout/IncreasingArrowsProcess"/>
    <dgm:cxn modelId="{FAA2881D-FE51-794D-AEB1-D0D73CC2170D}" type="presParOf" srcId="{0B682BFE-9340-3642-B52F-4F9BA2AE4EE3}" destId="{D37F91DB-D10C-7342-891B-A5C4A0801F56}" srcOrd="3" destOrd="0" presId="urn:microsoft.com/office/officeart/2009/3/layout/IncreasingArrowsProcess"/>
    <dgm:cxn modelId="{4D1D2694-6314-6B48-9A9D-F9D640A1A5AC}" type="presParOf" srcId="{0B682BFE-9340-3642-B52F-4F9BA2AE4EE3}" destId="{4995542C-B0D3-7348-B0E1-9F59FEC72D9B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8008E-F67D-E54E-8B41-DCEF6CEE86E5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a-ES"/>
        </a:p>
      </dgm:t>
    </dgm:pt>
    <dgm:pt modelId="{3CC02A4D-ABD7-AA45-B6CA-6416CF015D64}">
      <dgm:prSet/>
      <dgm:spPr/>
      <dgm:t>
        <a:bodyPr/>
        <a:lstStyle/>
        <a:p>
          <a:pPr rtl="0"/>
          <a:r>
            <a:rPr lang="ca-ES" dirty="0" err="1" smtClean="0"/>
            <a:t>Teachers</a:t>
          </a:r>
          <a:r>
            <a:rPr lang="ca-ES" dirty="0" smtClean="0"/>
            <a:t>: no </a:t>
          </a:r>
          <a:r>
            <a:rPr lang="ca-ES" dirty="0" err="1" smtClean="0"/>
            <a:t>time</a:t>
          </a:r>
          <a:r>
            <a:rPr lang="ca-ES" dirty="0" smtClean="0"/>
            <a:t> or </a:t>
          </a:r>
          <a:r>
            <a:rPr lang="ca-ES" dirty="0" err="1" smtClean="0"/>
            <a:t>budget</a:t>
          </a:r>
          <a:r>
            <a:rPr lang="ca-ES" dirty="0" smtClean="0"/>
            <a:t> to </a:t>
          </a:r>
          <a:r>
            <a:rPr lang="ca-ES" dirty="0" err="1" smtClean="0"/>
            <a:t>create</a:t>
          </a:r>
          <a:r>
            <a:rPr lang="ca-ES" dirty="0" smtClean="0"/>
            <a:t> </a:t>
          </a:r>
          <a:r>
            <a:rPr lang="ca-ES" dirty="0" err="1" smtClean="0"/>
            <a:t>their</a:t>
          </a:r>
          <a:r>
            <a:rPr lang="ca-ES" dirty="0" smtClean="0"/>
            <a:t> </a:t>
          </a:r>
          <a:r>
            <a:rPr lang="ca-ES" dirty="0" err="1" smtClean="0"/>
            <a:t>own</a:t>
          </a:r>
          <a:r>
            <a:rPr lang="ca-ES" dirty="0" smtClean="0"/>
            <a:t> digital </a:t>
          </a:r>
          <a:r>
            <a:rPr lang="ca-ES" dirty="0" err="1" smtClean="0"/>
            <a:t>learning</a:t>
          </a:r>
          <a:r>
            <a:rPr lang="ca-ES" dirty="0" smtClean="0"/>
            <a:t> quests</a:t>
          </a:r>
          <a:endParaRPr lang="ca-ES" dirty="0"/>
        </a:p>
      </dgm:t>
    </dgm:pt>
    <dgm:pt modelId="{9D5DDA9C-CF31-3A41-8192-7005C75A79AD}" type="parTrans" cxnId="{99459527-4AD0-D241-981C-97641EDD1822}">
      <dgm:prSet/>
      <dgm:spPr/>
      <dgm:t>
        <a:bodyPr/>
        <a:lstStyle/>
        <a:p>
          <a:endParaRPr lang="ca-ES"/>
        </a:p>
      </dgm:t>
    </dgm:pt>
    <dgm:pt modelId="{3C081224-C567-3F46-B853-F7E2B20DACFB}" type="sibTrans" cxnId="{99459527-4AD0-D241-981C-97641EDD1822}">
      <dgm:prSet/>
      <dgm:spPr/>
      <dgm:t>
        <a:bodyPr/>
        <a:lstStyle/>
        <a:p>
          <a:endParaRPr lang="ca-ES"/>
        </a:p>
      </dgm:t>
    </dgm:pt>
    <dgm:pt modelId="{15C2DC35-895B-0E4D-B39B-40078BBCB1BB}" type="pres">
      <dgm:prSet presAssocID="{EB28008E-F67D-E54E-8B41-DCEF6CEE86E5}" presName="linear" presStyleCnt="0">
        <dgm:presLayoutVars>
          <dgm:animLvl val="lvl"/>
          <dgm:resizeHandles val="exact"/>
        </dgm:presLayoutVars>
      </dgm:prSet>
      <dgm:spPr/>
    </dgm:pt>
    <dgm:pt modelId="{B079A9EE-A273-D749-A5A0-DA4EEE3B6054}" type="pres">
      <dgm:prSet presAssocID="{3CC02A4D-ABD7-AA45-B6CA-6416CF015D6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EEAAE97-1B85-6240-9E94-8EBC317ACFDD}" type="presOf" srcId="{3CC02A4D-ABD7-AA45-B6CA-6416CF015D64}" destId="{B079A9EE-A273-D749-A5A0-DA4EEE3B6054}" srcOrd="0" destOrd="0" presId="urn:microsoft.com/office/officeart/2005/8/layout/vList2"/>
    <dgm:cxn modelId="{99459527-4AD0-D241-981C-97641EDD1822}" srcId="{EB28008E-F67D-E54E-8B41-DCEF6CEE86E5}" destId="{3CC02A4D-ABD7-AA45-B6CA-6416CF015D64}" srcOrd="0" destOrd="0" parTransId="{9D5DDA9C-CF31-3A41-8192-7005C75A79AD}" sibTransId="{3C081224-C567-3F46-B853-F7E2B20DACFB}"/>
    <dgm:cxn modelId="{6708F166-65BF-1042-A1C5-89DED4C8DC1E}" type="presOf" srcId="{EB28008E-F67D-E54E-8B41-DCEF6CEE86E5}" destId="{15C2DC35-895B-0E4D-B39B-40078BBCB1BB}" srcOrd="0" destOrd="0" presId="urn:microsoft.com/office/officeart/2005/8/layout/vList2"/>
    <dgm:cxn modelId="{4AE8BDA5-DCD7-474A-BB54-47D419FBAF49}" type="presParOf" srcId="{15C2DC35-895B-0E4D-B39B-40078BBCB1BB}" destId="{B079A9EE-A273-D749-A5A0-DA4EEE3B60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AA17B7-0805-D94E-9AE1-587F45E6CCC3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a-ES"/>
        </a:p>
      </dgm:t>
    </dgm:pt>
    <dgm:pt modelId="{E8F029F0-AF22-B748-9329-406F7BD73AB0}">
      <dgm:prSet/>
      <dgm:spPr/>
      <dgm:t>
        <a:bodyPr/>
        <a:lstStyle/>
        <a:p>
          <a:pPr rtl="0"/>
          <a:r>
            <a:rPr lang="ca-ES" smtClean="0"/>
            <a:t>1. BACKWARDS PLANNING:</a:t>
          </a:r>
          <a:endParaRPr lang="ca-ES"/>
        </a:p>
      </dgm:t>
    </dgm:pt>
    <dgm:pt modelId="{B01A27BA-3F5B-A742-AF6C-6A659D8D5D5A}" type="parTrans" cxnId="{5A8706DC-8A81-604E-B1D2-02F82B962E04}">
      <dgm:prSet/>
      <dgm:spPr/>
      <dgm:t>
        <a:bodyPr/>
        <a:lstStyle/>
        <a:p>
          <a:endParaRPr lang="ca-ES"/>
        </a:p>
      </dgm:t>
    </dgm:pt>
    <dgm:pt modelId="{FF4E1A78-B19E-BF42-A679-B8E767C8B1D4}" type="sibTrans" cxnId="{5A8706DC-8A81-604E-B1D2-02F82B962E04}">
      <dgm:prSet/>
      <dgm:spPr/>
      <dgm:t>
        <a:bodyPr/>
        <a:lstStyle/>
        <a:p>
          <a:endParaRPr lang="ca-ES"/>
        </a:p>
      </dgm:t>
    </dgm:pt>
    <dgm:pt modelId="{F6D72AF6-D380-AC4C-8CD9-B340C152293E}">
      <dgm:prSet/>
      <dgm:spPr/>
      <dgm:t>
        <a:bodyPr/>
        <a:lstStyle/>
        <a:p>
          <a:pPr rtl="0"/>
          <a:r>
            <a:rPr lang="ca-ES" smtClean="0"/>
            <a:t>- what is the goal?</a:t>
          </a:r>
          <a:endParaRPr lang="ca-ES"/>
        </a:p>
      </dgm:t>
    </dgm:pt>
    <dgm:pt modelId="{A0416C5F-9BB9-F74D-9A5A-A054DB586FBC}" type="parTrans" cxnId="{16CA5284-4D2E-8444-AC57-8FF0108ABF29}">
      <dgm:prSet/>
      <dgm:spPr/>
      <dgm:t>
        <a:bodyPr/>
        <a:lstStyle/>
        <a:p>
          <a:endParaRPr lang="ca-ES"/>
        </a:p>
      </dgm:t>
    </dgm:pt>
    <dgm:pt modelId="{7DDAC85C-2322-0C45-BF2E-2DCA30B74051}" type="sibTrans" cxnId="{16CA5284-4D2E-8444-AC57-8FF0108ABF29}">
      <dgm:prSet/>
      <dgm:spPr/>
      <dgm:t>
        <a:bodyPr/>
        <a:lstStyle/>
        <a:p>
          <a:endParaRPr lang="ca-ES"/>
        </a:p>
      </dgm:t>
    </dgm:pt>
    <dgm:pt modelId="{2272BB5A-74C7-DD43-91EA-FEEFD91217E8}">
      <dgm:prSet/>
      <dgm:spPr/>
      <dgm:t>
        <a:bodyPr/>
        <a:lstStyle/>
        <a:p>
          <a:pPr rtl="0"/>
          <a:r>
            <a:rPr lang="ca-ES" smtClean="0"/>
            <a:t>- how will the kids get there?</a:t>
          </a:r>
          <a:endParaRPr lang="ca-ES"/>
        </a:p>
      </dgm:t>
    </dgm:pt>
    <dgm:pt modelId="{01553B19-93A1-7348-AC43-6E37978C4BB1}" type="parTrans" cxnId="{CCB3AFB2-82FA-A44A-9BB7-44CC1E3B4015}">
      <dgm:prSet/>
      <dgm:spPr/>
      <dgm:t>
        <a:bodyPr/>
        <a:lstStyle/>
        <a:p>
          <a:endParaRPr lang="ca-ES"/>
        </a:p>
      </dgm:t>
    </dgm:pt>
    <dgm:pt modelId="{80DB5475-731D-9D49-9302-BD7C502F6872}" type="sibTrans" cxnId="{CCB3AFB2-82FA-A44A-9BB7-44CC1E3B4015}">
      <dgm:prSet/>
      <dgm:spPr/>
      <dgm:t>
        <a:bodyPr/>
        <a:lstStyle/>
        <a:p>
          <a:endParaRPr lang="ca-ES"/>
        </a:p>
      </dgm:t>
    </dgm:pt>
    <dgm:pt modelId="{634AB798-730A-8A49-8D04-54EE694FDA2C}">
      <dgm:prSet/>
      <dgm:spPr/>
      <dgm:t>
        <a:bodyPr/>
        <a:lstStyle/>
        <a:p>
          <a:pPr rtl="0"/>
          <a:r>
            <a:rPr lang="ca-ES" smtClean="0"/>
            <a:t>- what evidence will you collect along the way? (progress measurement)</a:t>
          </a:r>
          <a:endParaRPr lang="ca-ES"/>
        </a:p>
      </dgm:t>
    </dgm:pt>
    <dgm:pt modelId="{1A49B787-467F-E94C-AB0A-50C11C3CE762}" type="parTrans" cxnId="{7E0E3135-3565-6548-93CA-CF87A014FB47}">
      <dgm:prSet/>
      <dgm:spPr/>
      <dgm:t>
        <a:bodyPr/>
        <a:lstStyle/>
        <a:p>
          <a:endParaRPr lang="ca-ES"/>
        </a:p>
      </dgm:t>
    </dgm:pt>
    <dgm:pt modelId="{11980367-43AE-274D-A53C-7E6655157568}" type="sibTrans" cxnId="{7E0E3135-3565-6548-93CA-CF87A014FB47}">
      <dgm:prSet/>
      <dgm:spPr/>
      <dgm:t>
        <a:bodyPr/>
        <a:lstStyle/>
        <a:p>
          <a:endParaRPr lang="ca-ES"/>
        </a:p>
      </dgm:t>
    </dgm:pt>
    <dgm:pt modelId="{807336E5-0FCD-AE4F-A1E1-9DFBDE60DBE0}">
      <dgm:prSet/>
      <dgm:spPr/>
      <dgm:t>
        <a:bodyPr/>
        <a:lstStyle/>
        <a:p>
          <a:pPr rtl="0"/>
          <a:r>
            <a:rPr lang="ca-ES" smtClean="0"/>
            <a:t>2. USE WHAT'S AVAILABLE:</a:t>
          </a:r>
          <a:endParaRPr lang="ca-ES"/>
        </a:p>
      </dgm:t>
    </dgm:pt>
    <dgm:pt modelId="{7050BA00-3B47-1146-A02A-694C71DC9993}" type="parTrans" cxnId="{3BA4C246-7040-6445-974E-91F404F4F893}">
      <dgm:prSet/>
      <dgm:spPr/>
      <dgm:t>
        <a:bodyPr/>
        <a:lstStyle/>
        <a:p>
          <a:endParaRPr lang="ca-ES"/>
        </a:p>
      </dgm:t>
    </dgm:pt>
    <dgm:pt modelId="{D3F8E958-742E-CF4D-8EDF-DA611AECCE72}" type="sibTrans" cxnId="{3BA4C246-7040-6445-974E-91F404F4F893}">
      <dgm:prSet/>
      <dgm:spPr/>
      <dgm:t>
        <a:bodyPr/>
        <a:lstStyle/>
        <a:p>
          <a:endParaRPr lang="ca-ES"/>
        </a:p>
      </dgm:t>
    </dgm:pt>
    <dgm:pt modelId="{27A1D867-8A52-FA4C-B6E3-E77B1FC7D60D}">
      <dgm:prSet/>
      <dgm:spPr/>
      <dgm:t>
        <a:bodyPr/>
        <a:lstStyle/>
        <a:p>
          <a:pPr rtl="0"/>
          <a:r>
            <a:rPr lang="ca-ES" smtClean="0"/>
            <a:t>- use free, open platforms</a:t>
          </a:r>
          <a:endParaRPr lang="ca-ES"/>
        </a:p>
      </dgm:t>
    </dgm:pt>
    <dgm:pt modelId="{5B3E3031-4B69-C148-A848-B2DE58AFDCA7}" type="parTrans" cxnId="{E6ED9735-04B6-5D4A-BFE9-E25641F6AF2C}">
      <dgm:prSet/>
      <dgm:spPr/>
      <dgm:t>
        <a:bodyPr/>
        <a:lstStyle/>
        <a:p>
          <a:endParaRPr lang="ca-ES"/>
        </a:p>
      </dgm:t>
    </dgm:pt>
    <dgm:pt modelId="{84E0230A-9D5A-4241-882A-376336263353}" type="sibTrans" cxnId="{E6ED9735-04B6-5D4A-BFE9-E25641F6AF2C}">
      <dgm:prSet/>
      <dgm:spPr/>
      <dgm:t>
        <a:bodyPr/>
        <a:lstStyle/>
        <a:p>
          <a:endParaRPr lang="ca-ES"/>
        </a:p>
      </dgm:t>
    </dgm:pt>
    <dgm:pt modelId="{76868013-8A9C-F348-A40B-247EA607BBED}">
      <dgm:prSet/>
      <dgm:spPr/>
      <dgm:t>
        <a:bodyPr/>
        <a:lstStyle/>
        <a:p>
          <a:pPr rtl="0"/>
          <a:r>
            <a:rPr lang="ca-ES" smtClean="0"/>
            <a:t>3. GAMIFY ONE ASPECT:</a:t>
          </a:r>
          <a:endParaRPr lang="ca-ES"/>
        </a:p>
      </dgm:t>
    </dgm:pt>
    <dgm:pt modelId="{673EE38D-C991-3944-931E-8E34DF258046}" type="parTrans" cxnId="{FE03D515-1919-1544-AAD1-7210B4BC5594}">
      <dgm:prSet/>
      <dgm:spPr/>
      <dgm:t>
        <a:bodyPr/>
        <a:lstStyle/>
        <a:p>
          <a:endParaRPr lang="ca-ES"/>
        </a:p>
      </dgm:t>
    </dgm:pt>
    <dgm:pt modelId="{AF733475-8FAB-1B4E-9CCB-2EEE7E388399}" type="sibTrans" cxnId="{FE03D515-1919-1544-AAD1-7210B4BC5594}">
      <dgm:prSet/>
      <dgm:spPr/>
      <dgm:t>
        <a:bodyPr/>
        <a:lstStyle/>
        <a:p>
          <a:endParaRPr lang="ca-ES"/>
        </a:p>
      </dgm:t>
    </dgm:pt>
    <dgm:pt modelId="{91BCBB6D-796F-2041-AA08-86D3075DF6A6}">
      <dgm:prSet/>
      <dgm:spPr/>
      <dgm:t>
        <a:bodyPr/>
        <a:lstStyle/>
        <a:p>
          <a:pPr rtl="0"/>
          <a:r>
            <a:rPr lang="ca-ES" smtClean="0"/>
            <a:t>- start small</a:t>
          </a:r>
          <a:endParaRPr lang="ca-ES"/>
        </a:p>
      </dgm:t>
    </dgm:pt>
    <dgm:pt modelId="{CBB8C4DA-E63C-624E-A3DF-BD394F9557C5}" type="parTrans" cxnId="{6944A6E7-7670-C644-AD4E-939AD16535FD}">
      <dgm:prSet/>
      <dgm:spPr/>
      <dgm:t>
        <a:bodyPr/>
        <a:lstStyle/>
        <a:p>
          <a:endParaRPr lang="ca-ES"/>
        </a:p>
      </dgm:t>
    </dgm:pt>
    <dgm:pt modelId="{81FF7774-278A-C843-90CF-81AA282E50E1}" type="sibTrans" cxnId="{6944A6E7-7670-C644-AD4E-939AD16535FD}">
      <dgm:prSet/>
      <dgm:spPr/>
      <dgm:t>
        <a:bodyPr/>
        <a:lstStyle/>
        <a:p>
          <a:endParaRPr lang="ca-ES"/>
        </a:p>
      </dgm:t>
    </dgm:pt>
    <dgm:pt modelId="{0B82B8C8-0B37-1047-BACF-E6720EBF23C9}">
      <dgm:prSet/>
      <dgm:spPr/>
      <dgm:t>
        <a:bodyPr/>
        <a:lstStyle/>
        <a:p>
          <a:pPr rtl="0"/>
          <a:r>
            <a:rPr lang="ca-ES" smtClean="0"/>
            <a:t>- gamify grading: by turning assignments into experience points</a:t>
          </a:r>
          <a:endParaRPr lang="ca-ES"/>
        </a:p>
      </dgm:t>
    </dgm:pt>
    <dgm:pt modelId="{ADEF07D5-95F4-8C48-917E-A26707EA68E1}" type="parTrans" cxnId="{B2CABC3E-9C08-2A49-A722-10997B010235}">
      <dgm:prSet/>
      <dgm:spPr/>
      <dgm:t>
        <a:bodyPr/>
        <a:lstStyle/>
        <a:p>
          <a:endParaRPr lang="ca-ES"/>
        </a:p>
      </dgm:t>
    </dgm:pt>
    <dgm:pt modelId="{7067A2AE-0AA2-6143-96BF-9BD7912A4539}" type="sibTrans" cxnId="{B2CABC3E-9C08-2A49-A722-10997B010235}">
      <dgm:prSet/>
      <dgm:spPr/>
      <dgm:t>
        <a:bodyPr/>
        <a:lstStyle/>
        <a:p>
          <a:endParaRPr lang="ca-ES"/>
        </a:p>
      </dgm:t>
    </dgm:pt>
    <dgm:pt modelId="{79B8F583-164E-6B4C-B69D-0E2EE23BF2CD}">
      <dgm:prSet/>
      <dgm:spPr/>
      <dgm:t>
        <a:bodyPr/>
        <a:lstStyle/>
        <a:p>
          <a:pPr rtl="0"/>
          <a:r>
            <a:rPr lang="ca-ES" smtClean="0"/>
            <a:t>- gamify homework: by creating individual quests</a:t>
          </a:r>
          <a:endParaRPr lang="ca-ES"/>
        </a:p>
      </dgm:t>
    </dgm:pt>
    <dgm:pt modelId="{6B4F38DF-4C32-BD41-86D9-7FD6430810B2}" type="parTrans" cxnId="{4DFDD6DC-BEA2-7246-ACE6-4F3F43F4AD1C}">
      <dgm:prSet/>
      <dgm:spPr/>
      <dgm:t>
        <a:bodyPr/>
        <a:lstStyle/>
        <a:p>
          <a:endParaRPr lang="ca-ES"/>
        </a:p>
      </dgm:t>
    </dgm:pt>
    <dgm:pt modelId="{F4AC6762-048D-EC40-AD01-A21347E8B1F9}" type="sibTrans" cxnId="{4DFDD6DC-BEA2-7246-ACE6-4F3F43F4AD1C}">
      <dgm:prSet/>
      <dgm:spPr/>
      <dgm:t>
        <a:bodyPr/>
        <a:lstStyle/>
        <a:p>
          <a:endParaRPr lang="ca-ES"/>
        </a:p>
      </dgm:t>
    </dgm:pt>
    <dgm:pt modelId="{E3C7C832-5FC5-4544-ACC0-A173BEC7102B}">
      <dgm:prSet/>
      <dgm:spPr/>
      <dgm:t>
        <a:bodyPr/>
        <a:lstStyle/>
        <a:p>
          <a:pPr rtl="0"/>
          <a:r>
            <a:rPr lang="ca-ES" smtClean="0"/>
            <a:t>- gamify personalized learning: by allowing students to work on a skill until they have achieved mastery</a:t>
          </a:r>
          <a:endParaRPr lang="ca-ES"/>
        </a:p>
      </dgm:t>
    </dgm:pt>
    <dgm:pt modelId="{A000EB62-B5A2-664C-ABEE-D5DBDD277A94}" type="parTrans" cxnId="{8D47284B-91E8-A843-8AB4-BE420F5DD37E}">
      <dgm:prSet/>
      <dgm:spPr/>
      <dgm:t>
        <a:bodyPr/>
        <a:lstStyle/>
        <a:p>
          <a:endParaRPr lang="ca-ES"/>
        </a:p>
      </dgm:t>
    </dgm:pt>
    <dgm:pt modelId="{89D433B5-2BC8-3B46-8654-AF75C5EC0565}" type="sibTrans" cxnId="{8D47284B-91E8-A843-8AB4-BE420F5DD37E}">
      <dgm:prSet/>
      <dgm:spPr/>
      <dgm:t>
        <a:bodyPr/>
        <a:lstStyle/>
        <a:p>
          <a:endParaRPr lang="ca-ES"/>
        </a:p>
      </dgm:t>
    </dgm:pt>
    <dgm:pt modelId="{84CA41BF-A3FE-584A-B423-1460B2C7A9FE}">
      <dgm:prSet/>
      <dgm:spPr/>
      <dgm:t>
        <a:bodyPr/>
        <a:lstStyle/>
        <a:p>
          <a:pPr rtl="0"/>
          <a:r>
            <a:rPr lang="ca-ES" smtClean="0"/>
            <a:t>- use badgets</a:t>
          </a:r>
          <a:endParaRPr lang="ca-ES"/>
        </a:p>
      </dgm:t>
    </dgm:pt>
    <dgm:pt modelId="{37DB081B-50EB-A045-9587-BACC8CD2805B}" type="parTrans" cxnId="{D37253F8-81B8-4343-A73C-DCC58031DF7B}">
      <dgm:prSet/>
      <dgm:spPr/>
      <dgm:t>
        <a:bodyPr/>
        <a:lstStyle/>
        <a:p>
          <a:endParaRPr lang="ca-ES"/>
        </a:p>
      </dgm:t>
    </dgm:pt>
    <dgm:pt modelId="{D1041556-7450-3A43-9DDA-3281689D154E}" type="sibTrans" cxnId="{D37253F8-81B8-4343-A73C-DCC58031DF7B}">
      <dgm:prSet/>
      <dgm:spPr/>
      <dgm:t>
        <a:bodyPr/>
        <a:lstStyle/>
        <a:p>
          <a:endParaRPr lang="ca-ES"/>
        </a:p>
      </dgm:t>
    </dgm:pt>
    <dgm:pt modelId="{5D1AB825-0DF2-1342-8905-15078772CADB}" type="pres">
      <dgm:prSet presAssocID="{40AA17B7-0805-D94E-9AE1-587F45E6CCC3}" presName="linear" presStyleCnt="0">
        <dgm:presLayoutVars>
          <dgm:animLvl val="lvl"/>
          <dgm:resizeHandles val="exact"/>
        </dgm:presLayoutVars>
      </dgm:prSet>
      <dgm:spPr/>
    </dgm:pt>
    <dgm:pt modelId="{196D8E96-E682-9F48-967A-75EF5D1DB5F9}" type="pres">
      <dgm:prSet presAssocID="{E8F029F0-AF22-B748-9329-406F7BD73A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82B7B70-9462-A54F-BB74-F0FF7721EACA}" type="pres">
      <dgm:prSet presAssocID="{E8F029F0-AF22-B748-9329-406F7BD73AB0}" presName="childText" presStyleLbl="revTx" presStyleIdx="0" presStyleCnt="3">
        <dgm:presLayoutVars>
          <dgm:bulletEnabled val="1"/>
        </dgm:presLayoutVars>
      </dgm:prSet>
      <dgm:spPr/>
    </dgm:pt>
    <dgm:pt modelId="{481FCEF3-F953-E14C-8885-2F29606E5783}" type="pres">
      <dgm:prSet presAssocID="{807336E5-0FCD-AE4F-A1E1-9DFBDE60DB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23D7021-84E7-8043-B851-B06AFBF539CD}" type="pres">
      <dgm:prSet presAssocID="{807336E5-0FCD-AE4F-A1E1-9DFBDE60DBE0}" presName="childText" presStyleLbl="revTx" presStyleIdx="1" presStyleCnt="3">
        <dgm:presLayoutVars>
          <dgm:bulletEnabled val="1"/>
        </dgm:presLayoutVars>
      </dgm:prSet>
      <dgm:spPr/>
    </dgm:pt>
    <dgm:pt modelId="{D772AA4A-9BBD-824C-B59D-DA6DB873A91F}" type="pres">
      <dgm:prSet presAssocID="{76868013-8A9C-F348-A40B-247EA607BBE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A29FFEF-7BCB-1B4D-87EB-6BE7E3E87116}" type="pres">
      <dgm:prSet presAssocID="{76868013-8A9C-F348-A40B-247EA607BBE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65FAB5F-62D4-224B-871A-6A11547823CF}" type="presOf" srcId="{E3C7C832-5FC5-4544-ACC0-A173BEC7102B}" destId="{6A29FFEF-7BCB-1B4D-87EB-6BE7E3E87116}" srcOrd="0" destOrd="3" presId="urn:microsoft.com/office/officeart/2005/8/layout/vList2"/>
    <dgm:cxn modelId="{06E75D2F-AF5A-6544-B411-DE2B34481663}" type="presOf" srcId="{27A1D867-8A52-FA4C-B6E3-E77B1FC7D60D}" destId="{123D7021-84E7-8043-B851-B06AFBF539CD}" srcOrd="0" destOrd="0" presId="urn:microsoft.com/office/officeart/2005/8/layout/vList2"/>
    <dgm:cxn modelId="{D37253F8-81B8-4343-A73C-DCC58031DF7B}" srcId="{76868013-8A9C-F348-A40B-247EA607BBED}" destId="{84CA41BF-A3FE-584A-B423-1460B2C7A9FE}" srcOrd="4" destOrd="0" parTransId="{37DB081B-50EB-A045-9587-BACC8CD2805B}" sibTransId="{D1041556-7450-3A43-9DDA-3281689D154E}"/>
    <dgm:cxn modelId="{2861BC68-EBE8-C647-8710-868EEEB76A2F}" type="presOf" srcId="{E8F029F0-AF22-B748-9329-406F7BD73AB0}" destId="{196D8E96-E682-9F48-967A-75EF5D1DB5F9}" srcOrd="0" destOrd="0" presId="urn:microsoft.com/office/officeart/2005/8/layout/vList2"/>
    <dgm:cxn modelId="{8D47284B-91E8-A843-8AB4-BE420F5DD37E}" srcId="{76868013-8A9C-F348-A40B-247EA607BBED}" destId="{E3C7C832-5FC5-4544-ACC0-A173BEC7102B}" srcOrd="3" destOrd="0" parTransId="{A000EB62-B5A2-664C-ABEE-D5DBDD277A94}" sibTransId="{89D433B5-2BC8-3B46-8654-AF75C5EC0565}"/>
    <dgm:cxn modelId="{BA10A709-617A-4F43-84B5-3161E0C1E463}" type="presOf" srcId="{40AA17B7-0805-D94E-9AE1-587F45E6CCC3}" destId="{5D1AB825-0DF2-1342-8905-15078772CADB}" srcOrd="0" destOrd="0" presId="urn:microsoft.com/office/officeart/2005/8/layout/vList2"/>
    <dgm:cxn modelId="{B2CABC3E-9C08-2A49-A722-10997B010235}" srcId="{76868013-8A9C-F348-A40B-247EA607BBED}" destId="{0B82B8C8-0B37-1047-BACF-E6720EBF23C9}" srcOrd="1" destOrd="0" parTransId="{ADEF07D5-95F4-8C48-917E-A26707EA68E1}" sibTransId="{7067A2AE-0AA2-6143-96BF-9BD7912A4539}"/>
    <dgm:cxn modelId="{4DFDD6DC-BEA2-7246-ACE6-4F3F43F4AD1C}" srcId="{76868013-8A9C-F348-A40B-247EA607BBED}" destId="{79B8F583-164E-6B4C-B69D-0E2EE23BF2CD}" srcOrd="2" destOrd="0" parTransId="{6B4F38DF-4C32-BD41-86D9-7FD6430810B2}" sibTransId="{F4AC6762-048D-EC40-AD01-A21347E8B1F9}"/>
    <dgm:cxn modelId="{F8530E14-60E6-2442-9FF5-D54A4C6650B0}" type="presOf" srcId="{634AB798-730A-8A49-8D04-54EE694FDA2C}" destId="{F82B7B70-9462-A54F-BB74-F0FF7721EACA}" srcOrd="0" destOrd="2" presId="urn:microsoft.com/office/officeart/2005/8/layout/vList2"/>
    <dgm:cxn modelId="{6944A6E7-7670-C644-AD4E-939AD16535FD}" srcId="{76868013-8A9C-F348-A40B-247EA607BBED}" destId="{91BCBB6D-796F-2041-AA08-86D3075DF6A6}" srcOrd="0" destOrd="0" parTransId="{CBB8C4DA-E63C-624E-A3DF-BD394F9557C5}" sibTransId="{81FF7774-278A-C843-90CF-81AA282E50E1}"/>
    <dgm:cxn modelId="{E6ED9735-04B6-5D4A-BFE9-E25641F6AF2C}" srcId="{807336E5-0FCD-AE4F-A1E1-9DFBDE60DBE0}" destId="{27A1D867-8A52-FA4C-B6E3-E77B1FC7D60D}" srcOrd="0" destOrd="0" parTransId="{5B3E3031-4B69-C148-A848-B2DE58AFDCA7}" sibTransId="{84E0230A-9D5A-4241-882A-376336263353}"/>
    <dgm:cxn modelId="{C841EB1A-121B-9A41-81F6-2A8F49ACF930}" type="presOf" srcId="{79B8F583-164E-6B4C-B69D-0E2EE23BF2CD}" destId="{6A29FFEF-7BCB-1B4D-87EB-6BE7E3E87116}" srcOrd="0" destOrd="2" presId="urn:microsoft.com/office/officeart/2005/8/layout/vList2"/>
    <dgm:cxn modelId="{8E22F3B3-6BBB-0549-B2C4-A57BA684C891}" type="presOf" srcId="{76868013-8A9C-F348-A40B-247EA607BBED}" destId="{D772AA4A-9BBD-824C-B59D-DA6DB873A91F}" srcOrd="0" destOrd="0" presId="urn:microsoft.com/office/officeart/2005/8/layout/vList2"/>
    <dgm:cxn modelId="{FE03D515-1919-1544-AAD1-7210B4BC5594}" srcId="{40AA17B7-0805-D94E-9AE1-587F45E6CCC3}" destId="{76868013-8A9C-F348-A40B-247EA607BBED}" srcOrd="2" destOrd="0" parTransId="{673EE38D-C991-3944-931E-8E34DF258046}" sibTransId="{AF733475-8FAB-1B4E-9CCB-2EEE7E388399}"/>
    <dgm:cxn modelId="{5A8706DC-8A81-604E-B1D2-02F82B962E04}" srcId="{40AA17B7-0805-D94E-9AE1-587F45E6CCC3}" destId="{E8F029F0-AF22-B748-9329-406F7BD73AB0}" srcOrd="0" destOrd="0" parTransId="{B01A27BA-3F5B-A742-AF6C-6A659D8D5D5A}" sibTransId="{FF4E1A78-B19E-BF42-A679-B8E767C8B1D4}"/>
    <dgm:cxn modelId="{CE194525-5E21-7445-9E34-6A9B9EC90B72}" type="presOf" srcId="{0B82B8C8-0B37-1047-BACF-E6720EBF23C9}" destId="{6A29FFEF-7BCB-1B4D-87EB-6BE7E3E87116}" srcOrd="0" destOrd="1" presId="urn:microsoft.com/office/officeart/2005/8/layout/vList2"/>
    <dgm:cxn modelId="{CCB3AFB2-82FA-A44A-9BB7-44CC1E3B4015}" srcId="{E8F029F0-AF22-B748-9329-406F7BD73AB0}" destId="{2272BB5A-74C7-DD43-91EA-FEEFD91217E8}" srcOrd="1" destOrd="0" parTransId="{01553B19-93A1-7348-AC43-6E37978C4BB1}" sibTransId="{80DB5475-731D-9D49-9302-BD7C502F6872}"/>
    <dgm:cxn modelId="{6E1FD285-1128-8C48-AE7E-0AE18DA12C5B}" type="presOf" srcId="{2272BB5A-74C7-DD43-91EA-FEEFD91217E8}" destId="{F82B7B70-9462-A54F-BB74-F0FF7721EACA}" srcOrd="0" destOrd="1" presId="urn:microsoft.com/office/officeart/2005/8/layout/vList2"/>
    <dgm:cxn modelId="{729F2C8B-0257-9F44-AD17-8E3681280AE2}" type="presOf" srcId="{807336E5-0FCD-AE4F-A1E1-9DFBDE60DBE0}" destId="{481FCEF3-F953-E14C-8885-2F29606E5783}" srcOrd="0" destOrd="0" presId="urn:microsoft.com/office/officeart/2005/8/layout/vList2"/>
    <dgm:cxn modelId="{AF6DB418-BD32-F543-9B58-8818FCAB379A}" type="presOf" srcId="{84CA41BF-A3FE-584A-B423-1460B2C7A9FE}" destId="{6A29FFEF-7BCB-1B4D-87EB-6BE7E3E87116}" srcOrd="0" destOrd="4" presId="urn:microsoft.com/office/officeart/2005/8/layout/vList2"/>
    <dgm:cxn modelId="{7E0E3135-3565-6548-93CA-CF87A014FB47}" srcId="{E8F029F0-AF22-B748-9329-406F7BD73AB0}" destId="{634AB798-730A-8A49-8D04-54EE694FDA2C}" srcOrd="2" destOrd="0" parTransId="{1A49B787-467F-E94C-AB0A-50C11C3CE762}" sibTransId="{11980367-43AE-274D-A53C-7E6655157568}"/>
    <dgm:cxn modelId="{797FA056-2724-3B4B-873B-85533E5B6FA3}" type="presOf" srcId="{91BCBB6D-796F-2041-AA08-86D3075DF6A6}" destId="{6A29FFEF-7BCB-1B4D-87EB-6BE7E3E87116}" srcOrd="0" destOrd="0" presId="urn:microsoft.com/office/officeart/2005/8/layout/vList2"/>
    <dgm:cxn modelId="{3BA4C246-7040-6445-974E-91F404F4F893}" srcId="{40AA17B7-0805-D94E-9AE1-587F45E6CCC3}" destId="{807336E5-0FCD-AE4F-A1E1-9DFBDE60DBE0}" srcOrd="1" destOrd="0" parTransId="{7050BA00-3B47-1146-A02A-694C71DC9993}" sibTransId="{D3F8E958-742E-CF4D-8EDF-DA611AECCE72}"/>
    <dgm:cxn modelId="{16CA5284-4D2E-8444-AC57-8FF0108ABF29}" srcId="{E8F029F0-AF22-B748-9329-406F7BD73AB0}" destId="{F6D72AF6-D380-AC4C-8CD9-B340C152293E}" srcOrd="0" destOrd="0" parTransId="{A0416C5F-9BB9-F74D-9A5A-A054DB586FBC}" sibTransId="{7DDAC85C-2322-0C45-BF2E-2DCA30B74051}"/>
    <dgm:cxn modelId="{270252FC-136F-1740-9B4A-DD25CD9D7228}" type="presOf" srcId="{F6D72AF6-D380-AC4C-8CD9-B340C152293E}" destId="{F82B7B70-9462-A54F-BB74-F0FF7721EACA}" srcOrd="0" destOrd="0" presId="urn:microsoft.com/office/officeart/2005/8/layout/vList2"/>
    <dgm:cxn modelId="{E64695ED-C080-DF42-AC63-6C074CB2F3AD}" type="presParOf" srcId="{5D1AB825-0DF2-1342-8905-15078772CADB}" destId="{196D8E96-E682-9F48-967A-75EF5D1DB5F9}" srcOrd="0" destOrd="0" presId="urn:microsoft.com/office/officeart/2005/8/layout/vList2"/>
    <dgm:cxn modelId="{4E3AC3CE-A683-FC4A-B1B4-D770E120F95E}" type="presParOf" srcId="{5D1AB825-0DF2-1342-8905-15078772CADB}" destId="{F82B7B70-9462-A54F-BB74-F0FF7721EACA}" srcOrd="1" destOrd="0" presId="urn:microsoft.com/office/officeart/2005/8/layout/vList2"/>
    <dgm:cxn modelId="{9EB476A2-F2B1-6B43-BE9E-125A88B32F17}" type="presParOf" srcId="{5D1AB825-0DF2-1342-8905-15078772CADB}" destId="{481FCEF3-F953-E14C-8885-2F29606E5783}" srcOrd="2" destOrd="0" presId="urn:microsoft.com/office/officeart/2005/8/layout/vList2"/>
    <dgm:cxn modelId="{69087263-26FF-A745-B131-D6DD30385BEB}" type="presParOf" srcId="{5D1AB825-0DF2-1342-8905-15078772CADB}" destId="{123D7021-84E7-8043-B851-B06AFBF539CD}" srcOrd="3" destOrd="0" presId="urn:microsoft.com/office/officeart/2005/8/layout/vList2"/>
    <dgm:cxn modelId="{AC3654BB-16ED-044D-80BB-0159E8E1A5A8}" type="presParOf" srcId="{5D1AB825-0DF2-1342-8905-15078772CADB}" destId="{D772AA4A-9BBD-824C-B59D-DA6DB873A91F}" srcOrd="4" destOrd="0" presId="urn:microsoft.com/office/officeart/2005/8/layout/vList2"/>
    <dgm:cxn modelId="{317191FC-5114-2745-BD82-BD49F5A5685D}" type="presParOf" srcId="{5D1AB825-0DF2-1342-8905-15078772CADB}" destId="{6A29FFEF-7BCB-1B4D-87EB-6BE7E3E8711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DA6E86-95F8-5846-8CEF-38E532A61A7C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a-ES"/>
        </a:p>
      </dgm:t>
    </dgm:pt>
    <dgm:pt modelId="{6DD9E941-AB8E-0C47-ACB3-78A5243A3544}">
      <dgm:prSet/>
      <dgm:spPr/>
      <dgm:t>
        <a:bodyPr/>
        <a:lstStyle/>
        <a:p>
          <a:pPr rtl="0"/>
          <a:r>
            <a:rPr lang="ca-ES" smtClean="0"/>
            <a:t>4. ESTABLISH A MARKETPLACE: Allow students to buy, sell, swap, trade with each other and with you: i.e. use points to buy a homework-free night, extra playground time (for the whole group)</a:t>
          </a:r>
          <a:endParaRPr lang="ca-ES"/>
        </a:p>
      </dgm:t>
    </dgm:pt>
    <dgm:pt modelId="{04F820AD-5304-C441-BF1A-14A2DCF4EA6D}" type="parTrans" cxnId="{3842F434-55BB-E147-88DE-3E15405CC279}">
      <dgm:prSet/>
      <dgm:spPr/>
      <dgm:t>
        <a:bodyPr/>
        <a:lstStyle/>
        <a:p>
          <a:endParaRPr lang="ca-ES"/>
        </a:p>
      </dgm:t>
    </dgm:pt>
    <dgm:pt modelId="{674596A2-32C1-CD48-9603-FDD61A282BDC}" type="sibTrans" cxnId="{3842F434-55BB-E147-88DE-3E15405CC279}">
      <dgm:prSet/>
      <dgm:spPr/>
      <dgm:t>
        <a:bodyPr/>
        <a:lstStyle/>
        <a:p>
          <a:endParaRPr lang="ca-ES"/>
        </a:p>
      </dgm:t>
    </dgm:pt>
    <dgm:pt modelId="{AE8BB821-8F1C-254D-BAAE-472903245D91}">
      <dgm:prSet/>
      <dgm:spPr/>
      <dgm:t>
        <a:bodyPr/>
        <a:lstStyle/>
        <a:p>
          <a:pPr rtl="0"/>
          <a:r>
            <a:rPr lang="ca-ES" smtClean="0"/>
            <a:t>5. ALLOW LEVELING UPS: if a student has mastered the material in a lesson, offer fun and engaging extension work</a:t>
          </a:r>
          <a:endParaRPr lang="ca-ES"/>
        </a:p>
      </dgm:t>
    </dgm:pt>
    <dgm:pt modelId="{EE6376D3-6B8B-BD4E-B822-92BF2B514921}" type="parTrans" cxnId="{B406617D-9794-AC44-9124-EF46687F0A38}">
      <dgm:prSet/>
      <dgm:spPr/>
      <dgm:t>
        <a:bodyPr/>
        <a:lstStyle/>
        <a:p>
          <a:endParaRPr lang="ca-ES"/>
        </a:p>
      </dgm:t>
    </dgm:pt>
    <dgm:pt modelId="{DF0EC232-C040-594F-9CC9-5824AD112132}" type="sibTrans" cxnId="{B406617D-9794-AC44-9124-EF46687F0A38}">
      <dgm:prSet/>
      <dgm:spPr/>
      <dgm:t>
        <a:bodyPr/>
        <a:lstStyle/>
        <a:p>
          <a:endParaRPr lang="ca-ES"/>
        </a:p>
      </dgm:t>
    </dgm:pt>
    <dgm:pt modelId="{3DEC7345-54F4-FA45-9C51-DB302DF8AF3D}">
      <dgm:prSet/>
      <dgm:spPr/>
      <dgm:t>
        <a:bodyPr/>
        <a:lstStyle/>
        <a:p>
          <a:pPr rtl="0"/>
          <a:r>
            <a:rPr lang="fr-FR" smtClean="0"/>
            <a:t>6. JUST DIVE IN :): </a:t>
          </a:r>
          <a:endParaRPr lang="fr-FR"/>
        </a:p>
      </dgm:t>
    </dgm:pt>
    <dgm:pt modelId="{2A353E52-F251-1F40-A4F6-049069E329F3}" type="parTrans" cxnId="{FB14DD25-C901-5648-A785-C1A298F6391D}">
      <dgm:prSet/>
      <dgm:spPr/>
      <dgm:t>
        <a:bodyPr/>
        <a:lstStyle/>
        <a:p>
          <a:endParaRPr lang="ca-ES"/>
        </a:p>
      </dgm:t>
    </dgm:pt>
    <dgm:pt modelId="{802DC92F-6333-9447-A006-3318A2DB5F51}" type="sibTrans" cxnId="{FB14DD25-C901-5648-A785-C1A298F6391D}">
      <dgm:prSet/>
      <dgm:spPr/>
      <dgm:t>
        <a:bodyPr/>
        <a:lstStyle/>
        <a:p>
          <a:endParaRPr lang="ca-ES"/>
        </a:p>
      </dgm:t>
    </dgm:pt>
    <dgm:pt modelId="{2B541BA7-B0C2-7E4A-9E6C-F2339C381E08}">
      <dgm:prSet/>
      <dgm:spPr/>
      <dgm:t>
        <a:bodyPr/>
        <a:lstStyle/>
        <a:p>
          <a:pPr rtl="0"/>
          <a:r>
            <a:rPr lang="ca-ES" smtClean="0"/>
            <a:t>- see what works</a:t>
          </a:r>
          <a:endParaRPr lang="ca-ES"/>
        </a:p>
      </dgm:t>
    </dgm:pt>
    <dgm:pt modelId="{2DE05AE2-6DB5-1B4D-B278-0B2142F74009}" type="parTrans" cxnId="{0FD41FB7-3281-F742-BB07-969F3940986B}">
      <dgm:prSet/>
      <dgm:spPr/>
      <dgm:t>
        <a:bodyPr/>
        <a:lstStyle/>
        <a:p>
          <a:endParaRPr lang="ca-ES"/>
        </a:p>
      </dgm:t>
    </dgm:pt>
    <dgm:pt modelId="{71E48A33-ACD0-2740-8C1A-70612017928D}" type="sibTrans" cxnId="{0FD41FB7-3281-F742-BB07-969F3940986B}">
      <dgm:prSet/>
      <dgm:spPr/>
      <dgm:t>
        <a:bodyPr/>
        <a:lstStyle/>
        <a:p>
          <a:endParaRPr lang="ca-ES"/>
        </a:p>
      </dgm:t>
    </dgm:pt>
    <dgm:pt modelId="{3BA827C5-B990-F045-99C3-36FCC9B3F9B8}">
      <dgm:prSet/>
      <dgm:spPr/>
      <dgm:t>
        <a:bodyPr/>
        <a:lstStyle/>
        <a:p>
          <a:pPr rtl="0"/>
          <a:r>
            <a:rPr lang="ca-ES" smtClean="0"/>
            <a:t>- change your plans along the way</a:t>
          </a:r>
          <a:endParaRPr lang="ca-ES"/>
        </a:p>
      </dgm:t>
    </dgm:pt>
    <dgm:pt modelId="{EB6D8D44-52DB-1E4B-85D4-3F96D0171FBD}" type="parTrans" cxnId="{B3710A32-A56C-184C-9D8A-C3DEC240E833}">
      <dgm:prSet/>
      <dgm:spPr/>
      <dgm:t>
        <a:bodyPr/>
        <a:lstStyle/>
        <a:p>
          <a:endParaRPr lang="ca-ES"/>
        </a:p>
      </dgm:t>
    </dgm:pt>
    <dgm:pt modelId="{CFA7C3FC-FED2-D74C-94E5-A0BC26E41C69}" type="sibTrans" cxnId="{B3710A32-A56C-184C-9D8A-C3DEC240E833}">
      <dgm:prSet/>
      <dgm:spPr/>
      <dgm:t>
        <a:bodyPr/>
        <a:lstStyle/>
        <a:p>
          <a:endParaRPr lang="ca-ES"/>
        </a:p>
      </dgm:t>
    </dgm:pt>
    <dgm:pt modelId="{4DCF5E1C-07B3-1C4B-B83F-A39F7E8E983A}" type="pres">
      <dgm:prSet presAssocID="{EBDA6E86-95F8-5846-8CEF-38E532A61A7C}" presName="linear" presStyleCnt="0">
        <dgm:presLayoutVars>
          <dgm:animLvl val="lvl"/>
          <dgm:resizeHandles val="exact"/>
        </dgm:presLayoutVars>
      </dgm:prSet>
      <dgm:spPr/>
    </dgm:pt>
    <dgm:pt modelId="{090BC77D-6EC8-5842-8295-8A909B2E14E0}" type="pres">
      <dgm:prSet presAssocID="{6DD9E941-AB8E-0C47-ACB3-78A5243A35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1920AE-7540-DF45-B8ED-2378602B4C4A}" type="pres">
      <dgm:prSet presAssocID="{674596A2-32C1-CD48-9603-FDD61A282BDC}" presName="spacer" presStyleCnt="0"/>
      <dgm:spPr/>
    </dgm:pt>
    <dgm:pt modelId="{9E9307C0-5AA1-3447-A038-1DD83281EBCF}" type="pres">
      <dgm:prSet presAssocID="{AE8BB821-8F1C-254D-BAAE-472903245D9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E8F6D8-A322-6C4D-BBC6-DD93F8687EE2}" type="pres">
      <dgm:prSet presAssocID="{DF0EC232-C040-594F-9CC9-5824AD112132}" presName="spacer" presStyleCnt="0"/>
      <dgm:spPr/>
    </dgm:pt>
    <dgm:pt modelId="{5CED9C84-0757-2B48-8ACB-29101693D7B0}" type="pres">
      <dgm:prSet presAssocID="{3DEC7345-54F4-FA45-9C51-DB302DF8AF3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CFA3681-91E8-E747-BC07-6A91B26FDC87}" type="pres">
      <dgm:prSet presAssocID="{3DEC7345-54F4-FA45-9C51-DB302DF8AF3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1BEF631-A3E6-BE4B-95AD-A26C39D2DEF8}" type="presOf" srcId="{6DD9E941-AB8E-0C47-ACB3-78A5243A3544}" destId="{090BC77D-6EC8-5842-8295-8A909B2E14E0}" srcOrd="0" destOrd="0" presId="urn:microsoft.com/office/officeart/2005/8/layout/vList2"/>
    <dgm:cxn modelId="{0FD41FB7-3281-F742-BB07-969F3940986B}" srcId="{3DEC7345-54F4-FA45-9C51-DB302DF8AF3D}" destId="{2B541BA7-B0C2-7E4A-9E6C-F2339C381E08}" srcOrd="0" destOrd="0" parTransId="{2DE05AE2-6DB5-1B4D-B278-0B2142F74009}" sibTransId="{71E48A33-ACD0-2740-8C1A-70612017928D}"/>
    <dgm:cxn modelId="{7197985E-8068-AD48-A89C-E34174DC5CD7}" type="presOf" srcId="{AE8BB821-8F1C-254D-BAAE-472903245D91}" destId="{9E9307C0-5AA1-3447-A038-1DD83281EBCF}" srcOrd="0" destOrd="0" presId="urn:microsoft.com/office/officeart/2005/8/layout/vList2"/>
    <dgm:cxn modelId="{3842F434-55BB-E147-88DE-3E15405CC279}" srcId="{EBDA6E86-95F8-5846-8CEF-38E532A61A7C}" destId="{6DD9E941-AB8E-0C47-ACB3-78A5243A3544}" srcOrd="0" destOrd="0" parTransId="{04F820AD-5304-C441-BF1A-14A2DCF4EA6D}" sibTransId="{674596A2-32C1-CD48-9603-FDD61A282BDC}"/>
    <dgm:cxn modelId="{1686C292-CCE3-3D49-9FE9-4BC9DABDB10F}" type="presOf" srcId="{3BA827C5-B990-F045-99C3-36FCC9B3F9B8}" destId="{9CFA3681-91E8-E747-BC07-6A91B26FDC87}" srcOrd="0" destOrd="1" presId="urn:microsoft.com/office/officeart/2005/8/layout/vList2"/>
    <dgm:cxn modelId="{5B787A23-0777-D842-9A8B-C91043639B31}" type="presOf" srcId="{EBDA6E86-95F8-5846-8CEF-38E532A61A7C}" destId="{4DCF5E1C-07B3-1C4B-B83F-A39F7E8E983A}" srcOrd="0" destOrd="0" presId="urn:microsoft.com/office/officeart/2005/8/layout/vList2"/>
    <dgm:cxn modelId="{5121DA15-ED4F-FB48-867E-1AC94D9D5273}" type="presOf" srcId="{3DEC7345-54F4-FA45-9C51-DB302DF8AF3D}" destId="{5CED9C84-0757-2B48-8ACB-29101693D7B0}" srcOrd="0" destOrd="0" presId="urn:microsoft.com/office/officeart/2005/8/layout/vList2"/>
    <dgm:cxn modelId="{FB14DD25-C901-5648-A785-C1A298F6391D}" srcId="{EBDA6E86-95F8-5846-8CEF-38E532A61A7C}" destId="{3DEC7345-54F4-FA45-9C51-DB302DF8AF3D}" srcOrd="2" destOrd="0" parTransId="{2A353E52-F251-1F40-A4F6-049069E329F3}" sibTransId="{802DC92F-6333-9447-A006-3318A2DB5F51}"/>
    <dgm:cxn modelId="{CB15785D-F89D-EB41-B968-E1D5D0EB06C9}" type="presOf" srcId="{2B541BA7-B0C2-7E4A-9E6C-F2339C381E08}" destId="{9CFA3681-91E8-E747-BC07-6A91B26FDC87}" srcOrd="0" destOrd="0" presId="urn:microsoft.com/office/officeart/2005/8/layout/vList2"/>
    <dgm:cxn modelId="{B3710A32-A56C-184C-9D8A-C3DEC240E833}" srcId="{3DEC7345-54F4-FA45-9C51-DB302DF8AF3D}" destId="{3BA827C5-B990-F045-99C3-36FCC9B3F9B8}" srcOrd="1" destOrd="0" parTransId="{EB6D8D44-52DB-1E4B-85D4-3F96D0171FBD}" sibTransId="{CFA7C3FC-FED2-D74C-94E5-A0BC26E41C69}"/>
    <dgm:cxn modelId="{B406617D-9794-AC44-9124-EF46687F0A38}" srcId="{EBDA6E86-95F8-5846-8CEF-38E532A61A7C}" destId="{AE8BB821-8F1C-254D-BAAE-472903245D91}" srcOrd="1" destOrd="0" parTransId="{EE6376D3-6B8B-BD4E-B822-92BF2B514921}" sibTransId="{DF0EC232-C040-594F-9CC9-5824AD112132}"/>
    <dgm:cxn modelId="{5A8E43B6-A354-584A-91A9-40C0FC3F63CA}" type="presParOf" srcId="{4DCF5E1C-07B3-1C4B-B83F-A39F7E8E983A}" destId="{090BC77D-6EC8-5842-8295-8A909B2E14E0}" srcOrd="0" destOrd="0" presId="urn:microsoft.com/office/officeart/2005/8/layout/vList2"/>
    <dgm:cxn modelId="{8EC5ECBC-3FDC-8D46-A95F-7762D589DCAE}" type="presParOf" srcId="{4DCF5E1C-07B3-1C4B-B83F-A39F7E8E983A}" destId="{DF1920AE-7540-DF45-B8ED-2378602B4C4A}" srcOrd="1" destOrd="0" presId="urn:microsoft.com/office/officeart/2005/8/layout/vList2"/>
    <dgm:cxn modelId="{C8E22612-CA7A-1A4E-9470-9501A3BE1DD7}" type="presParOf" srcId="{4DCF5E1C-07B3-1C4B-B83F-A39F7E8E983A}" destId="{9E9307C0-5AA1-3447-A038-1DD83281EBCF}" srcOrd="2" destOrd="0" presId="urn:microsoft.com/office/officeart/2005/8/layout/vList2"/>
    <dgm:cxn modelId="{E56583EB-80AC-0C49-957C-D18781129FDB}" type="presParOf" srcId="{4DCF5E1C-07B3-1C4B-B83F-A39F7E8E983A}" destId="{6AE8F6D8-A322-6C4D-BBC6-DD93F8687EE2}" srcOrd="3" destOrd="0" presId="urn:microsoft.com/office/officeart/2005/8/layout/vList2"/>
    <dgm:cxn modelId="{62923DBD-4010-E34F-B4A9-D21E74B1C49A}" type="presParOf" srcId="{4DCF5E1C-07B3-1C4B-B83F-A39F7E8E983A}" destId="{5CED9C84-0757-2B48-8ACB-29101693D7B0}" srcOrd="4" destOrd="0" presId="urn:microsoft.com/office/officeart/2005/8/layout/vList2"/>
    <dgm:cxn modelId="{5CADF4FA-965C-8649-8910-49639BEF77C0}" type="presParOf" srcId="{4DCF5E1C-07B3-1C4B-B83F-A39F7E8E983A}" destId="{9CFA3681-91E8-E747-BC07-6A91B26FDC8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49DC5-94F2-3648-B2AE-E37E51C26F80}">
      <dsp:nvSpPr>
        <dsp:cNvPr id="0" name=""/>
        <dsp:cNvSpPr/>
      </dsp:nvSpPr>
      <dsp:spPr>
        <a:xfrm>
          <a:off x="0" y="781806"/>
          <a:ext cx="7848000" cy="11413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1195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smtClean="0"/>
            <a:t>The process of actual video game development includes:</a:t>
          </a:r>
          <a:endParaRPr lang="ca-ES" sz="1300" kern="1200"/>
        </a:p>
      </dsp:txBody>
      <dsp:txXfrm>
        <a:off x="0" y="1067153"/>
        <a:ext cx="7562654" cy="570693"/>
      </dsp:txXfrm>
    </dsp:sp>
    <dsp:sp modelId="{9ABEC0C0-746E-6747-9FAA-D1E02FF45BD3}">
      <dsp:nvSpPr>
        <dsp:cNvPr id="0" name=""/>
        <dsp:cNvSpPr/>
      </dsp:nvSpPr>
      <dsp:spPr>
        <a:xfrm>
          <a:off x="1450310" y="1162446"/>
          <a:ext cx="6397689" cy="11413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1195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smtClean="0"/>
            <a:t>- design</a:t>
          </a:r>
          <a:endParaRPr lang="ca-ES" sz="1300" kern="1200"/>
        </a:p>
      </dsp:txBody>
      <dsp:txXfrm>
        <a:off x="1450310" y="1447793"/>
        <a:ext cx="6112343" cy="570693"/>
      </dsp:txXfrm>
    </dsp:sp>
    <dsp:sp modelId="{52ADF2AD-CEA4-AF45-ABF4-AA97CB41E224}">
      <dsp:nvSpPr>
        <dsp:cNvPr id="0" name=""/>
        <dsp:cNvSpPr/>
      </dsp:nvSpPr>
      <dsp:spPr>
        <a:xfrm>
          <a:off x="2900620" y="1543086"/>
          <a:ext cx="4947379" cy="11413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1195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smtClean="0"/>
            <a:t>- programming</a:t>
          </a:r>
          <a:endParaRPr lang="ca-ES" sz="1300" kern="1200"/>
        </a:p>
      </dsp:txBody>
      <dsp:txXfrm>
        <a:off x="2900620" y="1828433"/>
        <a:ext cx="4662033" cy="570693"/>
      </dsp:txXfrm>
    </dsp:sp>
    <dsp:sp modelId="{D37F91DB-D10C-7342-891B-A5C4A0801F56}">
      <dsp:nvSpPr>
        <dsp:cNvPr id="0" name=""/>
        <dsp:cNvSpPr/>
      </dsp:nvSpPr>
      <dsp:spPr>
        <a:xfrm>
          <a:off x="4351715" y="1923459"/>
          <a:ext cx="3496284" cy="11413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1195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smtClean="0"/>
            <a:t>- graphic design</a:t>
          </a:r>
          <a:endParaRPr lang="ca-ES" sz="1300" kern="1200"/>
        </a:p>
      </dsp:txBody>
      <dsp:txXfrm>
        <a:off x="4351715" y="2208806"/>
        <a:ext cx="3210938" cy="570693"/>
      </dsp:txXfrm>
    </dsp:sp>
    <dsp:sp modelId="{4995542C-B0D3-7348-B0E1-9F59FEC72D9B}">
      <dsp:nvSpPr>
        <dsp:cNvPr id="0" name=""/>
        <dsp:cNvSpPr/>
      </dsp:nvSpPr>
      <dsp:spPr>
        <a:xfrm>
          <a:off x="5802026" y="2304099"/>
          <a:ext cx="2045973" cy="11413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1195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smtClean="0"/>
            <a:t>- sound engineering</a:t>
          </a:r>
          <a:endParaRPr lang="ca-ES" sz="1300" kern="1200"/>
        </a:p>
      </dsp:txBody>
      <dsp:txXfrm>
        <a:off x="5802026" y="2589446"/>
        <a:ext cx="1760627" cy="570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9A9EE-A273-D749-A5A0-DA4EEE3B6054}">
      <dsp:nvSpPr>
        <dsp:cNvPr id="0" name=""/>
        <dsp:cNvSpPr/>
      </dsp:nvSpPr>
      <dsp:spPr>
        <a:xfrm>
          <a:off x="0" y="5673"/>
          <a:ext cx="5480010" cy="8353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kern="1200" dirty="0" err="1" smtClean="0"/>
            <a:t>Teachers</a:t>
          </a:r>
          <a:r>
            <a:rPr lang="ca-ES" sz="2100" kern="1200" dirty="0" smtClean="0"/>
            <a:t>: no </a:t>
          </a:r>
          <a:r>
            <a:rPr lang="ca-ES" sz="2100" kern="1200" dirty="0" err="1" smtClean="0"/>
            <a:t>time</a:t>
          </a:r>
          <a:r>
            <a:rPr lang="ca-ES" sz="2100" kern="1200" dirty="0" smtClean="0"/>
            <a:t> or </a:t>
          </a:r>
          <a:r>
            <a:rPr lang="ca-ES" sz="2100" kern="1200" dirty="0" err="1" smtClean="0"/>
            <a:t>budget</a:t>
          </a:r>
          <a:r>
            <a:rPr lang="ca-ES" sz="2100" kern="1200" dirty="0" smtClean="0"/>
            <a:t> to </a:t>
          </a:r>
          <a:r>
            <a:rPr lang="ca-ES" sz="2100" kern="1200" dirty="0" err="1" smtClean="0"/>
            <a:t>create</a:t>
          </a:r>
          <a:r>
            <a:rPr lang="ca-ES" sz="2100" kern="1200" dirty="0" smtClean="0"/>
            <a:t> </a:t>
          </a:r>
          <a:r>
            <a:rPr lang="ca-ES" sz="2100" kern="1200" dirty="0" err="1" smtClean="0"/>
            <a:t>their</a:t>
          </a:r>
          <a:r>
            <a:rPr lang="ca-ES" sz="2100" kern="1200" dirty="0" smtClean="0"/>
            <a:t> </a:t>
          </a:r>
          <a:r>
            <a:rPr lang="ca-ES" sz="2100" kern="1200" dirty="0" err="1" smtClean="0"/>
            <a:t>own</a:t>
          </a:r>
          <a:r>
            <a:rPr lang="ca-ES" sz="2100" kern="1200" dirty="0" smtClean="0"/>
            <a:t> digital </a:t>
          </a:r>
          <a:r>
            <a:rPr lang="ca-ES" sz="2100" kern="1200" dirty="0" err="1" smtClean="0"/>
            <a:t>learning</a:t>
          </a:r>
          <a:r>
            <a:rPr lang="ca-ES" sz="2100" kern="1200" dirty="0" smtClean="0"/>
            <a:t> quests</a:t>
          </a:r>
          <a:endParaRPr lang="ca-ES" sz="2100" kern="1200" dirty="0"/>
        </a:p>
      </dsp:txBody>
      <dsp:txXfrm>
        <a:off x="40780" y="46453"/>
        <a:ext cx="5398450" cy="753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D8E96-E682-9F48-967A-75EF5D1DB5F9}">
      <dsp:nvSpPr>
        <dsp:cNvPr id="0" name=""/>
        <dsp:cNvSpPr/>
      </dsp:nvSpPr>
      <dsp:spPr>
        <a:xfrm>
          <a:off x="0" y="37601"/>
          <a:ext cx="86400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kern="1200" smtClean="0"/>
            <a:t>1. BACKWARDS PLANNING:</a:t>
          </a:r>
          <a:endParaRPr lang="ca-ES" sz="2100" kern="1200"/>
        </a:p>
      </dsp:txBody>
      <dsp:txXfrm>
        <a:off x="24588" y="62189"/>
        <a:ext cx="8590824" cy="454509"/>
      </dsp:txXfrm>
    </dsp:sp>
    <dsp:sp modelId="{F82B7B70-9462-A54F-BB74-F0FF7721EACA}">
      <dsp:nvSpPr>
        <dsp:cNvPr id="0" name=""/>
        <dsp:cNvSpPr/>
      </dsp:nvSpPr>
      <dsp:spPr>
        <a:xfrm>
          <a:off x="0" y="541286"/>
          <a:ext cx="8640000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600" kern="1200" smtClean="0"/>
            <a:t>- what is the goal?</a:t>
          </a:r>
          <a:endParaRPr lang="ca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600" kern="1200" smtClean="0"/>
            <a:t>- how will the kids get there?</a:t>
          </a:r>
          <a:endParaRPr lang="ca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600" kern="1200" smtClean="0"/>
            <a:t>- what evidence will you collect along the way? (progress measurement)</a:t>
          </a:r>
          <a:endParaRPr lang="ca-ES" sz="1600" kern="1200"/>
        </a:p>
      </dsp:txBody>
      <dsp:txXfrm>
        <a:off x="0" y="541286"/>
        <a:ext cx="8640000" cy="825930"/>
      </dsp:txXfrm>
    </dsp:sp>
    <dsp:sp modelId="{481FCEF3-F953-E14C-8885-2F29606E5783}">
      <dsp:nvSpPr>
        <dsp:cNvPr id="0" name=""/>
        <dsp:cNvSpPr/>
      </dsp:nvSpPr>
      <dsp:spPr>
        <a:xfrm>
          <a:off x="0" y="1367216"/>
          <a:ext cx="86400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kern="1200" smtClean="0"/>
            <a:t>2. USE WHAT'S AVAILABLE:</a:t>
          </a:r>
          <a:endParaRPr lang="ca-ES" sz="2100" kern="1200"/>
        </a:p>
      </dsp:txBody>
      <dsp:txXfrm>
        <a:off x="24588" y="1391804"/>
        <a:ext cx="8590824" cy="454509"/>
      </dsp:txXfrm>
    </dsp:sp>
    <dsp:sp modelId="{123D7021-84E7-8043-B851-B06AFBF539CD}">
      <dsp:nvSpPr>
        <dsp:cNvPr id="0" name=""/>
        <dsp:cNvSpPr/>
      </dsp:nvSpPr>
      <dsp:spPr>
        <a:xfrm>
          <a:off x="0" y="1870901"/>
          <a:ext cx="86400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600" kern="1200" smtClean="0"/>
            <a:t>- use free, open platforms</a:t>
          </a:r>
          <a:endParaRPr lang="ca-ES" sz="1600" kern="1200"/>
        </a:p>
      </dsp:txBody>
      <dsp:txXfrm>
        <a:off x="0" y="1870901"/>
        <a:ext cx="8640000" cy="347760"/>
      </dsp:txXfrm>
    </dsp:sp>
    <dsp:sp modelId="{D772AA4A-9BBD-824C-B59D-DA6DB873A91F}">
      <dsp:nvSpPr>
        <dsp:cNvPr id="0" name=""/>
        <dsp:cNvSpPr/>
      </dsp:nvSpPr>
      <dsp:spPr>
        <a:xfrm>
          <a:off x="0" y="2218661"/>
          <a:ext cx="86400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kern="1200" smtClean="0"/>
            <a:t>3. GAMIFY ONE ASPECT:</a:t>
          </a:r>
          <a:endParaRPr lang="ca-ES" sz="2100" kern="1200"/>
        </a:p>
      </dsp:txBody>
      <dsp:txXfrm>
        <a:off x="24588" y="2243249"/>
        <a:ext cx="8590824" cy="454509"/>
      </dsp:txXfrm>
    </dsp:sp>
    <dsp:sp modelId="{6A29FFEF-7BCB-1B4D-87EB-6BE7E3E87116}">
      <dsp:nvSpPr>
        <dsp:cNvPr id="0" name=""/>
        <dsp:cNvSpPr/>
      </dsp:nvSpPr>
      <dsp:spPr>
        <a:xfrm>
          <a:off x="0" y="2722345"/>
          <a:ext cx="8640000" cy="160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600" kern="1200" smtClean="0"/>
            <a:t>- start small</a:t>
          </a:r>
          <a:endParaRPr lang="ca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600" kern="1200" smtClean="0"/>
            <a:t>- gamify grading: by turning assignments into experience points</a:t>
          </a:r>
          <a:endParaRPr lang="ca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600" kern="1200" smtClean="0"/>
            <a:t>- gamify homework: by creating individual quests</a:t>
          </a:r>
          <a:endParaRPr lang="ca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600" kern="1200" smtClean="0"/>
            <a:t>- gamify personalized learning: by allowing students to work on a skill until they have achieved mastery</a:t>
          </a:r>
          <a:endParaRPr lang="ca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600" kern="1200" smtClean="0"/>
            <a:t>- use badgets</a:t>
          </a:r>
          <a:endParaRPr lang="ca-ES" sz="1600" kern="1200"/>
        </a:p>
      </dsp:txBody>
      <dsp:txXfrm>
        <a:off x="0" y="2722345"/>
        <a:ext cx="8640000" cy="16083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BC77D-6EC8-5842-8295-8A909B2E14E0}">
      <dsp:nvSpPr>
        <dsp:cNvPr id="0" name=""/>
        <dsp:cNvSpPr/>
      </dsp:nvSpPr>
      <dsp:spPr>
        <a:xfrm>
          <a:off x="0" y="39637"/>
          <a:ext cx="8640000" cy="10448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smtClean="0"/>
            <a:t>4. ESTABLISH A MARKETPLACE: Allow students to buy, sell, swap, trade with each other and with you: i.e. use points to buy a homework-free night, extra playground time (for the whole group)</a:t>
          </a:r>
          <a:endParaRPr lang="ca-ES" sz="1900" kern="1200"/>
        </a:p>
      </dsp:txBody>
      <dsp:txXfrm>
        <a:off x="51003" y="90640"/>
        <a:ext cx="8537994" cy="942803"/>
      </dsp:txXfrm>
    </dsp:sp>
    <dsp:sp modelId="{9E9307C0-5AA1-3447-A038-1DD83281EBCF}">
      <dsp:nvSpPr>
        <dsp:cNvPr id="0" name=""/>
        <dsp:cNvSpPr/>
      </dsp:nvSpPr>
      <dsp:spPr>
        <a:xfrm>
          <a:off x="0" y="1139167"/>
          <a:ext cx="8640000" cy="10448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smtClean="0"/>
            <a:t>5. ALLOW LEVELING UPS: if a student has mastered the material in a lesson, offer fun and engaging extension work</a:t>
          </a:r>
          <a:endParaRPr lang="ca-ES" sz="1900" kern="1200"/>
        </a:p>
      </dsp:txBody>
      <dsp:txXfrm>
        <a:off x="51003" y="1190170"/>
        <a:ext cx="8537994" cy="942803"/>
      </dsp:txXfrm>
    </dsp:sp>
    <dsp:sp modelId="{5CED9C84-0757-2B48-8ACB-29101693D7B0}">
      <dsp:nvSpPr>
        <dsp:cNvPr id="0" name=""/>
        <dsp:cNvSpPr/>
      </dsp:nvSpPr>
      <dsp:spPr>
        <a:xfrm>
          <a:off x="0" y="2238698"/>
          <a:ext cx="8640000" cy="10448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smtClean="0"/>
            <a:t>6. JUST DIVE IN :): </a:t>
          </a:r>
          <a:endParaRPr lang="fr-FR" sz="1900" kern="1200"/>
        </a:p>
      </dsp:txBody>
      <dsp:txXfrm>
        <a:off x="51003" y="2289701"/>
        <a:ext cx="8537994" cy="942803"/>
      </dsp:txXfrm>
    </dsp:sp>
    <dsp:sp modelId="{9CFA3681-91E8-E747-BC07-6A91B26FDC87}">
      <dsp:nvSpPr>
        <dsp:cNvPr id="0" name=""/>
        <dsp:cNvSpPr/>
      </dsp:nvSpPr>
      <dsp:spPr>
        <a:xfrm>
          <a:off x="0" y="3283508"/>
          <a:ext cx="8640000" cy="511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500" kern="1200" smtClean="0"/>
            <a:t>- see what works</a:t>
          </a:r>
          <a:endParaRPr lang="ca-E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500" kern="1200" smtClean="0"/>
            <a:t>- change your plans along the way</a:t>
          </a:r>
          <a:endParaRPr lang="ca-ES" sz="1500" kern="1200"/>
        </a:p>
      </dsp:txBody>
      <dsp:txXfrm>
        <a:off x="0" y="3283508"/>
        <a:ext cx="8640000" cy="511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5" name="Imagen 37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  <p:pic>
        <p:nvPicPr>
          <p:cNvPr id="376" name="Imagen 37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2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6" name="Imagen 4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  <p:pic>
        <p:nvPicPr>
          <p:cNvPr id="47" name="Imagen 4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17" name="Imagen 41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  <p:pic>
        <p:nvPicPr>
          <p:cNvPr id="418" name="Imagen 41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6" name="Imagen 8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  <p:pic>
        <p:nvPicPr>
          <p:cNvPr id="87" name="Imagen 8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6" name="Imagen 12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  <p:pic>
        <p:nvPicPr>
          <p:cNvPr id="127" name="Imagen 12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6" name="Imagen 1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  <p:pic>
        <p:nvPicPr>
          <p:cNvPr id="167" name="Imagen 16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06" name="Imagen 20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  <p:pic>
        <p:nvPicPr>
          <p:cNvPr id="207" name="Imagen 20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47" name="Imagen 24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  <p:pic>
        <p:nvPicPr>
          <p:cNvPr id="248" name="Imagen 24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87" name="Imagen 28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  <p:pic>
        <p:nvPicPr>
          <p:cNvPr id="288" name="Imagen 28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35" name="Imagen 33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  <p:pic>
        <p:nvPicPr>
          <p:cNvPr id="336" name="Imagen 33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840" cy="397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>
            <a:off x="0" y="0"/>
            <a:ext cx="914256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15" name="CustomShape 2"/>
          <p:cNvSpPr/>
          <p:nvPr/>
        </p:nvSpPr>
        <p:spPr>
          <a:xfrm>
            <a:off x="91440" y="101520"/>
            <a:ext cx="8959680" cy="6663600"/>
          </a:xfrm>
          <a:prstGeom prst="roundRect">
            <a:avLst>
              <a:gd name="adj" fmla="val 1735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274320" y="278280"/>
            <a:ext cx="8593920" cy="13244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372960" y="372960"/>
            <a:ext cx="8379000" cy="11170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4" name="CustomShape 5"/>
          <p:cNvSpPr/>
          <p:nvPr/>
        </p:nvSpPr>
        <p:spPr>
          <a:xfrm>
            <a:off x="0" y="0"/>
            <a:ext cx="914256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5" name="CustomShape 6"/>
          <p:cNvSpPr/>
          <p:nvPr/>
        </p:nvSpPr>
        <p:spPr>
          <a:xfrm>
            <a:off x="91440" y="101520"/>
            <a:ext cx="8959680" cy="6663600"/>
          </a:xfrm>
          <a:prstGeom prst="roundRect">
            <a:avLst>
              <a:gd name="adj" fmla="val 1735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6" name="CustomShape 7"/>
          <p:cNvSpPr/>
          <p:nvPr/>
        </p:nvSpPr>
        <p:spPr>
          <a:xfrm>
            <a:off x="345600" y="2942640"/>
            <a:ext cx="7146360" cy="24624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7" name="CustomShape 8"/>
          <p:cNvSpPr/>
          <p:nvPr/>
        </p:nvSpPr>
        <p:spPr>
          <a:xfrm>
            <a:off x="7572600" y="2944800"/>
            <a:ext cx="1189080" cy="24584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8" name="CustomShape 9"/>
          <p:cNvSpPr/>
          <p:nvPr/>
        </p:nvSpPr>
        <p:spPr>
          <a:xfrm>
            <a:off x="7712640" y="3136680"/>
            <a:ext cx="908640" cy="2074320"/>
          </a:xfrm>
          <a:prstGeom prst="rect">
            <a:avLst/>
          </a:prstGeom>
          <a:solidFill>
            <a:srgbClr val="FF6700"/>
          </a:solidFill>
          <a:ln w="6480">
            <a:solidFill>
              <a:srgbClr val="26A3E6"/>
            </a:solidFill>
            <a:round/>
          </a:ln>
        </p:spPr>
      </p:sp>
      <p:sp>
        <p:nvSpPr>
          <p:cNvPr id="9" name="CustomShape 10"/>
          <p:cNvSpPr/>
          <p:nvPr/>
        </p:nvSpPr>
        <p:spPr>
          <a:xfrm>
            <a:off x="445320" y="3055680"/>
            <a:ext cx="6946560" cy="22438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10" name="CustomShape 11"/>
          <p:cNvSpPr/>
          <p:nvPr/>
        </p:nvSpPr>
        <p:spPr>
          <a:xfrm>
            <a:off x="541800" y="4559400"/>
            <a:ext cx="6753600" cy="662760"/>
          </a:xfrm>
          <a:prstGeom prst="rect">
            <a:avLst/>
          </a:prstGeom>
          <a:solidFill>
            <a:srgbClr val="76C5EF"/>
          </a:solidFill>
          <a:ln w="6480">
            <a:noFill/>
          </a:ln>
        </p:spPr>
      </p:sp>
      <p:sp>
        <p:nvSpPr>
          <p:cNvPr id="11" name="CustomShape 12"/>
          <p:cNvSpPr/>
          <p:nvPr/>
        </p:nvSpPr>
        <p:spPr>
          <a:xfrm>
            <a:off x="538920" y="3139560"/>
            <a:ext cx="6759360" cy="2076120"/>
          </a:xfrm>
          <a:prstGeom prst="rect">
            <a:avLst/>
          </a:prstGeom>
          <a:noFill/>
          <a:ln w="6480">
            <a:solidFill>
              <a:srgbClr val="26A3E6"/>
            </a:solidFill>
            <a:round/>
          </a:ln>
        </p:spPr>
      </p: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0" y="0"/>
            <a:ext cx="914256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378" name="CustomShape 2"/>
          <p:cNvSpPr/>
          <p:nvPr/>
        </p:nvSpPr>
        <p:spPr>
          <a:xfrm>
            <a:off x="91440" y="101520"/>
            <a:ext cx="8959680" cy="6663600"/>
          </a:xfrm>
          <a:prstGeom prst="roundRect">
            <a:avLst>
              <a:gd name="adj" fmla="val 1735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379" name="CustomShape 3"/>
          <p:cNvSpPr/>
          <p:nvPr/>
        </p:nvSpPr>
        <p:spPr>
          <a:xfrm>
            <a:off x="274320" y="278280"/>
            <a:ext cx="8593920" cy="13244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380" name="CustomShape 4"/>
          <p:cNvSpPr/>
          <p:nvPr/>
        </p:nvSpPr>
        <p:spPr>
          <a:xfrm>
            <a:off x="372960" y="372960"/>
            <a:ext cx="8379000" cy="11170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381" name="CustomShape 5"/>
          <p:cNvSpPr/>
          <p:nvPr/>
        </p:nvSpPr>
        <p:spPr>
          <a:xfrm>
            <a:off x="0" y="0"/>
            <a:ext cx="914256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382" name="CustomShape 6"/>
          <p:cNvSpPr/>
          <p:nvPr/>
        </p:nvSpPr>
        <p:spPr>
          <a:xfrm>
            <a:off x="91440" y="101520"/>
            <a:ext cx="8959680" cy="6663600"/>
          </a:xfrm>
          <a:prstGeom prst="roundRect">
            <a:avLst>
              <a:gd name="adj" fmla="val 1735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383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384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0"/>
            <a:ext cx="914256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49" name="CustomShape 2"/>
          <p:cNvSpPr/>
          <p:nvPr/>
        </p:nvSpPr>
        <p:spPr>
          <a:xfrm>
            <a:off x="91440" y="101520"/>
            <a:ext cx="8959680" cy="6663600"/>
          </a:xfrm>
          <a:prstGeom prst="roundRect">
            <a:avLst>
              <a:gd name="adj" fmla="val 1735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50" name="CustomShape 3"/>
          <p:cNvSpPr/>
          <p:nvPr/>
        </p:nvSpPr>
        <p:spPr>
          <a:xfrm>
            <a:off x="274320" y="278280"/>
            <a:ext cx="8593920" cy="13244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51" name="CustomShape 4"/>
          <p:cNvSpPr/>
          <p:nvPr/>
        </p:nvSpPr>
        <p:spPr>
          <a:xfrm>
            <a:off x="372960" y="372960"/>
            <a:ext cx="8379000" cy="11170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5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0"/>
            <a:ext cx="914256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89" name="CustomShape 2"/>
          <p:cNvSpPr/>
          <p:nvPr/>
        </p:nvSpPr>
        <p:spPr>
          <a:xfrm>
            <a:off x="91440" y="101520"/>
            <a:ext cx="8959680" cy="6663600"/>
          </a:xfrm>
          <a:prstGeom prst="roundRect">
            <a:avLst>
              <a:gd name="adj" fmla="val 1735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90" name="CustomShape 3"/>
          <p:cNvSpPr/>
          <p:nvPr/>
        </p:nvSpPr>
        <p:spPr>
          <a:xfrm>
            <a:off x="274320" y="278280"/>
            <a:ext cx="8593920" cy="13244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91" name="CustomShape 4"/>
          <p:cNvSpPr/>
          <p:nvPr/>
        </p:nvSpPr>
        <p:spPr>
          <a:xfrm>
            <a:off x="372960" y="372960"/>
            <a:ext cx="8379000" cy="11170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9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0" y="0"/>
            <a:ext cx="914256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129" name="CustomShape 2"/>
          <p:cNvSpPr/>
          <p:nvPr/>
        </p:nvSpPr>
        <p:spPr>
          <a:xfrm>
            <a:off x="91440" y="101520"/>
            <a:ext cx="8959680" cy="6663600"/>
          </a:xfrm>
          <a:prstGeom prst="roundRect">
            <a:avLst>
              <a:gd name="adj" fmla="val 1735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130" name="CustomShape 3"/>
          <p:cNvSpPr/>
          <p:nvPr/>
        </p:nvSpPr>
        <p:spPr>
          <a:xfrm>
            <a:off x="274320" y="278280"/>
            <a:ext cx="8593920" cy="13244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131" name="CustomShape 4"/>
          <p:cNvSpPr/>
          <p:nvPr/>
        </p:nvSpPr>
        <p:spPr>
          <a:xfrm>
            <a:off x="372960" y="372960"/>
            <a:ext cx="8379000" cy="11170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13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a-ES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0" y="0"/>
            <a:ext cx="914256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169" name="CustomShape 2"/>
          <p:cNvSpPr/>
          <p:nvPr/>
        </p:nvSpPr>
        <p:spPr>
          <a:xfrm>
            <a:off x="91440" y="101520"/>
            <a:ext cx="8959680" cy="6663600"/>
          </a:xfrm>
          <a:prstGeom prst="roundRect">
            <a:avLst>
              <a:gd name="adj" fmla="val 1735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170" name="CustomShape 3"/>
          <p:cNvSpPr/>
          <p:nvPr/>
        </p:nvSpPr>
        <p:spPr>
          <a:xfrm>
            <a:off x="274320" y="278280"/>
            <a:ext cx="8593920" cy="13244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171" name="CustomShape 4"/>
          <p:cNvSpPr/>
          <p:nvPr/>
        </p:nvSpPr>
        <p:spPr>
          <a:xfrm>
            <a:off x="372960" y="372960"/>
            <a:ext cx="8379000" cy="11170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17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17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0" y="0"/>
            <a:ext cx="914256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209" name="CustomShape 2"/>
          <p:cNvSpPr/>
          <p:nvPr/>
        </p:nvSpPr>
        <p:spPr>
          <a:xfrm>
            <a:off x="91440" y="101520"/>
            <a:ext cx="8959680" cy="6663600"/>
          </a:xfrm>
          <a:prstGeom prst="roundRect">
            <a:avLst>
              <a:gd name="adj" fmla="val 1735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210" name="CustomShape 3"/>
          <p:cNvSpPr/>
          <p:nvPr/>
        </p:nvSpPr>
        <p:spPr>
          <a:xfrm>
            <a:off x="274320" y="278280"/>
            <a:ext cx="8593920" cy="13244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211" name="CustomShape 4"/>
          <p:cNvSpPr/>
          <p:nvPr/>
        </p:nvSpPr>
        <p:spPr>
          <a:xfrm>
            <a:off x="372960" y="372960"/>
            <a:ext cx="8379000" cy="11170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21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a-ES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Setè nivell d'esquema</a:t>
            </a:r>
            <a:endParaRPr/>
          </a:p>
        </p:txBody>
      </p:sp>
      <p:sp>
        <p:nvSpPr>
          <p:cNvPr id="214" name="PlaceHolder 7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5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0" y="0"/>
            <a:ext cx="914256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250" name="CustomShape 2"/>
          <p:cNvSpPr/>
          <p:nvPr/>
        </p:nvSpPr>
        <p:spPr>
          <a:xfrm>
            <a:off x="91440" y="101520"/>
            <a:ext cx="8959680" cy="6663600"/>
          </a:xfrm>
          <a:prstGeom prst="roundRect">
            <a:avLst>
              <a:gd name="adj" fmla="val 1735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251" name="CustomShape 3"/>
          <p:cNvSpPr/>
          <p:nvPr/>
        </p:nvSpPr>
        <p:spPr>
          <a:xfrm>
            <a:off x="274320" y="278280"/>
            <a:ext cx="8593920" cy="13244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252" name="CustomShape 4"/>
          <p:cNvSpPr/>
          <p:nvPr/>
        </p:nvSpPr>
        <p:spPr>
          <a:xfrm>
            <a:off x="372960" y="372960"/>
            <a:ext cx="8379000" cy="11170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253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254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0" y="0"/>
            <a:ext cx="914256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290" name="CustomShape 2"/>
          <p:cNvSpPr/>
          <p:nvPr/>
        </p:nvSpPr>
        <p:spPr>
          <a:xfrm>
            <a:off x="91440" y="101520"/>
            <a:ext cx="8959680" cy="6663600"/>
          </a:xfrm>
          <a:prstGeom prst="roundRect">
            <a:avLst>
              <a:gd name="adj" fmla="val 1735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291" name="CustomShape 3"/>
          <p:cNvSpPr/>
          <p:nvPr/>
        </p:nvSpPr>
        <p:spPr>
          <a:xfrm>
            <a:off x="274320" y="278280"/>
            <a:ext cx="8593920" cy="13244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292" name="CustomShape 4"/>
          <p:cNvSpPr/>
          <p:nvPr/>
        </p:nvSpPr>
        <p:spPr>
          <a:xfrm>
            <a:off x="372960" y="372960"/>
            <a:ext cx="8379000" cy="11170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293" name="CustomShape 5"/>
          <p:cNvSpPr/>
          <p:nvPr/>
        </p:nvSpPr>
        <p:spPr>
          <a:xfrm>
            <a:off x="0" y="0"/>
            <a:ext cx="914256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294" name="CustomShape 6"/>
          <p:cNvSpPr/>
          <p:nvPr/>
        </p:nvSpPr>
        <p:spPr>
          <a:xfrm>
            <a:off x="91440" y="101520"/>
            <a:ext cx="8959680" cy="6663600"/>
          </a:xfrm>
          <a:prstGeom prst="roundRect">
            <a:avLst>
              <a:gd name="adj" fmla="val 1735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295" name="CustomShape 7"/>
          <p:cNvSpPr/>
          <p:nvPr/>
        </p:nvSpPr>
        <p:spPr>
          <a:xfrm>
            <a:off x="345600" y="2942640"/>
            <a:ext cx="7146360" cy="24624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296" name="CustomShape 8"/>
          <p:cNvSpPr/>
          <p:nvPr/>
        </p:nvSpPr>
        <p:spPr>
          <a:xfrm>
            <a:off x="7572600" y="2944800"/>
            <a:ext cx="1189080" cy="24584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297" name="CustomShape 9"/>
          <p:cNvSpPr/>
          <p:nvPr/>
        </p:nvSpPr>
        <p:spPr>
          <a:xfrm>
            <a:off x="7712640" y="3136680"/>
            <a:ext cx="908640" cy="2074320"/>
          </a:xfrm>
          <a:prstGeom prst="rect">
            <a:avLst/>
          </a:prstGeom>
          <a:solidFill>
            <a:srgbClr val="FF6700"/>
          </a:solidFill>
          <a:ln w="6480">
            <a:solidFill>
              <a:srgbClr val="26A3E6"/>
            </a:solidFill>
            <a:round/>
          </a:ln>
        </p:spPr>
      </p:sp>
      <p:sp>
        <p:nvSpPr>
          <p:cNvPr id="298" name="CustomShape 10"/>
          <p:cNvSpPr/>
          <p:nvPr/>
        </p:nvSpPr>
        <p:spPr>
          <a:xfrm>
            <a:off x="445320" y="3055680"/>
            <a:ext cx="6946560" cy="22438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299" name="CustomShape 11"/>
          <p:cNvSpPr/>
          <p:nvPr/>
        </p:nvSpPr>
        <p:spPr>
          <a:xfrm>
            <a:off x="541800" y="4559400"/>
            <a:ext cx="6753600" cy="662760"/>
          </a:xfrm>
          <a:prstGeom prst="rect">
            <a:avLst/>
          </a:prstGeom>
          <a:solidFill>
            <a:srgbClr val="76C5EF"/>
          </a:solidFill>
          <a:ln w="6480">
            <a:noFill/>
          </a:ln>
        </p:spPr>
      </p:sp>
      <p:sp>
        <p:nvSpPr>
          <p:cNvPr id="300" name="CustomShape 12"/>
          <p:cNvSpPr/>
          <p:nvPr/>
        </p:nvSpPr>
        <p:spPr>
          <a:xfrm>
            <a:off x="538920" y="3139560"/>
            <a:ext cx="6759360" cy="2076120"/>
          </a:xfrm>
          <a:prstGeom prst="rect">
            <a:avLst/>
          </a:prstGeom>
          <a:noFill/>
          <a:ln w="6480">
            <a:solidFill>
              <a:srgbClr val="26A3E6"/>
            </a:solidFill>
            <a:round/>
          </a:ln>
        </p:spPr>
      </p:sp>
      <p:sp>
        <p:nvSpPr>
          <p:cNvPr id="301" name="PlaceHolder 1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a-ES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302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0" y="0"/>
            <a:ext cx="914256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338" name="CustomShape 2"/>
          <p:cNvSpPr/>
          <p:nvPr/>
        </p:nvSpPr>
        <p:spPr>
          <a:xfrm>
            <a:off x="91440" y="101520"/>
            <a:ext cx="8959680" cy="6663600"/>
          </a:xfrm>
          <a:prstGeom prst="roundRect">
            <a:avLst>
              <a:gd name="adj" fmla="val 1735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339" name="CustomShape 3"/>
          <p:cNvSpPr/>
          <p:nvPr/>
        </p:nvSpPr>
        <p:spPr>
          <a:xfrm>
            <a:off x="274320" y="278280"/>
            <a:ext cx="8593920" cy="13244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340" name="CustomShape 4"/>
          <p:cNvSpPr/>
          <p:nvPr/>
        </p:nvSpPr>
        <p:spPr>
          <a:xfrm>
            <a:off x="372960" y="372960"/>
            <a:ext cx="8379000" cy="11170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341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a-ES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342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a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a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profs.com/games/crossword/spanishcatalan-campaigns/" TargetMode="External"/><Relationship Id="rId4" Type="http://schemas.openxmlformats.org/officeDocument/2006/relationships/hyperlink" Target="http://issuu.com/filmsfashion/docs/ebookcatalancampaigns/11?e=0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4.xml"/><Relationship Id="rId2" Type="http://schemas.openxmlformats.org/officeDocument/2006/relationships/hyperlink" Target="http://www.proprofs.com/game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37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7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7.xml"/><Relationship Id="rId2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essonplans.symbaloo.com/" TargetMode="Externa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2" Type="http://schemas.openxmlformats.org/officeDocument/2006/relationships/hyperlink" Target="http://teachersfirst.com/blog/2016/09/gamify-learning-with-symbaloo-lesson-plan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hyperlink" Target="http://inservice.ascd.org/the-difference-between-gamification-and-game-based-learning/" TargetMode="Externa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hyperlink" Target="http://elearninginfographics.com/games-vs-game-based-learning-vs-gamification-infographic/" TargetMode="Externa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hyperlink" Target="https://padlet.com/martapcallis/qmn8znjdhnsr" TargetMode="External"/><Relationship Id="rId3" Type="http://schemas.openxmlformats.org/officeDocument/2006/relationships/hyperlink" Target="http://bit.ly/2nniNZj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642960" y="4648320"/>
            <a:ext cx="6551640" cy="455760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CustomShape 2"/>
          <p:cNvSpPr/>
          <p:nvPr/>
        </p:nvSpPr>
        <p:spPr>
          <a:xfrm>
            <a:off x="604800" y="3227040"/>
            <a:ext cx="6627960" cy="1217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2400" b="1">
                <a:solidFill>
                  <a:srgbClr val="FF6700"/>
                </a:solidFill>
                <a:latin typeface="Book Antiqua"/>
                <a:ea typeface="DejaVu Sans"/>
              </a:rPr>
              <a:t>LET'S ETWIN ER&amp;MVO 2</a:t>
            </a:r>
            <a:endParaRPr/>
          </a:p>
        </p:txBody>
      </p:sp>
      <p:pic>
        <p:nvPicPr>
          <p:cNvPr id="42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30600" y="5540400"/>
            <a:ext cx="712800" cy="857520"/>
          </a:xfrm>
          <a:prstGeom prst="rect">
            <a:avLst/>
          </a:prstGeom>
          <a:ln>
            <a:noFill/>
          </a:ln>
        </p:spPr>
      </p:pic>
      <p:pic>
        <p:nvPicPr>
          <p:cNvPr id="422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87760" y="353880"/>
            <a:ext cx="2305800" cy="2305800"/>
          </a:xfrm>
          <a:prstGeom prst="rect">
            <a:avLst/>
          </a:prstGeom>
          <a:ln>
            <a:noFill/>
          </a:ln>
        </p:spPr>
      </p:pic>
      <p:pic>
        <p:nvPicPr>
          <p:cNvPr id="423" name="Imagen 5"/>
          <p:cNvPicPr/>
          <p:nvPr/>
        </p:nvPicPr>
        <p:blipFill>
          <a:blip r:embed="rId4"/>
          <a:stretch>
            <a:fillRect/>
          </a:stretch>
        </p:blipFill>
        <p:spPr>
          <a:xfrm>
            <a:off x="1487880" y="614160"/>
            <a:ext cx="1798920" cy="1916280"/>
          </a:xfrm>
          <a:prstGeom prst="rect">
            <a:avLst/>
          </a:prstGeom>
          <a:ln w="190440">
            <a:solidFill>
              <a:srgbClr val="FFFFFF"/>
            </a:solidFill>
            <a:miter/>
          </a:ln>
        </p:spPr>
      </p:pic>
      <p:sp>
        <p:nvSpPr>
          <p:cNvPr id="424" name="CustomShape 3"/>
          <p:cNvSpPr/>
          <p:nvPr/>
        </p:nvSpPr>
        <p:spPr>
          <a:xfrm>
            <a:off x="1748880" y="5434200"/>
            <a:ext cx="6546600" cy="109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 sz="1600" b="1" i="1">
                <a:solidFill>
                  <a:srgbClr val="20768C"/>
                </a:solidFill>
                <a:latin typeface="Century Gothic"/>
                <a:ea typeface="DejaVu Sans"/>
              </a:rPr>
              <a:t>Marta Pey Pratdesaba</a:t>
            </a:r>
            <a:endParaRPr/>
          </a:p>
          <a:p>
            <a:pPr>
              <a:lnSpc>
                <a:spcPct val="100000"/>
              </a:lnSpc>
            </a:pPr>
            <a:r>
              <a:rPr lang="ca-ES" sz="1600" i="1">
                <a:solidFill>
                  <a:srgbClr val="20768C"/>
                </a:solidFill>
                <a:latin typeface="Century Gothic"/>
                <a:ea typeface="DejaVu Sans"/>
              </a:rPr>
              <a:t>Foreign Languages Coordinator MVO</a:t>
            </a:r>
            <a:endParaRPr/>
          </a:p>
          <a:p>
            <a:pPr>
              <a:lnSpc>
                <a:spcPct val="100000"/>
              </a:lnSpc>
            </a:pPr>
            <a:r>
              <a:rPr lang="ca-ES" sz="1600" i="1">
                <a:solidFill>
                  <a:srgbClr val="20768C"/>
                </a:solidFill>
                <a:latin typeface="Century Gothic"/>
                <a:ea typeface="DejaVu Sans"/>
              </a:rPr>
              <a:t>Etwinning Ambassador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25" name="CustomShape 4"/>
          <p:cNvSpPr/>
          <p:nvPr/>
        </p:nvSpPr>
        <p:spPr>
          <a:xfrm>
            <a:off x="7072560" y="5781600"/>
            <a:ext cx="19609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>
                <a:solidFill>
                  <a:srgbClr val="4BACC6"/>
                </a:solidFill>
                <a:latin typeface="Arial"/>
                <a:ea typeface="DejaVu Sans"/>
              </a:rPr>
              <a:t>SESSION 4</a:t>
            </a:r>
            <a:endParaRPr/>
          </a:p>
        </p:txBody>
      </p:sp>
      <p:sp>
        <p:nvSpPr>
          <p:cNvPr id="426" name="CustomShape 5"/>
          <p:cNvSpPr/>
          <p:nvPr/>
        </p:nvSpPr>
        <p:spPr>
          <a:xfrm>
            <a:off x="653760" y="661320"/>
            <a:ext cx="307080" cy="364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fld id="{4AB5BF8C-9503-4FC5-806F-1A2A002BEBFE}" type="slidenum">
              <a:rPr lang="ca-ES">
                <a:solidFill>
                  <a:srgbClr val="000000"/>
                </a:solidFill>
                <a:latin typeface="Arial"/>
                <a:ea typeface="DejaVu Sans"/>
              </a:rPr>
              <a:t>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457200" y="273600"/>
            <a:ext cx="822852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a-ES" sz="4000" b="1" dirty="0" smtClean="0">
                <a:solidFill>
                  <a:srgbClr val="F79646"/>
                </a:solidFill>
                <a:latin typeface="Arial"/>
              </a:rPr>
              <a:t>WHAT IS </a:t>
            </a:r>
            <a:r>
              <a:rPr lang="ca-ES" sz="4000" b="1" dirty="0" smtClean="0">
                <a:solidFill>
                  <a:srgbClr val="F79646"/>
                </a:solidFill>
                <a:latin typeface="Arial"/>
              </a:rPr>
              <a:t>GBL?</a:t>
            </a:r>
            <a:endParaRPr dirty="0"/>
          </a:p>
        </p:txBody>
      </p:sp>
      <p:sp>
        <p:nvSpPr>
          <p:cNvPr id="504" name="CustomShape 2"/>
          <p:cNvSpPr/>
          <p:nvPr/>
        </p:nvSpPr>
        <p:spPr>
          <a:xfrm>
            <a:off x="871200" y="1418760"/>
            <a:ext cx="7094160" cy="1461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0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05360" y="1890843"/>
            <a:ext cx="5008320" cy="2854800"/>
          </a:xfrm>
          <a:prstGeom prst="rect">
            <a:avLst/>
          </a:prstGeom>
          <a:ln>
            <a:noFill/>
          </a:ln>
        </p:spPr>
      </p:pic>
      <p:sp>
        <p:nvSpPr>
          <p:cNvPr id="506" name="CustomShape 3"/>
          <p:cNvSpPr/>
          <p:nvPr/>
        </p:nvSpPr>
        <p:spPr>
          <a:xfrm>
            <a:off x="587160" y="5465232"/>
            <a:ext cx="8366760" cy="156700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 dirty="0">
                <a:solidFill>
                  <a:srgbClr val="000000"/>
                </a:solidFill>
                <a:latin typeface="Arial"/>
                <a:ea typeface="DejaVu Sans"/>
              </a:rPr>
              <a:t>APRENDIZAJE BASADO EN JUEGOS: VIDEO </a:t>
            </a:r>
            <a:r>
              <a:rPr lang="ca-ES" u="sng" dirty="0" err="1">
                <a:solidFill>
                  <a:srgbClr val="0000FF"/>
                </a:solidFill>
                <a:latin typeface="Arial"/>
                <a:ea typeface="DejaVu Sans"/>
              </a:rPr>
              <a:t>https</a:t>
            </a:r>
            <a:r>
              <a:rPr lang="ca-ES" u="sng" dirty="0">
                <a:solidFill>
                  <a:srgbClr val="0000FF"/>
                </a:solidFill>
                <a:latin typeface="Arial"/>
                <a:ea typeface="DejaVu Sans"/>
              </a:rPr>
              <a:t>://</a:t>
            </a:r>
            <a:r>
              <a:rPr lang="ca-ES" u="sng" dirty="0" err="1">
                <a:solidFill>
                  <a:srgbClr val="0000FF"/>
                </a:solidFill>
                <a:latin typeface="Arial"/>
                <a:ea typeface="DejaVu Sans"/>
              </a:rPr>
              <a:t>www.youtube.com</a:t>
            </a:r>
            <a:r>
              <a:rPr lang="ca-ES" u="sng" dirty="0">
                <a:solidFill>
                  <a:srgbClr val="0000FF"/>
                </a:solidFill>
                <a:latin typeface="Arial"/>
                <a:ea typeface="DejaVu Sans"/>
              </a:rPr>
              <a:t>/</a:t>
            </a:r>
            <a:r>
              <a:rPr lang="ca-ES" u="sng" dirty="0" err="1">
                <a:solidFill>
                  <a:srgbClr val="0000FF"/>
                </a:solidFill>
                <a:latin typeface="Arial"/>
                <a:ea typeface="DejaVu Sans"/>
              </a:rPr>
              <a:t>watch?v</a:t>
            </a:r>
            <a:r>
              <a:rPr lang="ca-ES" u="sng" dirty="0">
                <a:solidFill>
                  <a:srgbClr val="0000FF"/>
                </a:solidFill>
                <a:latin typeface="Arial"/>
                <a:ea typeface="DejaVu Sans"/>
              </a:rPr>
              <a:t>=KHrxTplN1-g</a:t>
            </a:r>
            <a:r>
              <a:rPr lang="ca-ES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457200" y="1418760"/>
            <a:ext cx="8228520" cy="188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ES_tradnl" b="1" dirty="0" err="1" smtClean="0">
                <a:solidFill>
                  <a:srgbClr val="1F497D"/>
                </a:solidFill>
                <a:latin typeface="Arial"/>
              </a:rPr>
              <a:t>very</a:t>
            </a:r>
            <a:r>
              <a:rPr lang="es-ES_tradnl" b="1" dirty="0" smtClean="0">
                <a:solidFill>
                  <a:srgbClr val="1F497D"/>
                </a:solidFill>
                <a:latin typeface="Arial"/>
              </a:rPr>
              <a:t> complete </a:t>
            </a:r>
            <a:r>
              <a:rPr lang="es-ES_tradnl" b="1" dirty="0" err="1" smtClean="0">
                <a:solidFill>
                  <a:srgbClr val="1F497D"/>
                </a:solidFill>
                <a:latin typeface="Arial"/>
              </a:rPr>
              <a:t>presentation</a:t>
            </a:r>
            <a:r>
              <a:rPr lang="es-ES_tradnl" b="1" dirty="0" smtClean="0">
                <a:solidFill>
                  <a:srgbClr val="1F497D"/>
                </a:solidFill>
                <a:latin typeface="Arial"/>
              </a:rPr>
              <a:t>:</a:t>
            </a:r>
          </a:p>
          <a:p>
            <a:endParaRPr dirty="0"/>
          </a:p>
          <a:p>
            <a:r>
              <a:rPr lang="ca-ES" b="1" dirty="0">
                <a:solidFill>
                  <a:srgbClr val="1F497D"/>
                </a:solidFill>
                <a:latin typeface="Arial"/>
              </a:rPr>
              <a:t> PRÁCTICA EMERGENTE: APRENDIZAJE BASADO EN JUEGOS: </a:t>
            </a:r>
            <a:r>
              <a:rPr lang="ca-ES" u="sng" dirty="0" err="1">
                <a:solidFill>
                  <a:srgbClr val="0000FF"/>
                </a:solidFill>
                <a:latin typeface="Arial"/>
              </a:rPr>
              <a:t>http</a:t>
            </a:r>
            <a:r>
              <a:rPr lang="ca-ES" u="sng" dirty="0">
                <a:solidFill>
                  <a:srgbClr val="0000FF"/>
                </a:solidFill>
                <a:latin typeface="Arial"/>
              </a:rPr>
              <a:t>://</a:t>
            </a:r>
            <a:r>
              <a:rPr lang="ca-ES" u="sng" dirty="0" err="1">
                <a:solidFill>
                  <a:srgbClr val="0000FF"/>
                </a:solidFill>
                <a:latin typeface="Arial"/>
              </a:rPr>
              <a:t>prezi.com</a:t>
            </a:r>
            <a:r>
              <a:rPr lang="ca-ES" u="sng" dirty="0">
                <a:solidFill>
                  <a:srgbClr val="0000FF"/>
                </a:solidFill>
                <a:latin typeface="Arial"/>
              </a:rPr>
              <a:t>/sh1cngurz5dz/?</a:t>
            </a:r>
            <a:r>
              <a:rPr lang="ca-ES" u="sng" dirty="0" err="1">
                <a:solidFill>
                  <a:srgbClr val="0000FF"/>
                </a:solidFill>
                <a:latin typeface="Arial"/>
              </a:rPr>
              <a:t>utm_campaign</a:t>
            </a:r>
            <a:r>
              <a:rPr lang="ca-ES" u="sng" dirty="0">
                <a:solidFill>
                  <a:srgbClr val="0000FF"/>
                </a:solidFill>
                <a:latin typeface="Arial"/>
              </a:rPr>
              <a:t>=</a:t>
            </a:r>
            <a:r>
              <a:rPr lang="ca-ES" u="sng" dirty="0" err="1">
                <a:solidFill>
                  <a:srgbClr val="0000FF"/>
                </a:solidFill>
                <a:latin typeface="Arial"/>
              </a:rPr>
              <a:t>share&amp;utm_medium</a:t>
            </a:r>
            <a:r>
              <a:rPr lang="ca-ES" u="sng" dirty="0">
                <a:solidFill>
                  <a:srgbClr val="0000FF"/>
                </a:solidFill>
                <a:latin typeface="Arial"/>
              </a:rPr>
              <a:t>=</a:t>
            </a:r>
            <a:r>
              <a:rPr lang="ca-ES" u="sng" dirty="0" err="1">
                <a:solidFill>
                  <a:srgbClr val="0000FF"/>
                </a:solidFill>
                <a:latin typeface="Arial"/>
              </a:rPr>
              <a:t>copy&amp;rc</a:t>
            </a:r>
            <a:r>
              <a:rPr lang="ca-ES" u="sng" dirty="0">
                <a:solidFill>
                  <a:srgbClr val="0000FF"/>
                </a:solidFill>
                <a:latin typeface="Arial"/>
              </a:rPr>
              <a:t>=ex0share</a:t>
            </a:r>
            <a:endParaRPr dirty="0"/>
          </a:p>
        </p:txBody>
      </p:sp>
      <p:sp>
        <p:nvSpPr>
          <p:cNvPr id="508" name="CustomShape 2"/>
          <p:cNvSpPr/>
          <p:nvPr/>
        </p:nvSpPr>
        <p:spPr>
          <a:xfrm>
            <a:off x="457200" y="273600"/>
            <a:ext cx="822852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a-ES" sz="4000" b="1" dirty="0" smtClean="0">
                <a:solidFill>
                  <a:srgbClr val="F79646"/>
                </a:solidFill>
                <a:latin typeface="Arial"/>
              </a:rPr>
              <a:t>GBL </a:t>
            </a:r>
            <a:r>
              <a:rPr lang="ca-ES" sz="4000" b="1" dirty="0">
                <a:solidFill>
                  <a:srgbClr val="F79646"/>
                </a:solidFill>
                <a:latin typeface="Arial"/>
              </a:rPr>
              <a:t>(game-</a:t>
            </a:r>
            <a:r>
              <a:rPr lang="ca-ES" sz="4000" b="1" dirty="0" err="1">
                <a:solidFill>
                  <a:srgbClr val="F79646"/>
                </a:solidFill>
                <a:latin typeface="Arial"/>
              </a:rPr>
              <a:t>based</a:t>
            </a:r>
            <a:r>
              <a:rPr lang="ca-ES" sz="4000" b="1" dirty="0">
                <a:solidFill>
                  <a:srgbClr val="F79646"/>
                </a:solidFill>
                <a:latin typeface="Arial"/>
              </a:rPr>
              <a:t> </a:t>
            </a:r>
            <a:r>
              <a:rPr lang="ca-ES" sz="4000" b="1" dirty="0" err="1">
                <a:solidFill>
                  <a:srgbClr val="F79646"/>
                </a:solidFill>
                <a:latin typeface="Arial"/>
              </a:rPr>
              <a:t>learning</a:t>
            </a:r>
            <a:r>
              <a:rPr lang="ca-ES" sz="4000" b="1" dirty="0" smtClean="0">
                <a:solidFill>
                  <a:srgbClr val="F79646"/>
                </a:solidFill>
                <a:latin typeface="Arial"/>
              </a:rPr>
              <a:t>)</a:t>
            </a:r>
            <a:endParaRPr dirty="0"/>
          </a:p>
        </p:txBody>
      </p:sp>
      <p:pic>
        <p:nvPicPr>
          <p:cNvPr id="509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965520" y="3434040"/>
            <a:ext cx="7065360" cy="332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346373" y="274680"/>
            <a:ext cx="8524617" cy="114156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 anchor="ctr"/>
          <a:lstStyle/>
          <a:p>
            <a:pPr algn="ctr">
              <a:lnSpc>
                <a:spcPct val="100000"/>
              </a:lnSpc>
            </a:pPr>
            <a:r>
              <a:rPr lang="ca-ES" sz="3200" dirty="0" smtClean="0">
                <a:solidFill>
                  <a:srgbClr val="F79646"/>
                </a:solidFill>
                <a:latin typeface="Cabin"/>
                <a:ea typeface="Cabin"/>
              </a:rPr>
              <a:t>EXAMPLES CREATED BY STUDENTS</a:t>
            </a:r>
            <a:r>
              <a:rPr lang="ca-ES" sz="3200" dirty="0" smtClean="0">
                <a:solidFill>
                  <a:srgbClr val="FFFFFF"/>
                </a:solidFill>
                <a:latin typeface="Cabin"/>
                <a:ea typeface="Cabin"/>
              </a:rPr>
              <a:t>PROJECTS </a:t>
            </a:r>
            <a:r>
              <a:rPr lang="ca-ES" sz="3600" dirty="0">
                <a:solidFill>
                  <a:srgbClr val="FFFFFF"/>
                </a:solidFill>
                <a:latin typeface="Cabin"/>
                <a:ea typeface="Cabin"/>
              </a:rPr>
              <a:t>1</a:t>
            </a:r>
            <a:endParaRPr dirty="0"/>
          </a:p>
        </p:txBody>
      </p:sp>
      <p:sp>
        <p:nvSpPr>
          <p:cNvPr id="511" name="CustomShape 2"/>
          <p:cNvSpPr/>
          <p:nvPr/>
        </p:nvSpPr>
        <p:spPr>
          <a:xfrm rot="16200000">
            <a:off x="-163440" y="2829960"/>
            <a:ext cx="4574880" cy="2420280"/>
          </a:xfrm>
          <a:prstGeom prst="flowChartManualOperation">
            <a:avLst/>
          </a:prstGeom>
          <a:gradFill>
            <a:gsLst>
              <a:gs pos="0">
                <a:srgbClr val="FFBF90"/>
              </a:gs>
              <a:gs pos="100000">
                <a:srgbClr val="EA953A"/>
              </a:gs>
            </a:gsLst>
            <a:lin ang="5400000"/>
          </a:gradFill>
          <a:ln>
            <a:noFill/>
          </a:ln>
        </p:spPr>
        <p:txBody>
          <a:bodyPr vert="vert" lIns="101520" tIns="0" rIns="100800" bIns="0" anchor="ctr"/>
          <a:lstStyle/>
          <a:p>
            <a:pPr algn="ctr">
              <a:lnSpc>
                <a:spcPct val="90000"/>
              </a:lnSpc>
            </a:pPr>
            <a:r>
              <a:rPr lang="ca-ES" sz="1600" b="1" u="sng">
                <a:solidFill>
                  <a:srgbClr val="0000FF"/>
                </a:solidFill>
                <a:latin typeface="Century Gothic"/>
                <a:ea typeface="DejaVu Sans"/>
              </a:rPr>
              <a:t>http://www.classtools.net/ </a:t>
            </a:r>
            <a:r>
              <a:rPr lang="ca-ES" sz="1600" b="1">
                <a:solidFill>
                  <a:srgbClr val="FFFFFF"/>
                </a:solidFill>
                <a:latin typeface="Century Gothic"/>
                <a:ea typeface="DejaVu Sans"/>
              </a:rPr>
              <a:t>:</a:t>
            </a:r>
            <a:endParaRPr/>
          </a:p>
        </p:txBody>
      </p:sp>
      <p:sp>
        <p:nvSpPr>
          <p:cNvPr id="512" name="CustomShape 3"/>
          <p:cNvSpPr/>
          <p:nvPr/>
        </p:nvSpPr>
        <p:spPr>
          <a:xfrm rot="16200000">
            <a:off x="2438640" y="2829960"/>
            <a:ext cx="4574880" cy="2420280"/>
          </a:xfrm>
          <a:prstGeom prst="flowChartManualOperation">
            <a:avLst/>
          </a:prstGeom>
          <a:gradFill>
            <a:gsLst>
              <a:gs pos="0">
                <a:srgbClr val="FFBF90"/>
              </a:gs>
              <a:gs pos="100000">
                <a:srgbClr val="EA953A"/>
              </a:gs>
            </a:gsLst>
            <a:lin ang="5400000"/>
          </a:gradFill>
          <a:ln>
            <a:noFill/>
          </a:ln>
        </p:spPr>
        <p:txBody>
          <a:bodyPr vert="vert" lIns="101520" tIns="0" rIns="100800" bIns="0" anchor="ctr"/>
          <a:lstStyle/>
          <a:p>
            <a:pPr algn="ctr">
              <a:lnSpc>
                <a:spcPct val="90000"/>
              </a:lnSpc>
            </a:pP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Project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ca-ES" sz="1600" b="1" dirty="0">
                <a:solidFill>
                  <a:srgbClr val="FFFFFF"/>
                </a:solidFill>
                <a:latin typeface="Century Gothic"/>
                <a:ea typeface="DejaVu Sans"/>
              </a:rPr>
              <a:t>“</a:t>
            </a:r>
            <a:r>
              <a:rPr lang="ca-ES" sz="1600" b="1" dirty="0" err="1">
                <a:solidFill>
                  <a:srgbClr val="FFFFFF"/>
                </a:solidFill>
                <a:latin typeface="Century Gothic"/>
                <a:ea typeface="DejaVu Sans"/>
              </a:rPr>
              <a:t>Sharing</a:t>
            </a:r>
            <a:r>
              <a:rPr lang="ca-ES" sz="1600" b="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ca-ES" sz="1600" b="1" dirty="0" err="1">
                <a:solidFill>
                  <a:srgbClr val="FFFFFF"/>
                </a:solidFill>
                <a:latin typeface="Century Gothic"/>
                <a:ea typeface="DejaVu Sans"/>
              </a:rPr>
              <a:t>Languages</a:t>
            </a:r>
            <a:r>
              <a:rPr lang="ca-ES" sz="1600" b="1" dirty="0">
                <a:solidFill>
                  <a:srgbClr val="FFFFFF"/>
                </a:solidFill>
                <a:latin typeface="Century Gothic"/>
                <a:ea typeface="DejaVu Sans"/>
              </a:rPr>
              <a:t>” </a:t>
            </a:r>
            <a:endParaRPr dirty="0"/>
          </a:p>
        </p:txBody>
      </p:sp>
      <p:sp>
        <p:nvSpPr>
          <p:cNvPr id="513" name="CustomShape 4"/>
          <p:cNvSpPr/>
          <p:nvPr/>
        </p:nvSpPr>
        <p:spPr>
          <a:xfrm rot="16200000">
            <a:off x="5042160" y="2829960"/>
            <a:ext cx="4574880" cy="2420280"/>
          </a:xfrm>
          <a:prstGeom prst="flowChartManualOperation">
            <a:avLst/>
          </a:prstGeom>
          <a:gradFill>
            <a:gsLst>
              <a:gs pos="0">
                <a:srgbClr val="FFBF90"/>
              </a:gs>
              <a:gs pos="100000">
                <a:srgbClr val="EA953A"/>
              </a:gs>
            </a:gsLst>
            <a:lin ang="5400000"/>
          </a:gradFill>
          <a:ln>
            <a:noFill/>
          </a:ln>
        </p:spPr>
        <p:txBody>
          <a:bodyPr vert="vert" lIns="101520" tIns="0" rIns="100800" bIns="0"/>
          <a:lstStyle/>
          <a:p>
            <a:pPr>
              <a:lnSpc>
                <a:spcPct val="90000"/>
              </a:lnSpc>
            </a:pP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Games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created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by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students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with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the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information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given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by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their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partners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on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their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mother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tongues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: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Irtalian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, German,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Swiss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 German,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Spanish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ca-ES" sz="1600" b="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and</a:t>
            </a:r>
            <a:r>
              <a:rPr lang="ca-ES" sz="1600" b="1" dirty="0" smtClean="0">
                <a:solidFill>
                  <a:srgbClr val="FFFFFF"/>
                </a:solidFill>
                <a:latin typeface="Century Gothic"/>
                <a:ea typeface="DejaVu Sans"/>
              </a:rPr>
              <a:t> Catalan</a:t>
            </a:r>
          </a:p>
          <a:p>
            <a:pPr>
              <a:lnSpc>
                <a:spcPct val="90000"/>
              </a:lnSpc>
            </a:pPr>
            <a:endParaRPr lang="ca-ES" sz="1600" b="1" dirty="0">
              <a:solidFill>
                <a:srgbClr val="FFFFFF"/>
              </a:solidFill>
              <a:latin typeface="Century Gothic"/>
              <a:ea typeface="DejaVu Sans"/>
            </a:endParaRPr>
          </a:p>
          <a:p>
            <a:pPr>
              <a:lnSpc>
                <a:spcPct val="90000"/>
              </a:lnSpc>
            </a:pPr>
            <a:endParaRPr dirty="0"/>
          </a:p>
          <a:p>
            <a:pPr lvl="1">
              <a:lnSpc>
                <a:spcPct val="90000"/>
              </a:lnSpc>
              <a:buFont typeface="StarSymbol"/>
              <a:buChar char="l"/>
            </a:pPr>
            <a:r>
              <a:rPr lang="ca-ES" sz="1200" b="1" u="sng" dirty="0" err="1">
                <a:solidFill>
                  <a:srgbClr val="0000FF"/>
                </a:solidFill>
                <a:latin typeface="Century Gothic"/>
                <a:ea typeface="DejaVu Sans"/>
              </a:rPr>
              <a:t>The</a:t>
            </a:r>
            <a:r>
              <a:rPr lang="ca-ES" sz="1200" b="1" u="sng" dirty="0">
                <a:solidFill>
                  <a:srgbClr val="0000FF"/>
                </a:solidFill>
                <a:latin typeface="Century Gothic"/>
                <a:ea typeface="DejaVu Sans"/>
              </a:rPr>
              <a:t> </a:t>
            </a:r>
            <a:r>
              <a:rPr lang="ca-ES" sz="1200" b="1" u="sng" dirty="0" err="1">
                <a:solidFill>
                  <a:srgbClr val="0000FF"/>
                </a:solidFill>
                <a:latin typeface="Century Gothic"/>
                <a:ea typeface="DejaVu Sans"/>
              </a:rPr>
              <a:t>Dustbin</a:t>
            </a:r>
            <a:r>
              <a:rPr lang="ca-ES" sz="1200" b="1" u="sng" dirty="0">
                <a:solidFill>
                  <a:srgbClr val="0000FF"/>
                </a:solidFill>
                <a:latin typeface="Century Gothic"/>
                <a:ea typeface="DejaVu Sans"/>
              </a:rPr>
              <a:t> Game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l"/>
            </a:pPr>
            <a:r>
              <a:rPr lang="ca-ES" sz="1200" b="1" u="sng" dirty="0" err="1">
                <a:solidFill>
                  <a:srgbClr val="0000FF"/>
                </a:solidFill>
                <a:latin typeface="Century Gothic"/>
                <a:ea typeface="DejaVu Sans"/>
              </a:rPr>
              <a:t>The</a:t>
            </a:r>
            <a:r>
              <a:rPr lang="ca-ES" sz="1200" b="1" u="sng" dirty="0">
                <a:solidFill>
                  <a:srgbClr val="0000FF"/>
                </a:solidFill>
                <a:latin typeface="Century Gothic"/>
                <a:ea typeface="DejaVu Sans"/>
              </a:rPr>
              <a:t> </a:t>
            </a:r>
            <a:r>
              <a:rPr lang="ca-ES" sz="1200" b="1" u="sng" dirty="0" err="1">
                <a:solidFill>
                  <a:srgbClr val="0000FF"/>
                </a:solidFill>
                <a:latin typeface="Century Gothic"/>
                <a:ea typeface="DejaVu Sans"/>
              </a:rPr>
              <a:t>Arcade</a:t>
            </a:r>
            <a:r>
              <a:rPr lang="ca-ES" sz="1200" b="1" u="sng" dirty="0">
                <a:solidFill>
                  <a:srgbClr val="0000FF"/>
                </a:solidFill>
                <a:latin typeface="Century Gothic"/>
                <a:ea typeface="DejaVu Sans"/>
              </a:rPr>
              <a:t> Game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l"/>
            </a:pPr>
            <a:r>
              <a:rPr lang="ca-ES" sz="1200" b="1" u="sng" dirty="0" err="1">
                <a:solidFill>
                  <a:srgbClr val="0000FF"/>
                </a:solidFill>
                <a:latin typeface="Century Gothic"/>
                <a:ea typeface="DejaVu Sans"/>
              </a:rPr>
              <a:t>The</a:t>
            </a:r>
            <a:r>
              <a:rPr lang="ca-ES" sz="1200" b="1" u="sng" dirty="0">
                <a:solidFill>
                  <a:srgbClr val="0000FF"/>
                </a:solidFill>
                <a:latin typeface="Century Gothic"/>
                <a:ea typeface="DejaVu Sans"/>
              </a:rPr>
              <a:t> </a:t>
            </a:r>
            <a:r>
              <a:rPr lang="ca-ES" sz="1200" b="1" u="sng" dirty="0" err="1">
                <a:solidFill>
                  <a:srgbClr val="0000FF"/>
                </a:solidFill>
                <a:latin typeface="Century Gothic"/>
                <a:ea typeface="DejaVu Sans"/>
              </a:rPr>
              <a:t>Pacman</a:t>
            </a:r>
            <a:r>
              <a:rPr lang="ca-ES" sz="1200" b="1" u="sng" dirty="0">
                <a:solidFill>
                  <a:srgbClr val="0000FF"/>
                </a:solidFill>
                <a:latin typeface="Century Gothic"/>
                <a:ea typeface="DejaVu Sans"/>
              </a:rPr>
              <a:t> Game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600" dirty="0" smtClean="0">
                <a:solidFill>
                  <a:schemeClr val="accent6"/>
                </a:solidFill>
              </a:rPr>
              <a:t>ANOTHER EXAMPLE</a:t>
            </a:r>
            <a:endParaRPr lang="ca-ES" sz="3600" dirty="0">
              <a:solidFill>
                <a:schemeClr val="accent6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734951"/>
          </a:xfrm>
        </p:spPr>
        <p:txBody>
          <a:bodyPr/>
          <a:lstStyle/>
          <a:p>
            <a:r>
              <a:rPr lang="ca-ES" dirty="0" smtClean="0">
                <a:solidFill>
                  <a:srgbClr val="C0504D"/>
                </a:solidFill>
              </a:rPr>
              <a:t>PROPROFS </a:t>
            </a:r>
            <a:r>
              <a:rPr lang="ca-ES" dirty="0" err="1" smtClean="0">
                <a:solidFill>
                  <a:srgbClr val="C0504D"/>
                </a:solidFill>
              </a:rPr>
              <a:t>BRAINGAMES</a:t>
            </a:r>
            <a:r>
              <a:rPr lang="ca-ES" dirty="0" err="1" smtClean="0">
                <a:solidFill>
                  <a:srgbClr val="C0504D"/>
                </a:solidFill>
                <a:hlinkClick r:id="rId2"/>
              </a:rPr>
              <a:t>http</a:t>
            </a:r>
            <a:r>
              <a:rPr lang="ca-ES" dirty="0" smtClean="0">
                <a:hlinkClick r:id="rId2"/>
              </a:rPr>
              <a:t>://www.proprofs.com/games/</a:t>
            </a:r>
            <a:r>
              <a:rPr lang="ca-ES" dirty="0" smtClean="0"/>
              <a:t> </a:t>
            </a:r>
            <a:endParaRPr lang="ca-ES" dirty="0" smtClean="0">
              <a:hlinkClick r:id="rId3"/>
            </a:endParaRPr>
          </a:p>
          <a:p>
            <a:endParaRPr lang="ca-ES" dirty="0" smtClean="0">
              <a:hlinkClick r:id="rId3"/>
            </a:endParaRPr>
          </a:p>
          <a:p>
            <a:endParaRPr lang="ca-ES" dirty="0">
              <a:hlinkClick r:id="rId3"/>
            </a:endParaRPr>
          </a:p>
          <a:p>
            <a:r>
              <a:rPr lang="ca-ES" dirty="0" smtClean="0">
                <a:hlinkClick r:id="rId3"/>
              </a:rPr>
              <a:t>http://www.proprofs.com/games/crossword/spanishcatalan-campaigns/</a:t>
            </a:r>
            <a:endParaRPr lang="ca-ES" dirty="0" smtClean="0"/>
          </a:p>
          <a:p>
            <a:endParaRPr lang="ca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ca-ES" dirty="0" smtClean="0">
              <a:hlinkClick r:id="rId4"/>
            </a:endParaRPr>
          </a:p>
          <a:p>
            <a:endParaRPr lang="ca-ES" dirty="0">
              <a:hlinkClick r:id="rId4"/>
            </a:endParaRPr>
          </a:p>
          <a:p>
            <a:endParaRPr lang="ca-ES" dirty="0" smtClean="0">
              <a:hlinkClick r:id="rId4"/>
            </a:endParaRPr>
          </a:p>
          <a:p>
            <a:endParaRPr lang="ca-ES" dirty="0">
              <a:hlinkClick r:id="rId4"/>
            </a:endParaRPr>
          </a:p>
          <a:p>
            <a:r>
              <a:rPr lang="ca-ES" dirty="0" smtClean="0">
                <a:hlinkClick r:id="rId4"/>
              </a:rPr>
              <a:t>E-BOOK: http://issuu.com/filmsfashion/docs/ebookcatalancampaigns/11?e=0</a:t>
            </a:r>
            <a:r>
              <a:rPr lang="ca-ES" dirty="0" smtClean="0"/>
              <a:t> </a:t>
            </a:r>
            <a:endParaRPr lang="ca-ES" dirty="0"/>
          </a:p>
        </p:txBody>
      </p:sp>
      <p:pic>
        <p:nvPicPr>
          <p:cNvPr id="5" name="Imagen 4" descr="Captura de pantalla 2017-03-22 a les 16.52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26" y="4144070"/>
            <a:ext cx="2335595" cy="2319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n 5" descr="Captura de pantalla 2017-03-22 a les 16.54.4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14" y="175597"/>
            <a:ext cx="2271166" cy="32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5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581760" y="4056840"/>
            <a:ext cx="7702560" cy="1864080"/>
          </a:xfrm>
          <a:prstGeom prst="rect">
            <a:avLst/>
          </a:prstGeom>
          <a:solidFill>
            <a:srgbClr val="FFFFFF"/>
          </a:solidFill>
          <a:ln w="9360">
            <a:solidFill>
              <a:srgbClr val="4F81BD"/>
            </a:solidFill>
            <a:round/>
          </a:ln>
        </p:spPr>
        <p:txBody>
          <a:bodyPr lIns="597960" tIns="666360" rIns="597960" bIns="227520"/>
          <a:lstStyle/>
          <a:p>
            <a:pPr lvl="1">
              <a:lnSpc>
                <a:spcPct val="90000"/>
              </a:lnSpc>
            </a:pPr>
            <a:r>
              <a:rPr lang="ca-ES" sz="3200" dirty="0">
                <a:solidFill>
                  <a:srgbClr val="000000"/>
                </a:solidFill>
                <a:latin typeface="Arial"/>
                <a:ea typeface="DejaVu Sans"/>
              </a:rPr>
              <a:t>CLASSTOOLS?</a:t>
            </a:r>
            <a:endParaRPr dirty="0"/>
          </a:p>
          <a:p>
            <a:pPr lvl="1">
              <a:lnSpc>
                <a:spcPct val="90000"/>
              </a:lnSpc>
            </a:pPr>
            <a:r>
              <a:rPr lang="ca-ES" sz="3200" dirty="0" smtClean="0">
                <a:solidFill>
                  <a:srgbClr val="000000"/>
                </a:solidFill>
                <a:latin typeface="Arial"/>
                <a:ea typeface="DejaVu Sans"/>
              </a:rPr>
              <a:t>SOCRATIVE?</a:t>
            </a:r>
            <a:endParaRPr dirty="0"/>
          </a:p>
        </p:txBody>
      </p:sp>
      <p:sp>
        <p:nvSpPr>
          <p:cNvPr id="515" name="CustomShape 2"/>
          <p:cNvSpPr/>
          <p:nvPr/>
        </p:nvSpPr>
        <p:spPr>
          <a:xfrm>
            <a:off x="966240" y="822960"/>
            <a:ext cx="7242120" cy="37054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lIns="203760" tIns="181080" rIns="203760" bIns="180720" anchor="ctr"/>
          <a:lstStyle/>
          <a:p>
            <a:pPr algn="ctr">
              <a:lnSpc>
                <a:spcPct val="90000"/>
              </a:lnSpc>
            </a:pPr>
            <a:r>
              <a:rPr lang="ca-ES" sz="3200" dirty="0" err="1" smtClean="0">
                <a:solidFill>
                  <a:srgbClr val="FFFFFF"/>
                </a:solidFill>
                <a:latin typeface="Arial"/>
                <a:ea typeface="DejaVu Sans"/>
              </a:rPr>
              <a:t>Which</a:t>
            </a:r>
            <a:r>
              <a:rPr lang="ca-ES" sz="3200" dirty="0" smtClean="0">
                <a:solidFill>
                  <a:srgbClr val="FFFFFF"/>
                </a:solidFill>
                <a:latin typeface="Arial"/>
                <a:ea typeface="DejaVu Sans"/>
              </a:rPr>
              <a:t> game elements </a:t>
            </a:r>
            <a:r>
              <a:rPr lang="ca-ES" sz="3200" dirty="0" err="1" smtClean="0">
                <a:solidFill>
                  <a:srgbClr val="FFFFFF"/>
                </a:solidFill>
                <a:latin typeface="Arial"/>
                <a:ea typeface="DejaVu Sans"/>
              </a:rPr>
              <a:t>have</a:t>
            </a:r>
            <a:r>
              <a:rPr lang="ca-ES" sz="3200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ca-ES" sz="3200" dirty="0" err="1" smtClean="0">
                <a:solidFill>
                  <a:srgbClr val="FFFFFF"/>
                </a:solidFill>
                <a:latin typeface="Arial"/>
                <a:ea typeface="DejaVu Sans"/>
              </a:rPr>
              <a:t>we</a:t>
            </a:r>
            <a:r>
              <a:rPr lang="ca-ES" sz="3200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ca-ES" sz="3200" dirty="0" err="1" smtClean="0">
                <a:solidFill>
                  <a:srgbClr val="FFFFFF"/>
                </a:solidFill>
                <a:latin typeface="Arial"/>
                <a:ea typeface="DejaVu Sans"/>
              </a:rPr>
              <a:t>seen</a:t>
            </a:r>
            <a:r>
              <a:rPr lang="ca-ES" sz="3200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ca-ES" sz="3200" dirty="0" err="1" smtClean="0">
                <a:solidFill>
                  <a:srgbClr val="FFFFFF"/>
                </a:solidFill>
                <a:latin typeface="Arial"/>
                <a:ea typeface="DejaVu Sans"/>
              </a:rPr>
              <a:t>with</a:t>
            </a:r>
            <a:r>
              <a:rPr lang="ca-ES" sz="3200" dirty="0" smtClean="0">
                <a:solidFill>
                  <a:srgbClr val="FFFFFF"/>
                </a:solidFill>
                <a:latin typeface="Arial"/>
                <a:ea typeface="DejaVu Sans"/>
              </a:rPr>
              <a:t>...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CustomShape 1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CustomShape 2"/>
          <p:cNvSpPr/>
          <p:nvPr/>
        </p:nvSpPr>
        <p:spPr>
          <a:xfrm>
            <a:off x="457200" y="273600"/>
            <a:ext cx="822852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a-ES" sz="4000" b="1" dirty="0" err="1" smtClean="0">
                <a:solidFill>
                  <a:srgbClr val="F79646"/>
                </a:solidFill>
                <a:latin typeface="Arial"/>
              </a:rPr>
              <a:t>How</a:t>
            </a:r>
            <a:r>
              <a:rPr lang="ca-ES" sz="4000" b="1" dirty="0" smtClean="0">
                <a:solidFill>
                  <a:srgbClr val="F79646"/>
                </a:solidFill>
                <a:latin typeface="Arial"/>
              </a:rPr>
              <a:t> </a:t>
            </a:r>
            <a:r>
              <a:rPr lang="ca-ES" sz="4000" b="1" dirty="0">
                <a:solidFill>
                  <a:srgbClr val="F79646"/>
                </a:solidFill>
                <a:latin typeface="Arial"/>
              </a:rPr>
              <a:t>to </a:t>
            </a:r>
            <a:r>
              <a:rPr lang="ca-ES" sz="4000" b="1" dirty="0" err="1">
                <a:solidFill>
                  <a:srgbClr val="F79646"/>
                </a:solidFill>
                <a:latin typeface="Arial"/>
              </a:rPr>
              <a:t>gamify</a:t>
            </a:r>
            <a:r>
              <a:rPr lang="ca-ES" sz="4000" b="1" dirty="0">
                <a:solidFill>
                  <a:srgbClr val="F79646"/>
                </a:solidFill>
                <a:latin typeface="Arial"/>
              </a:rPr>
              <a:t> </a:t>
            </a:r>
            <a:r>
              <a:rPr lang="ca-ES" sz="4000" b="1" dirty="0" err="1">
                <a:solidFill>
                  <a:srgbClr val="F79646"/>
                </a:solidFill>
                <a:latin typeface="Arial"/>
              </a:rPr>
              <a:t>your</a:t>
            </a:r>
            <a:r>
              <a:rPr lang="ca-ES" sz="4000" b="1" dirty="0">
                <a:solidFill>
                  <a:srgbClr val="F79646"/>
                </a:solidFill>
                <a:latin typeface="Arial"/>
              </a:rPr>
              <a:t> </a:t>
            </a:r>
            <a:r>
              <a:rPr lang="ca-ES" sz="4000" b="1" dirty="0" err="1">
                <a:solidFill>
                  <a:srgbClr val="F79646"/>
                </a:solidFill>
                <a:latin typeface="Arial"/>
              </a:rPr>
              <a:t>classroom</a:t>
            </a:r>
            <a:r>
              <a:rPr lang="ca-ES" sz="4000" b="1" dirty="0">
                <a:solidFill>
                  <a:srgbClr val="F79646"/>
                </a:solidFill>
                <a:latin typeface="Arial"/>
              </a:rPr>
              <a:t>?</a:t>
            </a:r>
            <a:endParaRPr dirty="0"/>
          </a:p>
        </p:txBody>
      </p:sp>
      <p:pic>
        <p:nvPicPr>
          <p:cNvPr id="518" name="Imagen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058120" y="2277720"/>
            <a:ext cx="4055040" cy="297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457200" y="200160"/>
            <a:ext cx="822852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a-ES" sz="3600" b="1" dirty="0" smtClean="0">
                <a:solidFill>
                  <a:srgbClr val="F79646"/>
                </a:solidFill>
                <a:latin typeface="Arial"/>
              </a:rPr>
              <a:t>BÀSIC </a:t>
            </a:r>
            <a:r>
              <a:rPr lang="ca-ES" b="1" dirty="0">
                <a:solidFill>
                  <a:srgbClr val="F79646"/>
                </a:solidFill>
              </a:rPr>
              <a:t>COMPONENTS </a:t>
            </a:r>
            <a:endParaRPr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263273"/>
              </p:ext>
            </p:extLst>
          </p:nvPr>
        </p:nvGraphicFramePr>
        <p:xfrm>
          <a:off x="792000" y="1439999"/>
          <a:ext cx="7848000" cy="422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44331149"/>
              </p:ext>
            </p:extLst>
          </p:nvPr>
        </p:nvGraphicFramePr>
        <p:xfrm>
          <a:off x="1193062" y="5667292"/>
          <a:ext cx="5480010" cy="84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457200" y="273600"/>
            <a:ext cx="822852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a-ES" sz="4000" b="1">
                <a:solidFill>
                  <a:srgbClr val="F79646"/>
                </a:solidFill>
                <a:latin typeface="Arial"/>
              </a:rPr>
              <a:t>Tips to add aspects of gamification to your classroom</a:t>
            </a:r>
            <a:endParaRPr/>
          </a:p>
        </p:txBody>
      </p:sp>
      <p:sp>
        <p:nvSpPr>
          <p:cNvPr id="523" name="CustomShape 2"/>
          <p:cNvSpPr/>
          <p:nvPr/>
        </p:nvSpPr>
        <p:spPr>
          <a:xfrm>
            <a:off x="4057200" y="2720520"/>
            <a:ext cx="704160" cy="90720"/>
          </a:xfrm>
          <a:prstGeom prst="rect">
            <a:avLst/>
          </a:prstGeom>
          <a:noFill/>
          <a:ln w="93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524" name="CustomShape 3"/>
          <p:cNvSpPr/>
          <p:nvPr/>
        </p:nvSpPr>
        <p:spPr>
          <a:xfrm>
            <a:off x="2459880" y="3723840"/>
            <a:ext cx="3933000" cy="704160"/>
          </a:xfrm>
          <a:prstGeom prst="rect">
            <a:avLst/>
          </a:prstGeom>
          <a:noFill/>
          <a:ln w="9360">
            <a:solidFill>
              <a:srgbClr val="4F81BD"/>
            </a:solidFill>
            <a:round/>
            <a:tailEnd type="arrow" w="med" len="med"/>
          </a:ln>
        </p:spPr>
      </p:sp>
      <p:graphicFrame>
        <p:nvGraphicFramePr>
          <p:cNvPr id="3" name="Diagrama 2"/>
          <p:cNvGraphicFramePr/>
          <p:nvPr/>
        </p:nvGraphicFramePr>
        <p:xfrm>
          <a:off x="432000" y="1683830"/>
          <a:ext cx="8640000" cy="4368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1"/>
          <p:cNvSpPr/>
          <p:nvPr/>
        </p:nvSpPr>
        <p:spPr>
          <a:xfrm>
            <a:off x="457200" y="273600"/>
            <a:ext cx="822852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a-ES" sz="4000" b="1">
                <a:solidFill>
                  <a:srgbClr val="F79646"/>
                </a:solidFill>
                <a:latin typeface="Arial"/>
              </a:rPr>
              <a:t>Tips to add aspects of gamification to your classroom</a:t>
            </a:r>
            <a:endParaRPr/>
          </a:p>
        </p:txBody>
      </p:sp>
      <p:sp>
        <p:nvSpPr>
          <p:cNvPr id="527" name="CustomShape 2"/>
          <p:cNvSpPr/>
          <p:nvPr/>
        </p:nvSpPr>
        <p:spPr>
          <a:xfrm>
            <a:off x="4057200" y="2720520"/>
            <a:ext cx="704160" cy="90720"/>
          </a:xfrm>
          <a:prstGeom prst="rect">
            <a:avLst/>
          </a:prstGeom>
          <a:noFill/>
          <a:ln w="93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528" name="CustomShape 3"/>
          <p:cNvSpPr/>
          <p:nvPr/>
        </p:nvSpPr>
        <p:spPr>
          <a:xfrm>
            <a:off x="2459880" y="3723840"/>
            <a:ext cx="3933000" cy="704160"/>
          </a:xfrm>
          <a:prstGeom prst="rect">
            <a:avLst/>
          </a:prstGeom>
          <a:noFill/>
          <a:ln w="9360">
            <a:solidFill>
              <a:srgbClr val="4F81BD"/>
            </a:solidFill>
            <a:round/>
            <a:tailEnd type="arrow" w="med" len="med"/>
          </a:ln>
        </p:spPr>
      </p:sp>
      <p:graphicFrame>
        <p:nvGraphicFramePr>
          <p:cNvPr id="3" name="Diagrama 2"/>
          <p:cNvGraphicFramePr/>
          <p:nvPr/>
        </p:nvGraphicFramePr>
        <p:xfrm>
          <a:off x="432000" y="2160000"/>
          <a:ext cx="8640000" cy="3834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457200" y="273600"/>
            <a:ext cx="84646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a-ES" sz="3600" b="1">
                <a:solidFill>
                  <a:srgbClr val="F79646"/>
                </a:solidFill>
                <a:latin typeface="Arial"/>
              </a:rPr>
              <a:t>Platforms:</a:t>
            </a:r>
            <a:endParaRPr/>
          </a:p>
        </p:txBody>
      </p:sp>
      <p:sp>
        <p:nvSpPr>
          <p:cNvPr id="531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CustomShape 3"/>
          <p:cNvSpPr/>
          <p:nvPr/>
        </p:nvSpPr>
        <p:spPr>
          <a:xfrm rot="16200000">
            <a:off x="-1114200" y="3761640"/>
            <a:ext cx="4239720" cy="1084320"/>
          </a:xfrm>
          <a:prstGeom prst="flowChartManualOperation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vert="vert" lIns="67320" tIns="0" rIns="69840" bIns="0" anchor="ctr"/>
          <a:lstStyle/>
          <a:p>
            <a:pPr algn="ctr">
              <a:lnSpc>
                <a:spcPct val="90000"/>
              </a:lnSpc>
            </a:pPr>
            <a:r>
              <a:rPr lang="ca-ES" sz="1100">
                <a:solidFill>
                  <a:srgbClr val="FFFFFF"/>
                </a:solidFill>
                <a:latin typeface="Arial"/>
                <a:ea typeface="DejaVu Sans"/>
              </a:rPr>
              <a:t>GOOGLE CLASSROOM</a:t>
            </a:r>
            <a:endParaRPr/>
          </a:p>
        </p:txBody>
      </p:sp>
      <p:sp>
        <p:nvSpPr>
          <p:cNvPr id="533" name="CustomShape 4"/>
          <p:cNvSpPr/>
          <p:nvPr/>
        </p:nvSpPr>
        <p:spPr>
          <a:xfrm rot="16200000">
            <a:off x="51840" y="3761640"/>
            <a:ext cx="4239720" cy="1084320"/>
          </a:xfrm>
          <a:prstGeom prst="flowChartManualOperation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vert="vert" lIns="67320" tIns="0" rIns="69840" bIns="0" anchor="ctr"/>
          <a:lstStyle/>
          <a:p>
            <a:pPr algn="ctr">
              <a:lnSpc>
                <a:spcPct val="90000"/>
              </a:lnSpc>
            </a:pPr>
            <a:r>
              <a:rPr lang="ca-ES" sz="1100">
                <a:solidFill>
                  <a:srgbClr val="FFFFFF"/>
                </a:solidFill>
                <a:latin typeface="Arial"/>
                <a:ea typeface="DejaVu Sans"/>
              </a:rPr>
              <a:t>CLASSCRAFT (not free)</a:t>
            </a:r>
            <a:endParaRPr/>
          </a:p>
        </p:txBody>
      </p:sp>
      <p:sp>
        <p:nvSpPr>
          <p:cNvPr id="534" name="CustomShape 5"/>
          <p:cNvSpPr/>
          <p:nvPr/>
        </p:nvSpPr>
        <p:spPr>
          <a:xfrm rot="16200000">
            <a:off x="1218240" y="3761640"/>
            <a:ext cx="4239720" cy="1084320"/>
          </a:xfrm>
          <a:prstGeom prst="flowChartManualOperation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vert="vert" lIns="67320" tIns="0" rIns="69840" bIns="0" anchor="ctr"/>
          <a:lstStyle/>
          <a:p>
            <a:pPr algn="ctr">
              <a:lnSpc>
                <a:spcPct val="90000"/>
              </a:lnSpc>
            </a:pPr>
            <a:r>
              <a:rPr lang="ca-ES" sz="1100">
                <a:solidFill>
                  <a:srgbClr val="FFFFFF"/>
                </a:solidFill>
                <a:latin typeface="Arial"/>
                <a:ea typeface="DejaVu Sans"/>
              </a:rPr>
              <a:t>DUOLINGO (languages learning)</a:t>
            </a:r>
            <a:endParaRPr/>
          </a:p>
        </p:txBody>
      </p:sp>
      <p:sp>
        <p:nvSpPr>
          <p:cNvPr id="535" name="CustomShape 6"/>
          <p:cNvSpPr/>
          <p:nvPr/>
        </p:nvSpPr>
        <p:spPr>
          <a:xfrm rot="16200000">
            <a:off x="2385000" y="3761640"/>
            <a:ext cx="4239720" cy="1084320"/>
          </a:xfrm>
          <a:prstGeom prst="flowChartManualOperation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vert="vert" lIns="67320" tIns="0" rIns="69840" bIns="0" anchor="ctr"/>
          <a:lstStyle/>
          <a:p>
            <a:pPr algn="ctr">
              <a:lnSpc>
                <a:spcPct val="90000"/>
              </a:lnSpc>
            </a:pPr>
            <a:r>
              <a:rPr lang="ca-ES" sz="1100">
                <a:solidFill>
                  <a:srgbClr val="FFFFFF"/>
                </a:solidFill>
                <a:latin typeface="Arial"/>
                <a:ea typeface="DejaVu Sans"/>
              </a:rPr>
              <a:t>GOALBOOK</a:t>
            </a:r>
            <a:endParaRPr/>
          </a:p>
        </p:txBody>
      </p:sp>
      <p:sp>
        <p:nvSpPr>
          <p:cNvPr id="536" name="CustomShape 7"/>
          <p:cNvSpPr/>
          <p:nvPr/>
        </p:nvSpPr>
        <p:spPr>
          <a:xfrm rot="16200000">
            <a:off x="3551400" y="3761640"/>
            <a:ext cx="4239720" cy="1084320"/>
          </a:xfrm>
          <a:prstGeom prst="flowChartManualOperation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vert="vert" lIns="67320" tIns="0" rIns="69840" bIns="0" anchor="ctr"/>
          <a:lstStyle/>
          <a:p>
            <a:pPr algn="ctr">
              <a:lnSpc>
                <a:spcPct val="90000"/>
              </a:lnSpc>
            </a:pPr>
            <a:r>
              <a:rPr lang="ca-ES" sz="1100">
                <a:solidFill>
                  <a:srgbClr val="FFFFFF"/>
                </a:solidFill>
                <a:latin typeface="Arial"/>
                <a:ea typeface="DejaVu Sans"/>
              </a:rPr>
              <a:t>SOCRATIVE</a:t>
            </a:r>
            <a:endParaRPr/>
          </a:p>
        </p:txBody>
      </p:sp>
      <p:sp>
        <p:nvSpPr>
          <p:cNvPr id="537" name="CustomShape 8"/>
          <p:cNvSpPr/>
          <p:nvPr/>
        </p:nvSpPr>
        <p:spPr>
          <a:xfrm rot="16200000">
            <a:off x="4718160" y="3761640"/>
            <a:ext cx="4239720" cy="1084320"/>
          </a:xfrm>
          <a:prstGeom prst="flowChartManualOperation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vert="vert" lIns="67320" tIns="0" rIns="69840" bIns="0" anchor="ctr"/>
          <a:lstStyle/>
          <a:p>
            <a:pPr algn="ctr">
              <a:lnSpc>
                <a:spcPct val="90000"/>
              </a:lnSpc>
            </a:pPr>
            <a:r>
              <a:rPr lang="ca-ES" sz="1100">
                <a:solidFill>
                  <a:srgbClr val="FFFFFF"/>
                </a:solidFill>
                <a:latin typeface="Arial"/>
                <a:ea typeface="DejaVu Sans"/>
              </a:rPr>
              <a:t>EDMODO</a:t>
            </a:r>
            <a:endParaRPr/>
          </a:p>
        </p:txBody>
      </p:sp>
      <p:sp>
        <p:nvSpPr>
          <p:cNvPr id="538" name="CustomShape 9"/>
          <p:cNvSpPr/>
          <p:nvPr/>
        </p:nvSpPr>
        <p:spPr>
          <a:xfrm rot="16200000">
            <a:off x="5884560" y="3761640"/>
            <a:ext cx="4239720" cy="1084320"/>
          </a:xfrm>
          <a:prstGeom prst="flowChartManualOperation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vert="vert" lIns="67320" tIns="0" rIns="69840" bIns="0" anchor="ctr"/>
          <a:lstStyle/>
          <a:p>
            <a:pPr algn="ctr">
              <a:lnSpc>
                <a:spcPct val="90000"/>
              </a:lnSpc>
            </a:pPr>
            <a:r>
              <a:rPr lang="ca-ES" sz="1100">
                <a:solidFill>
                  <a:srgbClr val="FFFFFF"/>
                </a:solidFill>
                <a:latin typeface="Arial"/>
                <a:ea typeface="DejaVu Sans"/>
              </a:rPr>
              <a:t>MOODLE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642960" y="4648320"/>
            <a:ext cx="6551640" cy="45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 dirty="0">
                <a:solidFill>
                  <a:srgbClr val="000000"/>
                </a:solidFill>
                <a:latin typeface="Arial"/>
                <a:ea typeface="DejaVu Sans"/>
              </a:rPr>
              <a:t>GAMIFICATION OF </a:t>
            </a:r>
            <a:r>
              <a:rPr lang="ca-ES" dirty="0" smtClean="0">
                <a:solidFill>
                  <a:srgbClr val="000000"/>
                </a:solidFill>
                <a:latin typeface="Arial"/>
                <a:ea typeface="DejaVu Sans"/>
              </a:rPr>
              <a:t>LEARNING</a:t>
            </a:r>
            <a:endParaRPr dirty="0"/>
          </a:p>
        </p:txBody>
      </p:sp>
      <p:sp>
        <p:nvSpPr>
          <p:cNvPr id="428" name="CustomShape 2"/>
          <p:cNvSpPr/>
          <p:nvPr/>
        </p:nvSpPr>
        <p:spPr>
          <a:xfrm>
            <a:off x="604800" y="3227040"/>
            <a:ext cx="6627960" cy="1217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4000">
                <a:solidFill>
                  <a:srgbClr val="136FA0"/>
                </a:solidFill>
                <a:latin typeface="Book Antiqua"/>
                <a:ea typeface="DejaVu Sans"/>
              </a:rPr>
              <a:t>Session 4: </a:t>
            </a:r>
            <a:endParaRPr/>
          </a:p>
        </p:txBody>
      </p:sp>
      <p:pic>
        <p:nvPicPr>
          <p:cNvPr id="429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34400" y="418320"/>
            <a:ext cx="3326760" cy="243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ca-ES" sz="3600" b="1" dirty="0" smtClean="0">
                <a:solidFill>
                  <a:srgbClr val="F79646"/>
                </a:solidFill>
                <a:latin typeface="Arial"/>
              </a:rPr>
              <a:t> </a:t>
            </a:r>
            <a:r>
              <a:rPr lang="ca-ES" sz="3600" b="1" dirty="0">
                <a:solidFill>
                  <a:srgbClr val="F79646"/>
                </a:solidFill>
                <a:latin typeface="Arial"/>
              </a:rPr>
              <a:t>RESOURCES AND TOOLS</a:t>
            </a:r>
            <a:endParaRPr dirty="0"/>
          </a:p>
        </p:txBody>
      </p:sp>
      <p:pic>
        <p:nvPicPr>
          <p:cNvPr id="540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2963880" y="936000"/>
            <a:ext cx="2004120" cy="208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457200" y="273600"/>
            <a:ext cx="822852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a-ES" sz="3600">
                <a:solidFill>
                  <a:srgbClr val="4F81BD"/>
                </a:solidFill>
                <a:latin typeface="Arial"/>
              </a:rPr>
              <a:t>Similar to Kahoot</a:t>
            </a:r>
            <a:endParaRPr/>
          </a:p>
        </p:txBody>
      </p:sp>
      <p:pic>
        <p:nvPicPr>
          <p:cNvPr id="542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34240" y="640080"/>
            <a:ext cx="4005000" cy="4296960"/>
          </a:xfrm>
          <a:prstGeom prst="rect">
            <a:avLst/>
          </a:prstGeom>
          <a:ln>
            <a:noFill/>
          </a:ln>
        </p:spPr>
      </p:pic>
      <p:pic>
        <p:nvPicPr>
          <p:cNvPr id="543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237600" y="2457360"/>
            <a:ext cx="4635360" cy="3842280"/>
          </a:xfrm>
          <a:prstGeom prst="rect">
            <a:avLst/>
          </a:prstGeom>
          <a:ln>
            <a:noFill/>
          </a:ln>
        </p:spPr>
      </p:pic>
      <p:sp>
        <p:nvSpPr>
          <p:cNvPr id="544" name="CustomShape 2"/>
          <p:cNvSpPr/>
          <p:nvPr/>
        </p:nvSpPr>
        <p:spPr>
          <a:xfrm>
            <a:off x="1062000" y="1519920"/>
            <a:ext cx="261216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 u="sng">
                <a:solidFill>
                  <a:srgbClr val="0000FF"/>
                </a:solidFill>
                <a:latin typeface="Arial"/>
                <a:ea typeface="DejaVu Sans"/>
              </a:rPr>
              <a:t>http://www.triventy.com</a:t>
            </a:r>
            <a:r>
              <a:rPr lang="ca-ES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/>
          </a:p>
        </p:txBody>
      </p:sp>
      <p:sp>
        <p:nvSpPr>
          <p:cNvPr id="545" name="CustomShape 3"/>
          <p:cNvSpPr/>
          <p:nvPr/>
        </p:nvSpPr>
        <p:spPr>
          <a:xfrm>
            <a:off x="5621400" y="5340600"/>
            <a:ext cx="333036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 u="sng">
                <a:solidFill>
                  <a:srgbClr val="0000FF"/>
                </a:solidFill>
                <a:latin typeface="Arial"/>
                <a:ea typeface="DejaVu Sans"/>
              </a:rPr>
              <a:t>https://www.quizalize.com</a:t>
            </a:r>
            <a:r>
              <a:rPr lang="ca-ES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457200" y="1604520"/>
            <a:ext cx="8228520" cy="3976200"/>
          </a:xfrm>
          <a:prstGeom prst="rect">
            <a:avLst/>
          </a:prstGeom>
          <a:noFill/>
          <a:ln>
            <a:noFill/>
          </a:ln>
        </p:spPr>
      </p:sp>
      <p:sp>
        <p:nvSpPr>
          <p:cNvPr id="547" name="CustomShape 2"/>
          <p:cNvSpPr/>
          <p:nvPr/>
        </p:nvSpPr>
        <p:spPr>
          <a:xfrm>
            <a:off x="457200" y="273600"/>
            <a:ext cx="822852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a-ES" sz="3600">
                <a:solidFill>
                  <a:srgbClr val="4BACC6"/>
                </a:solidFill>
                <a:latin typeface="Arial"/>
              </a:rPr>
              <a:t> MINECRAFT </a:t>
            </a:r>
            <a:endParaRPr/>
          </a:p>
        </p:txBody>
      </p:sp>
      <p:pic>
        <p:nvPicPr>
          <p:cNvPr id="548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69160" y="4887720"/>
            <a:ext cx="3318480" cy="1633680"/>
          </a:xfrm>
          <a:prstGeom prst="rect">
            <a:avLst/>
          </a:prstGeom>
          <a:ln>
            <a:noFill/>
          </a:ln>
        </p:spPr>
      </p:pic>
      <p:sp>
        <p:nvSpPr>
          <p:cNvPr id="549" name="CustomShape 3"/>
          <p:cNvSpPr/>
          <p:nvPr/>
        </p:nvSpPr>
        <p:spPr>
          <a:xfrm>
            <a:off x="1815840" y="3778560"/>
            <a:ext cx="183960" cy="368640"/>
          </a:xfrm>
          <a:prstGeom prst="rect">
            <a:avLst/>
          </a:prstGeom>
          <a:noFill/>
          <a:ln>
            <a:noFill/>
          </a:ln>
        </p:spPr>
      </p:sp>
      <p:pic>
        <p:nvPicPr>
          <p:cNvPr id="550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587880" y="4764240"/>
            <a:ext cx="3416400" cy="1872720"/>
          </a:xfrm>
          <a:prstGeom prst="rect">
            <a:avLst/>
          </a:prstGeom>
          <a:ln>
            <a:noFill/>
          </a:ln>
        </p:spPr>
      </p:pic>
      <p:sp>
        <p:nvSpPr>
          <p:cNvPr id="551" name="CustomShape 4"/>
          <p:cNvSpPr/>
          <p:nvPr/>
        </p:nvSpPr>
        <p:spPr>
          <a:xfrm>
            <a:off x="1141920" y="3936960"/>
            <a:ext cx="7043400" cy="825840"/>
          </a:xfrm>
          <a:prstGeom prst="rect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lIns="106560" tIns="106560" rIns="106560" bIns="106560" anchor="ctr"/>
          <a:lstStyle/>
          <a:p>
            <a:pPr algn="ctr">
              <a:lnSpc>
                <a:spcPct val="90000"/>
              </a:lnSpc>
            </a:pPr>
            <a:r>
              <a:rPr lang="ca-ES" sz="1500" u="sng">
                <a:solidFill>
                  <a:srgbClr val="0000FF"/>
                </a:solidFill>
                <a:latin typeface="Arial"/>
                <a:ea typeface="DejaVu Sans"/>
              </a:rPr>
              <a:t>“5 RAZONES POR LAS QUE MINECRAFT ES INTERESANTE PARA USAR EN EL AULA” </a:t>
            </a:r>
            <a:r>
              <a:rPr lang="ca-ES" sz="1500">
                <a:solidFill>
                  <a:srgbClr val="FFFFFF"/>
                </a:solidFill>
                <a:latin typeface="Arial"/>
                <a:ea typeface="DejaVu Sans"/>
              </a:rPr>
              <a:t>(Educación 3.0.)</a:t>
            </a:r>
            <a:endParaRPr/>
          </a:p>
        </p:txBody>
      </p:sp>
      <p:sp>
        <p:nvSpPr>
          <p:cNvPr id="552" name="CustomShape 5"/>
          <p:cNvSpPr/>
          <p:nvPr/>
        </p:nvSpPr>
        <p:spPr>
          <a:xfrm rot="10800000">
            <a:off x="1142640" y="2678400"/>
            <a:ext cx="7043400" cy="127044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lIns="106560" tIns="106560" rIns="106560" bIns="106560" anchor="ctr"/>
          <a:lstStyle/>
          <a:p>
            <a:pPr algn="ctr">
              <a:lnSpc>
                <a:spcPct val="90000"/>
              </a:lnSpc>
            </a:pPr>
            <a:r>
              <a:rPr lang="ca-ES" sz="1500" dirty="0">
                <a:solidFill>
                  <a:srgbClr val="FFFFFF"/>
                </a:solidFill>
                <a:latin typeface="Arial"/>
                <a:ea typeface="DejaVu Sans"/>
              </a:rPr>
              <a:t>EXAMPLES:”</a:t>
            </a:r>
            <a:r>
              <a:rPr lang="ca-ES" sz="1500" dirty="0" err="1">
                <a:solidFill>
                  <a:srgbClr val="FFFFFF"/>
                </a:solidFill>
                <a:latin typeface="Arial"/>
                <a:ea typeface="DejaVu Sans"/>
              </a:rPr>
              <a:t>The</a:t>
            </a:r>
            <a:r>
              <a:rPr lang="ca-ES" sz="1500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ca-ES" sz="1500" dirty="0" err="1">
                <a:solidFill>
                  <a:srgbClr val="FFFFFF"/>
                </a:solidFill>
                <a:latin typeface="Arial"/>
                <a:ea typeface="DejaVu Sans"/>
              </a:rPr>
              <a:t>Guardian</a:t>
            </a:r>
            <a:r>
              <a:rPr lang="ca-ES" sz="1500" dirty="0">
                <a:solidFill>
                  <a:srgbClr val="FFFFFF"/>
                </a:solidFill>
                <a:latin typeface="Arial"/>
                <a:ea typeface="DejaVu Sans"/>
              </a:rPr>
              <a:t>” (02/07/15) </a:t>
            </a:r>
            <a:r>
              <a:rPr lang="ca-ES" sz="1500" u="sng" dirty="0" err="1">
                <a:solidFill>
                  <a:srgbClr val="0000FF"/>
                </a:solidFill>
                <a:latin typeface="Arial"/>
                <a:ea typeface="DejaVu Sans"/>
              </a:rPr>
              <a:t>http</a:t>
            </a:r>
            <a:r>
              <a:rPr lang="ca-ES" sz="1500" u="sng" dirty="0">
                <a:solidFill>
                  <a:srgbClr val="0000FF"/>
                </a:solidFill>
                <a:latin typeface="Arial"/>
                <a:ea typeface="DejaVu Sans"/>
              </a:rPr>
              <a:t>://</a:t>
            </a:r>
            <a:r>
              <a:rPr lang="ca-ES" sz="1500" u="sng" dirty="0" err="1">
                <a:solidFill>
                  <a:srgbClr val="0000FF"/>
                </a:solidFill>
                <a:latin typeface="Arial"/>
                <a:ea typeface="DejaVu Sans"/>
              </a:rPr>
              <a:t>www.theguardian.com</a:t>
            </a:r>
            <a:r>
              <a:rPr lang="ca-ES" sz="1500" u="sng" dirty="0">
                <a:solidFill>
                  <a:srgbClr val="0000FF"/>
                </a:solidFill>
                <a:latin typeface="Arial"/>
                <a:ea typeface="DejaVu Sans"/>
              </a:rPr>
              <a:t>/global/2015/</a:t>
            </a:r>
            <a:r>
              <a:rPr lang="ca-ES" sz="1500" u="sng" dirty="0" err="1">
                <a:solidFill>
                  <a:srgbClr val="0000FF"/>
                </a:solidFill>
                <a:latin typeface="Arial"/>
                <a:ea typeface="DejaVu Sans"/>
              </a:rPr>
              <a:t>apr</a:t>
            </a:r>
            <a:r>
              <a:rPr lang="ca-ES" sz="1500" u="sng" dirty="0">
                <a:solidFill>
                  <a:srgbClr val="0000FF"/>
                </a:solidFill>
                <a:latin typeface="Arial"/>
                <a:ea typeface="DejaVu Sans"/>
              </a:rPr>
              <a:t>/07/</a:t>
            </a:r>
            <a:r>
              <a:rPr lang="ca-ES" sz="1500" u="sng" dirty="0" err="1">
                <a:solidFill>
                  <a:srgbClr val="0000FF"/>
                </a:solidFill>
                <a:latin typeface="Arial"/>
                <a:ea typeface="DejaVu Sans"/>
              </a:rPr>
              <a:t>three-ways-minecraft-classroom</a:t>
            </a:r>
            <a:endParaRPr dirty="0"/>
          </a:p>
        </p:txBody>
      </p:sp>
      <p:sp>
        <p:nvSpPr>
          <p:cNvPr id="553" name="CustomShape 6"/>
          <p:cNvSpPr/>
          <p:nvPr/>
        </p:nvSpPr>
        <p:spPr>
          <a:xfrm rot="10800000">
            <a:off x="1142640" y="1419480"/>
            <a:ext cx="7043400" cy="127044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lIns="106560" tIns="106560" rIns="106560" bIns="106560" anchor="ctr"/>
          <a:lstStyle/>
          <a:p>
            <a:pPr algn="ctr">
              <a:lnSpc>
                <a:spcPct val="90000"/>
              </a:lnSpc>
            </a:pPr>
            <a:r>
              <a:rPr lang="ca-ES" sz="1500" dirty="0">
                <a:solidFill>
                  <a:srgbClr val="FFFFFF"/>
                </a:solidFill>
                <a:latin typeface="Arial"/>
                <a:ea typeface="DejaVu Sans"/>
              </a:rPr>
              <a:t>ARTICLE “EL Periódico” (20/01/16): </a:t>
            </a:r>
            <a:r>
              <a:rPr lang="ca-ES" sz="1500" u="sng" dirty="0" err="1">
                <a:solidFill>
                  <a:srgbClr val="0000FF"/>
                </a:solidFill>
                <a:latin typeface="Arial"/>
                <a:ea typeface="DejaVu Sans"/>
              </a:rPr>
              <a:t>http</a:t>
            </a:r>
            <a:r>
              <a:rPr lang="ca-ES" sz="1500" u="sng" dirty="0">
                <a:solidFill>
                  <a:srgbClr val="0000FF"/>
                </a:solidFill>
                <a:latin typeface="Arial"/>
                <a:ea typeface="DejaVu Sans"/>
              </a:rPr>
              <a:t>://</a:t>
            </a:r>
            <a:r>
              <a:rPr lang="ca-ES" sz="1500" u="sng" dirty="0" err="1">
                <a:solidFill>
                  <a:srgbClr val="0000FF"/>
                </a:solidFill>
                <a:latin typeface="Arial"/>
                <a:ea typeface="DejaVu Sans"/>
              </a:rPr>
              <a:t>www.elperiodico.com</a:t>
            </a:r>
            <a:r>
              <a:rPr lang="ca-ES" sz="1500" u="sng" dirty="0">
                <a:solidFill>
                  <a:srgbClr val="0000FF"/>
                </a:solidFill>
                <a:latin typeface="Arial"/>
                <a:ea typeface="DejaVu Sans"/>
              </a:rPr>
              <a:t>/es/</a:t>
            </a:r>
            <a:r>
              <a:rPr lang="ca-ES" sz="1500" u="sng" dirty="0" err="1">
                <a:solidFill>
                  <a:srgbClr val="0000FF"/>
                </a:solidFill>
                <a:latin typeface="Arial"/>
                <a:ea typeface="DejaVu Sans"/>
              </a:rPr>
              <a:t>noticias</a:t>
            </a:r>
            <a:r>
              <a:rPr lang="ca-ES" sz="1500" u="sng" dirty="0">
                <a:solidFill>
                  <a:srgbClr val="0000FF"/>
                </a:solidFill>
                <a:latin typeface="Arial"/>
                <a:ea typeface="DejaVu Sans"/>
              </a:rPr>
              <a:t>/extra/minecraft-llega-escuela-4830305</a:t>
            </a:r>
            <a:r>
              <a:rPr lang="ca-ES" sz="1500" dirty="0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457200" y="273600"/>
            <a:ext cx="822852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a-ES" sz="4000">
                <a:solidFill>
                  <a:srgbClr val="F79646"/>
                </a:solidFill>
                <a:latin typeface="Arial"/>
              </a:rPr>
              <a:t>One more</a:t>
            </a:r>
            <a:endParaRPr/>
          </a:p>
        </p:txBody>
      </p:sp>
      <p:sp>
        <p:nvSpPr>
          <p:cNvPr id="555" name="CustomShape 2"/>
          <p:cNvSpPr/>
          <p:nvPr/>
        </p:nvSpPr>
        <p:spPr>
          <a:xfrm>
            <a:off x="457200" y="1604520"/>
            <a:ext cx="8228520" cy="3976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  <a:p>
            <a:endParaRPr/>
          </a:p>
        </p:txBody>
      </p:sp>
      <p:pic>
        <p:nvPicPr>
          <p:cNvPr id="556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96560" y="999720"/>
            <a:ext cx="3606120" cy="2247120"/>
          </a:xfrm>
          <a:prstGeom prst="rect">
            <a:avLst/>
          </a:prstGeom>
          <a:ln>
            <a:noFill/>
          </a:ln>
        </p:spPr>
      </p:pic>
      <p:sp>
        <p:nvSpPr>
          <p:cNvPr id="557" name="CustomShape 3"/>
          <p:cNvSpPr/>
          <p:nvPr/>
        </p:nvSpPr>
        <p:spPr>
          <a:xfrm>
            <a:off x="577080" y="3831120"/>
            <a:ext cx="2004120" cy="2004120"/>
          </a:xfrm>
          <a:prstGeom prst="pie">
            <a:avLst>
              <a:gd name="adj1" fmla="val 5400000"/>
              <a:gd name="adj2" fmla="val 16200000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</p:sp>
      <p:sp>
        <p:nvSpPr>
          <p:cNvPr id="558" name="CustomShape 4"/>
          <p:cNvSpPr/>
          <p:nvPr/>
        </p:nvSpPr>
        <p:spPr>
          <a:xfrm>
            <a:off x="1579680" y="3831120"/>
            <a:ext cx="6374880" cy="2004120"/>
          </a:xfrm>
          <a:prstGeom prst="rect">
            <a:avLst/>
          </a:prstGeom>
          <a:solidFill>
            <a:srgbClr val="FFFFFF"/>
          </a:solidFill>
          <a:ln w="9360">
            <a:solidFill>
              <a:srgbClr val="4F81BD"/>
            </a:solidFill>
            <a:round/>
          </a:ln>
        </p:spPr>
        <p:txBody>
          <a:bodyPr lIns="114480" tIns="114480" rIns="3302280" bIns="114480" anchor="ctr"/>
          <a:lstStyle/>
          <a:p>
            <a:pPr algn="ctr">
              <a:lnSpc>
                <a:spcPct val="90000"/>
              </a:lnSpc>
            </a:pPr>
            <a:r>
              <a:rPr lang="ca-ES" sz="3000" b="1">
                <a:solidFill>
                  <a:srgbClr val="000000"/>
                </a:solidFill>
                <a:latin typeface="Arial"/>
                <a:ea typeface="DejaVu Sans"/>
              </a:rPr>
              <a:t>TINYTAP: </a:t>
            </a:r>
            <a:r>
              <a:rPr lang="ca-ES" sz="3000" u="sng">
                <a:solidFill>
                  <a:srgbClr val="0000FF"/>
                </a:solidFill>
                <a:latin typeface="Arial"/>
                <a:ea typeface="DejaVu Sans"/>
              </a:rPr>
              <a:t>http://www.tinytap.it</a:t>
            </a:r>
            <a:r>
              <a:rPr lang="ca-ES" sz="300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/>
          </a:p>
        </p:txBody>
      </p:sp>
      <p:sp>
        <p:nvSpPr>
          <p:cNvPr id="559" name="CustomShape 5"/>
          <p:cNvSpPr/>
          <p:nvPr/>
        </p:nvSpPr>
        <p:spPr>
          <a:xfrm>
            <a:off x="4767480" y="3831120"/>
            <a:ext cx="3187080" cy="2004120"/>
          </a:xfrm>
          <a:prstGeom prst="rect">
            <a:avLst/>
          </a:prstGeom>
          <a:noFill/>
          <a:ln w="9360">
            <a:noFill/>
          </a:ln>
        </p:spPr>
        <p:txBody>
          <a:bodyPr lIns="114480" tIns="114480" rIns="114480" bIns="114480" anchor="ctr"/>
          <a:lstStyle/>
          <a:p>
            <a:pPr lvl="1">
              <a:lnSpc>
                <a:spcPct val="90000"/>
              </a:lnSpc>
              <a:buFont typeface="StarSymbol"/>
              <a:buChar char="l"/>
            </a:pPr>
            <a:r>
              <a:rPr lang="ca-ES" sz="3000">
                <a:solidFill>
                  <a:srgbClr val="000000"/>
                </a:solidFill>
                <a:latin typeface="Arial"/>
                <a:ea typeface="DejaVu Sans"/>
              </a:rPr>
              <a:t>To play online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l"/>
            </a:pPr>
            <a:r>
              <a:rPr lang="ca-ES" sz="3000">
                <a:solidFill>
                  <a:srgbClr val="000000"/>
                </a:solidFill>
                <a:latin typeface="Arial"/>
                <a:ea typeface="DejaVu Sans"/>
              </a:rPr>
              <a:t>To create: download app 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685800" y="491760"/>
            <a:ext cx="7770960" cy="70380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 anchor="ctr"/>
          <a:lstStyle/>
          <a:p>
            <a:pPr>
              <a:lnSpc>
                <a:spcPct val="100000"/>
              </a:lnSpc>
            </a:pPr>
            <a:r>
              <a:rPr lang="ca-ES" sz="3600">
                <a:solidFill>
                  <a:srgbClr val="318FC5"/>
                </a:solidFill>
                <a:latin typeface="Cabin"/>
                <a:ea typeface="Cabin"/>
              </a:rPr>
              <a:t>More tools</a:t>
            </a:r>
            <a:endParaRPr/>
          </a:p>
        </p:txBody>
      </p:sp>
      <p:graphicFrame>
        <p:nvGraphicFramePr>
          <p:cNvPr id="561" name="Table 2"/>
          <p:cNvGraphicFramePr/>
          <p:nvPr/>
        </p:nvGraphicFramePr>
        <p:xfrm>
          <a:off x="1116360" y="1259640"/>
          <a:ext cx="7338600" cy="5844599"/>
        </p:xfrm>
        <a:graphic>
          <a:graphicData uri="http://schemas.openxmlformats.org/drawingml/2006/table">
            <a:tbl>
              <a:tblPr/>
              <a:tblGrid>
                <a:gridCol w="3261600"/>
                <a:gridCol w="4077000"/>
              </a:tblGrid>
              <a:tr h="433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a-ES" b="1">
                          <a:solidFill>
                            <a:srgbClr val="20768C"/>
                          </a:solidFill>
                          <a:latin typeface="Century Gothic"/>
                        </a:rPr>
                        <a:t>Tools &amp; links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99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 u="sng">
                          <a:solidFill>
                            <a:srgbClr val="0000FF"/>
                          </a:solidFill>
                          <a:latin typeface="Century Gothic"/>
                        </a:rPr>
                        <a:t>https://www.zondle.com/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>
                          <a:solidFill>
                            <a:srgbClr val="FEA022"/>
                          </a:solidFill>
                          <a:latin typeface="Century Gothic"/>
                        </a:rPr>
                        <a:t>For primary: Track individual progress  </a:t>
                      </a:r>
                      <a:endParaRPr/>
                    </a:p>
                  </a:txBody>
                  <a:tcPr/>
                </a:tc>
              </a:tr>
              <a:tr h="1168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 u="sng">
                          <a:solidFill>
                            <a:srgbClr val="0000FF"/>
                          </a:solidFill>
                          <a:latin typeface="Centhury gothic"/>
                        </a:rPr>
                        <a:t>https://www.classdojo.com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 u="sng">
                          <a:solidFill>
                            <a:srgbClr val="0000FF"/>
                          </a:solidFill>
                          <a:latin typeface="Centhury gothic"/>
                        </a:rPr>
                        <a:t>https://www.youtube.com/watch?v=KaeNSYJvrn0</a:t>
                      </a:r>
                      <a:r>
                        <a:rPr lang="ca-ES" b="1">
                          <a:solidFill>
                            <a:srgbClr val="FEA022"/>
                          </a:solidFill>
                          <a:latin typeface="Centhury gothic"/>
                        </a:rPr>
                        <a:t> (video presentation)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>
                          <a:solidFill>
                            <a:srgbClr val="F79646"/>
                          </a:solidFill>
                          <a:latin typeface="Centhury gothic"/>
                        </a:rPr>
                        <a:t>For primary: to work on habits, behaviour, motivation, participation...</a:t>
                      </a:r>
                      <a:endParaRPr/>
                    </a:p>
                  </a:txBody>
                  <a:tcPr/>
                </a:tc>
              </a:tr>
              <a:tr h="63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 u="sng">
                          <a:solidFill>
                            <a:srgbClr val="0000FF"/>
                          </a:solidFill>
                          <a:latin typeface="Century Gothic"/>
                        </a:rPr>
                        <a:t>https://quizlet.com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 u="sng">
                          <a:solidFill>
                            <a:srgbClr val="0000FF"/>
                          </a:solidFill>
                          <a:latin typeface="Century Gothic"/>
                        </a:rPr>
                        <a:t>Video-presentació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>
                          <a:solidFill>
                            <a:srgbClr val="F79646"/>
                          </a:solidFill>
                          <a:latin typeface="Arial"/>
                        </a:rPr>
                        <a:t>Flashcards /  vocabulary</a:t>
                      </a:r>
                      <a:endParaRPr/>
                    </a:p>
                  </a:txBody>
                  <a:tcPr/>
                </a:tc>
              </a:tr>
              <a:tr h="63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 u="sng">
                          <a:solidFill>
                            <a:srgbClr val="0000FF"/>
                          </a:solidFill>
                          <a:latin typeface="Century Gothic"/>
                        </a:rPr>
                        <a:t>http://www.socrative.com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>
                          <a:solidFill>
                            <a:srgbClr val="FEA022"/>
                          </a:solidFill>
                          <a:latin typeface="Century Gothic"/>
                        </a:rPr>
                        <a:t>Questiionnaire and games at real time. Instant results   Resultats instantanis.  </a:t>
                      </a:r>
                      <a:endParaRPr/>
                    </a:p>
                  </a:txBody>
                  <a:tcPr/>
                </a:tc>
              </a:tr>
              <a:tr h="899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u="sng">
                          <a:solidFill>
                            <a:srgbClr val="0000FF"/>
                          </a:solidFill>
                          <a:latin typeface="Arial"/>
                        </a:rPr>
                        <a:t>http://www.educaplay.com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>
                          <a:solidFill>
                            <a:srgbClr val="FEA022"/>
                          </a:solidFill>
                          <a:latin typeface="Century Gothic"/>
                        </a:rPr>
                        <a:t>Loads of games: interactive maps, fill in the gaps, crosswords...      </a:t>
                      </a:r>
                      <a:endParaRPr/>
                    </a:p>
                  </a:txBody>
                  <a:tcPr/>
                </a:tc>
              </a:tr>
              <a:tr h="86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 u="sng">
                          <a:solidFill>
                            <a:srgbClr val="0000FF"/>
                          </a:solidFill>
                          <a:latin typeface="Century Gothic"/>
                        </a:rPr>
                        <a:t>https://jeopardylabs.com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>
                          <a:solidFill>
                            <a:srgbClr val="FEA022"/>
                          </a:solidFill>
                          <a:latin typeface="Century Gothic"/>
                        </a:rPr>
                        <a:t>“jeopardy”game, no registration needed. 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685800" y="274680"/>
            <a:ext cx="7770960" cy="11167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 anchor="ctr"/>
          <a:lstStyle/>
          <a:p>
            <a:pPr>
              <a:lnSpc>
                <a:spcPct val="100000"/>
              </a:lnSpc>
            </a:pPr>
            <a:r>
              <a:rPr lang="ca-ES" sz="3600">
                <a:solidFill>
                  <a:srgbClr val="318FC5"/>
                </a:solidFill>
                <a:latin typeface="Cabin"/>
                <a:ea typeface="Cabin"/>
              </a:rPr>
              <a:t>Resources</a:t>
            </a:r>
            <a:endParaRPr/>
          </a:p>
        </p:txBody>
      </p:sp>
      <p:graphicFrame>
        <p:nvGraphicFramePr>
          <p:cNvPr id="563" name="Table 2"/>
          <p:cNvGraphicFramePr/>
          <p:nvPr>
            <p:extLst>
              <p:ext uri="{D42A27DB-BD31-4B8C-83A1-F6EECF244321}">
                <p14:modId xmlns:p14="http://schemas.microsoft.com/office/powerpoint/2010/main" val="121899175"/>
              </p:ext>
            </p:extLst>
          </p:nvPr>
        </p:nvGraphicFramePr>
        <p:xfrm>
          <a:off x="685800" y="1145161"/>
          <a:ext cx="7771320" cy="5602078"/>
        </p:xfrm>
        <a:graphic>
          <a:graphicData uri="http://schemas.openxmlformats.org/drawingml/2006/table">
            <a:tbl>
              <a:tblPr/>
              <a:tblGrid>
                <a:gridCol w="4245840"/>
                <a:gridCol w="3525480"/>
              </a:tblGrid>
              <a:tr h="377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a-ES" b="1">
                          <a:solidFill>
                            <a:srgbClr val="20768C"/>
                          </a:solidFill>
                          <a:latin typeface="Century Gothic"/>
                        </a:rPr>
                        <a:t>Resource 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a-ES" b="1">
                          <a:solidFill>
                            <a:srgbClr val="20768C"/>
                          </a:solidFill>
                          <a:latin typeface="Century Gothic"/>
                        </a:rPr>
                        <a:t>Link</a:t>
                      </a:r>
                      <a:endParaRPr/>
                    </a:p>
                  </a:txBody>
                  <a:tcPr/>
                </a:tc>
              </a:tr>
              <a:tr h="599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>
                          <a:solidFill>
                            <a:srgbClr val="FEA022"/>
                          </a:solidFill>
                          <a:latin typeface="Century Gothic"/>
                        </a:rPr>
                        <a:t>Infographic about gamification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 u="sng">
                          <a:solidFill>
                            <a:srgbClr val="0000FF"/>
                          </a:solidFill>
                          <a:latin typeface="Century Gothic"/>
                        </a:rPr>
                        <a:t>http://www.knewton.com/gamification-education/ </a:t>
                      </a:r>
                      <a:endParaRPr/>
                    </a:p>
                  </a:txBody>
                  <a:tcPr/>
                </a:tc>
              </a:tr>
              <a:tr h="8570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>
                          <a:solidFill>
                            <a:srgbClr val="FEA022"/>
                          </a:solidFill>
                          <a:latin typeface="Century Gothic"/>
                        </a:rPr>
                        <a:t>List of games: WEB20GURU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 u="sng">
                          <a:solidFill>
                            <a:srgbClr val="0000FF"/>
                          </a:solidFill>
                          <a:latin typeface="Century Gothic"/>
                        </a:rPr>
                        <a:t>http://web20guru.wikispaces.com/Web+2.0+Resources</a:t>
                      </a:r>
                      <a:r>
                        <a:rPr lang="ca-ES" b="1" u="sng">
                          <a:solidFill>
                            <a:srgbClr val="7AB6E8"/>
                          </a:solidFill>
                          <a:latin typeface="Century Gothic"/>
                        </a:rPr>
                        <a:t> </a:t>
                      </a:r>
                      <a:endParaRPr/>
                    </a:p>
                  </a:txBody>
                  <a:tcPr/>
                </a:tc>
              </a:tr>
              <a:tr h="1114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>
                          <a:solidFill>
                            <a:srgbClr val="FEA022"/>
                          </a:solidFill>
                          <a:latin typeface="Century Gothic"/>
                        </a:rPr>
                        <a:t>MOOC course  (European Schoolnet)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 u="sng">
                          <a:solidFill>
                            <a:srgbClr val="0000FF"/>
                          </a:solidFill>
                          <a:latin typeface="Century Gothic"/>
                        </a:rPr>
                        <a:t>http://www.europeanschoolnetacademy.eu/web/games-in-schools </a:t>
                      </a:r>
                      <a:endParaRPr/>
                    </a:p>
                  </a:txBody>
                  <a:tcPr/>
                </a:tc>
              </a:tr>
              <a:tr h="599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>
                          <a:solidFill>
                            <a:srgbClr val="FEA022"/>
                          </a:solidFill>
                          <a:latin typeface="Century Gothic"/>
                        </a:rPr>
                        <a:t>Research, case studies 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 u="sng">
                          <a:solidFill>
                            <a:srgbClr val="0000FF"/>
                          </a:solidFill>
                          <a:latin typeface="Century Gothic"/>
                        </a:rPr>
                        <a:t>http://badgeville.com/wiki/education </a:t>
                      </a:r>
                      <a:endParaRPr/>
                    </a:p>
                  </a:txBody>
                  <a:tcPr/>
                </a:tc>
              </a:tr>
              <a:tr h="599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>
                          <a:solidFill>
                            <a:srgbClr val="FEA022"/>
                          </a:solidFill>
                          <a:latin typeface="Century Gothic"/>
                        </a:rPr>
                        <a:t>Gamification of Education: video and lesson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 u="sng">
                          <a:solidFill>
                            <a:srgbClr val="0000FF"/>
                          </a:solidFill>
                          <a:latin typeface="Century Gothic"/>
                        </a:rPr>
                        <a:t>http://ed.ted.com/on/uk36wtoI </a:t>
                      </a:r>
                      <a:endParaRPr/>
                    </a:p>
                  </a:txBody>
                  <a:tcPr/>
                </a:tc>
              </a:tr>
              <a:tr h="12014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>
                          <a:solidFill>
                            <a:srgbClr val="FEA022"/>
                          </a:solidFill>
                          <a:latin typeface="Century Gothic"/>
                        </a:rPr>
                        <a:t>Course MOOC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a-ES" b="1" u="sng" dirty="0" err="1">
                          <a:solidFill>
                            <a:srgbClr val="0000FF"/>
                          </a:solidFill>
                          <a:latin typeface="Century Gothic"/>
                        </a:rPr>
                        <a:t>https</a:t>
                      </a:r>
                      <a:r>
                        <a:rPr lang="ca-ES" b="1" u="sng" dirty="0">
                          <a:solidFill>
                            <a:srgbClr val="0000FF"/>
                          </a:solidFill>
                          <a:latin typeface="Century Gothic"/>
                        </a:rPr>
                        <a:t>://</a:t>
                      </a:r>
                      <a:r>
                        <a:rPr lang="ca-ES" b="1" u="sng" dirty="0" err="1">
                          <a:solidFill>
                            <a:srgbClr val="0000FF"/>
                          </a:solidFill>
                          <a:latin typeface="Century Gothic"/>
                        </a:rPr>
                        <a:t>www.mooc-list.com</a:t>
                      </a:r>
                      <a:r>
                        <a:rPr lang="ca-ES" b="1" u="sng" dirty="0">
                          <a:solidFill>
                            <a:srgbClr val="0000FF"/>
                          </a:solidFill>
                          <a:latin typeface="Century Gothic"/>
                        </a:rPr>
                        <a:t>/</a:t>
                      </a:r>
                      <a:r>
                        <a:rPr lang="ca-ES" b="1" u="sng" dirty="0" err="1">
                          <a:solidFill>
                            <a:srgbClr val="0000FF"/>
                          </a:solidFill>
                          <a:latin typeface="Century Gothic"/>
                        </a:rPr>
                        <a:t>course</a:t>
                      </a:r>
                      <a:r>
                        <a:rPr lang="ca-ES" b="1" u="sng" dirty="0">
                          <a:solidFill>
                            <a:srgbClr val="0000FF"/>
                          </a:solidFill>
                          <a:latin typeface="Century Gothic"/>
                        </a:rPr>
                        <a:t>/games-</a:t>
                      </a:r>
                      <a:r>
                        <a:rPr lang="ca-ES" b="1" u="sng" dirty="0" err="1">
                          <a:solidFill>
                            <a:srgbClr val="0000FF"/>
                          </a:solidFill>
                          <a:latin typeface="Century Gothic"/>
                        </a:rPr>
                        <a:t>education</a:t>
                      </a:r>
                      <a:r>
                        <a:rPr lang="ca-ES" b="1" u="sng" dirty="0">
                          <a:solidFill>
                            <a:srgbClr val="0000FF"/>
                          </a:solidFill>
                          <a:latin typeface="Century Gothic"/>
                        </a:rPr>
                        <a:t>-</a:t>
                      </a:r>
                      <a:r>
                        <a:rPr lang="ca-ES" b="1" u="sng" dirty="0" err="1">
                          <a:solidFill>
                            <a:srgbClr val="0000FF"/>
                          </a:solidFill>
                          <a:latin typeface="Century Gothic"/>
                        </a:rPr>
                        <a:t>gamification-openlearning</a:t>
                      </a:r>
                      <a:r>
                        <a:rPr lang="ca-ES" b="1" u="sng" dirty="0">
                          <a:solidFill>
                            <a:srgbClr val="0000FF"/>
                          </a:solidFill>
                          <a:latin typeface="Century Gothic"/>
                        </a:rPr>
                        <a:t> 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ca-ES" sz="4000" b="1" dirty="0" smtClean="0">
                <a:solidFill>
                  <a:srgbClr val="F79646"/>
                </a:solidFill>
                <a:latin typeface="Arial"/>
              </a:rPr>
              <a:t> </a:t>
            </a:r>
            <a:r>
              <a:rPr lang="ca-ES" sz="4000" b="1" dirty="0">
                <a:solidFill>
                  <a:srgbClr val="F79646"/>
                </a:solidFill>
                <a:latin typeface="Arial"/>
              </a:rPr>
              <a:t>AVATARS AND BADGES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685800" y="274680"/>
            <a:ext cx="7770960" cy="114156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 anchor="ctr"/>
          <a:lstStyle/>
          <a:p>
            <a:pPr>
              <a:lnSpc>
                <a:spcPct val="100000"/>
              </a:lnSpc>
            </a:pPr>
            <a:r>
              <a:rPr lang="ca-ES" sz="3600" b="1">
                <a:solidFill>
                  <a:srgbClr val="F79646"/>
                </a:solidFill>
                <a:latin typeface="Cabin"/>
                <a:ea typeface="Cabin"/>
              </a:rPr>
              <a:t>badges </a:t>
            </a:r>
            <a:endParaRPr/>
          </a:p>
        </p:txBody>
      </p:sp>
      <p:sp>
        <p:nvSpPr>
          <p:cNvPr id="566" name="CustomShape 2"/>
          <p:cNvSpPr/>
          <p:nvPr/>
        </p:nvSpPr>
        <p:spPr>
          <a:xfrm>
            <a:off x="1440000" y="1800000"/>
            <a:ext cx="5902920" cy="444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/>
          </a:p>
        </p:txBody>
      </p:sp>
      <p:sp>
        <p:nvSpPr>
          <p:cNvPr id="567" name="CustomShape 3"/>
          <p:cNvSpPr/>
          <p:nvPr/>
        </p:nvSpPr>
        <p:spPr>
          <a:xfrm>
            <a:off x="1368000" y="1872000"/>
            <a:ext cx="5615280" cy="345600"/>
          </a:xfrm>
          <a:prstGeom prst="rect">
            <a:avLst/>
          </a:prstGeom>
          <a:noFill/>
          <a:ln>
            <a:noFill/>
          </a:ln>
        </p:spPr>
      </p:sp>
      <p:sp>
        <p:nvSpPr>
          <p:cNvPr id="568" name="CustomShape 4"/>
          <p:cNvSpPr/>
          <p:nvPr/>
        </p:nvSpPr>
        <p:spPr>
          <a:xfrm>
            <a:off x="1512000" y="1944000"/>
            <a:ext cx="5471280" cy="85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 u="sng">
                <a:solidFill>
                  <a:srgbClr val="0000FF"/>
                </a:solidFill>
                <a:latin typeface="Arial"/>
                <a:ea typeface="DejaVu Sans"/>
              </a:rPr>
              <a:t>https://www.imagefu.com/create/badge</a:t>
            </a:r>
            <a:r>
              <a:rPr lang="ca-ES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ca-ES" b="1">
                <a:solidFill>
                  <a:srgbClr val="F79646"/>
                </a:solidFill>
                <a:latin typeface="Arial"/>
                <a:ea typeface="DejaVu Sans"/>
              </a:rPr>
              <a:t>IMAGE FU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69" name="Imagen 353"/>
          <p:cNvPicPr/>
          <p:nvPr/>
        </p:nvPicPr>
        <p:blipFill>
          <a:blip r:embed="rId2"/>
          <a:stretch>
            <a:fillRect/>
          </a:stretch>
        </p:blipFill>
        <p:spPr>
          <a:xfrm>
            <a:off x="6984000" y="750600"/>
            <a:ext cx="2159280" cy="2050920"/>
          </a:xfrm>
          <a:prstGeom prst="rect">
            <a:avLst/>
          </a:prstGeom>
          <a:ln>
            <a:noFill/>
          </a:ln>
        </p:spPr>
      </p:pic>
      <p:sp>
        <p:nvSpPr>
          <p:cNvPr id="570" name="CustomShape 5"/>
          <p:cNvSpPr/>
          <p:nvPr/>
        </p:nvSpPr>
        <p:spPr>
          <a:xfrm>
            <a:off x="318600" y="6048000"/>
            <a:ext cx="8629200" cy="34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 u="sng">
                <a:solidFill>
                  <a:srgbClr val="0000FF"/>
                </a:solidFill>
                <a:latin typeface="Arial"/>
                <a:ea typeface="DejaVu Sans"/>
              </a:rPr>
              <a:t>http://www.onlinebadgemaker.com/3d-badge-maker</a:t>
            </a:r>
            <a:r>
              <a:rPr lang="ca-ES">
                <a:solidFill>
                  <a:srgbClr val="F79646"/>
                </a:solidFill>
                <a:latin typeface="Arial"/>
                <a:ea typeface="DejaVu Sans"/>
              </a:rPr>
              <a:t>. ONLINE BADGE MAKER</a:t>
            </a:r>
            <a:endParaRPr/>
          </a:p>
        </p:txBody>
      </p:sp>
      <p:pic>
        <p:nvPicPr>
          <p:cNvPr id="571" name="Imagen 1"/>
          <p:cNvPicPr/>
          <p:nvPr/>
        </p:nvPicPr>
        <p:blipFill>
          <a:blip r:embed="rId3"/>
          <a:stretch>
            <a:fillRect/>
          </a:stretch>
        </p:blipFill>
        <p:spPr>
          <a:xfrm>
            <a:off x="5409360" y="369360"/>
            <a:ext cx="1573920" cy="1573920"/>
          </a:xfrm>
          <a:prstGeom prst="rect">
            <a:avLst/>
          </a:prstGeom>
          <a:ln>
            <a:noFill/>
          </a:ln>
        </p:spPr>
      </p:pic>
      <p:sp>
        <p:nvSpPr>
          <p:cNvPr id="572" name="CustomShape 6"/>
          <p:cNvSpPr/>
          <p:nvPr/>
        </p:nvSpPr>
        <p:spPr>
          <a:xfrm>
            <a:off x="3191400" y="3015000"/>
            <a:ext cx="584136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 u="sng">
                <a:solidFill>
                  <a:srgbClr val="0000FF"/>
                </a:solidFill>
                <a:latin typeface="Arial"/>
                <a:ea typeface="DejaVu Sans"/>
              </a:rPr>
              <a:t>https://www.canva.com/features/badges/</a:t>
            </a:r>
            <a:r>
              <a:rPr lang="ca-ES">
                <a:solidFill>
                  <a:srgbClr val="F79646"/>
                </a:solidFill>
                <a:latin typeface="Arial"/>
                <a:ea typeface="DejaVu Sans"/>
              </a:rPr>
              <a:t>CANVA.COM</a:t>
            </a:r>
            <a:endParaRPr/>
          </a:p>
        </p:txBody>
      </p:sp>
      <p:pic>
        <p:nvPicPr>
          <p:cNvPr id="573" name="Imagen 4"/>
          <p:cNvPicPr/>
          <p:nvPr/>
        </p:nvPicPr>
        <p:blipFill>
          <a:blip r:embed="rId4"/>
          <a:stretch>
            <a:fillRect/>
          </a:stretch>
        </p:blipFill>
        <p:spPr>
          <a:xfrm>
            <a:off x="4848120" y="3638160"/>
            <a:ext cx="3960000" cy="2252160"/>
          </a:xfrm>
          <a:prstGeom prst="rect">
            <a:avLst/>
          </a:prstGeom>
          <a:ln>
            <a:noFill/>
          </a:ln>
        </p:spPr>
      </p:pic>
      <p:pic>
        <p:nvPicPr>
          <p:cNvPr id="574" name="Imagen 5"/>
          <p:cNvPicPr/>
          <p:nvPr/>
        </p:nvPicPr>
        <p:blipFill>
          <a:blip r:embed="rId5"/>
          <a:stretch>
            <a:fillRect/>
          </a:stretch>
        </p:blipFill>
        <p:spPr>
          <a:xfrm>
            <a:off x="473040" y="3601080"/>
            <a:ext cx="3126240" cy="228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457200" y="273600"/>
            <a:ext cx="822852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a-ES" sz="3600" b="1">
                <a:solidFill>
                  <a:srgbClr val="F79646"/>
                </a:solidFill>
                <a:latin typeface="Arial"/>
              </a:rPr>
              <a:t>Avatars</a:t>
            </a:r>
            <a:endParaRPr/>
          </a:p>
        </p:txBody>
      </p:sp>
      <p:sp>
        <p:nvSpPr>
          <p:cNvPr id="576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</p:sp>
      <p:pic>
        <p:nvPicPr>
          <p:cNvPr id="577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648080"/>
            <a:ext cx="3225240" cy="1142280"/>
          </a:xfrm>
          <a:prstGeom prst="rect">
            <a:avLst/>
          </a:prstGeom>
          <a:ln>
            <a:noFill/>
          </a:ln>
        </p:spPr>
      </p:pic>
      <p:pic>
        <p:nvPicPr>
          <p:cNvPr id="578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68680" y="795600"/>
            <a:ext cx="1243800" cy="2869560"/>
          </a:xfrm>
          <a:prstGeom prst="rect">
            <a:avLst/>
          </a:prstGeom>
          <a:ln>
            <a:noFill/>
          </a:ln>
        </p:spPr>
      </p:pic>
      <p:sp>
        <p:nvSpPr>
          <p:cNvPr id="579" name="CustomShape 3"/>
          <p:cNvSpPr/>
          <p:nvPr/>
        </p:nvSpPr>
        <p:spPr>
          <a:xfrm>
            <a:off x="6206400" y="1888560"/>
            <a:ext cx="2351520" cy="63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>
                <a:solidFill>
                  <a:srgbClr val="F79646"/>
                </a:solidFill>
                <a:latin typeface="Arial"/>
                <a:ea typeface="DejaVu Sans"/>
              </a:rPr>
              <a:t>DOPPELME: </a:t>
            </a:r>
            <a:r>
              <a:rPr lang="ca-ES" u="sng">
                <a:solidFill>
                  <a:srgbClr val="0000FF"/>
                </a:solidFill>
                <a:latin typeface="Arial"/>
                <a:ea typeface="DejaVu Sans"/>
              </a:rPr>
              <a:t>http://doppelme.com/</a:t>
            </a:r>
            <a:endParaRPr/>
          </a:p>
        </p:txBody>
      </p:sp>
      <p:pic>
        <p:nvPicPr>
          <p:cNvPr id="580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4766760" y="3169440"/>
            <a:ext cx="3918960" cy="2255400"/>
          </a:xfrm>
          <a:prstGeom prst="rect">
            <a:avLst/>
          </a:prstGeom>
          <a:ln>
            <a:noFill/>
          </a:ln>
        </p:spPr>
      </p:pic>
      <p:sp>
        <p:nvSpPr>
          <p:cNvPr id="581" name="CustomShape 4"/>
          <p:cNvSpPr/>
          <p:nvPr/>
        </p:nvSpPr>
        <p:spPr>
          <a:xfrm>
            <a:off x="1049040" y="3511800"/>
            <a:ext cx="3555360" cy="63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>
                <a:solidFill>
                  <a:srgbClr val="F79646"/>
                </a:solidFill>
                <a:latin typeface="Arial"/>
                <a:ea typeface="DejaVu Sans"/>
              </a:rPr>
              <a:t>FACE YOUR MANGA: </a:t>
            </a:r>
            <a:r>
              <a:rPr lang="ca-ES" u="sng">
                <a:solidFill>
                  <a:srgbClr val="0000FF"/>
                </a:solidFill>
                <a:latin typeface="Arial"/>
                <a:ea typeface="DejaVu Sans"/>
              </a:rPr>
              <a:t>http://www.faceyourmanga.com/</a:t>
            </a:r>
            <a:r>
              <a:rPr lang="ca-ES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/>
          </a:p>
        </p:txBody>
      </p:sp>
      <p:sp>
        <p:nvSpPr>
          <p:cNvPr id="582" name="CustomShape 5"/>
          <p:cNvSpPr/>
          <p:nvPr/>
        </p:nvSpPr>
        <p:spPr>
          <a:xfrm>
            <a:off x="5068440" y="5899320"/>
            <a:ext cx="37382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 u="sng">
                <a:solidFill>
                  <a:srgbClr val="0000FF"/>
                </a:solidFill>
                <a:latin typeface="Arial"/>
                <a:ea typeface="DejaVu Sans"/>
              </a:rPr>
              <a:t>http://pickaface.net</a:t>
            </a:r>
            <a:r>
              <a:rPr lang="ca-ES">
                <a:solidFill>
                  <a:srgbClr val="000000"/>
                </a:solidFill>
                <a:latin typeface="Arial"/>
                <a:ea typeface="DejaVu Sans"/>
              </a:rPr>
              <a:t>: PICKAFACE</a:t>
            </a:r>
            <a:endParaRPr/>
          </a:p>
        </p:txBody>
      </p:sp>
      <p:pic>
        <p:nvPicPr>
          <p:cNvPr id="583" name="Imagen 9"/>
          <p:cNvPicPr/>
          <p:nvPr/>
        </p:nvPicPr>
        <p:blipFill>
          <a:blip r:embed="rId5"/>
          <a:stretch>
            <a:fillRect/>
          </a:stretch>
        </p:blipFill>
        <p:spPr>
          <a:xfrm>
            <a:off x="1207080" y="4758120"/>
            <a:ext cx="2831400" cy="114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TextShape 1"/>
          <p:cNvSpPr txBox="1"/>
          <p:nvPr/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 dirty="0" err="1">
                <a:solidFill>
                  <a:schemeClr val="accent6"/>
                </a:solidFill>
                <a:latin typeface="Arial"/>
              </a:rPr>
              <a:t>Some</a:t>
            </a:r>
            <a:r>
              <a:rPr lang="ca-ES" sz="4400" dirty="0">
                <a:solidFill>
                  <a:schemeClr val="accent6"/>
                </a:solidFill>
                <a:latin typeface="Arial"/>
              </a:rPr>
              <a:t> </a:t>
            </a:r>
            <a:r>
              <a:rPr lang="ca-ES" sz="4400" dirty="0" err="1">
                <a:solidFill>
                  <a:schemeClr val="accent6"/>
                </a:solidFill>
                <a:latin typeface="Arial"/>
              </a:rPr>
              <a:t>practice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85" name="TextShape 2"/>
          <p:cNvSpPr txBox="1"/>
          <p:nvPr/>
        </p:nvSpPr>
        <p:spPr>
          <a:xfrm>
            <a:off x="361800" y="2440440"/>
            <a:ext cx="8447040" cy="3466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ca-ES" dirty="0">
                <a:latin typeface="Arial"/>
                <a:hlinkClick r:id="rId2"/>
              </a:rPr>
              <a:t>http://teachersfirst.com/blog/2016/09/gamify-learning-with-symbaloo-lesson-plans</a:t>
            </a:r>
            <a:r>
              <a:rPr lang="ca-ES" dirty="0" smtClean="0">
                <a:latin typeface="Arial"/>
                <a:hlinkClick r:id="rId2"/>
              </a:rPr>
              <a:t>/</a:t>
            </a:r>
            <a:r>
              <a:rPr lang="ca-ES" dirty="0" smtClean="0">
                <a:latin typeface="Arial"/>
              </a:rPr>
              <a:t> </a:t>
            </a:r>
          </a:p>
          <a:p>
            <a:endParaRPr lang="ca-ES" dirty="0">
              <a:latin typeface="Arial"/>
            </a:endParaRPr>
          </a:p>
          <a:p>
            <a:endParaRPr lang="ca-ES" dirty="0" smtClean="0">
              <a:latin typeface="Arial"/>
            </a:endParaRPr>
          </a:p>
          <a:p>
            <a:r>
              <a:rPr lang="ca-ES" dirty="0" smtClean="0">
                <a:solidFill>
                  <a:schemeClr val="accent2"/>
                </a:solidFill>
                <a:latin typeface="Arial"/>
              </a:rPr>
              <a:t>SYMBALOO </a:t>
            </a:r>
            <a:r>
              <a:rPr lang="ca-ES" dirty="0">
                <a:solidFill>
                  <a:schemeClr val="accent2"/>
                </a:solidFill>
              </a:rPr>
              <a:t>LESSON PLANS: </a:t>
            </a:r>
            <a:r>
              <a:rPr lang="ca-ES" dirty="0">
                <a:solidFill>
                  <a:schemeClr val="accent2"/>
                </a:solidFill>
                <a:hlinkClick r:id="rId3"/>
              </a:rPr>
              <a:t>https://lessonplans.symbaloo.com</a:t>
            </a:r>
            <a:r>
              <a:rPr lang="ca-ES" dirty="0" smtClean="0">
                <a:solidFill>
                  <a:schemeClr val="accent2"/>
                </a:solidFill>
                <a:hlinkClick r:id="rId3"/>
              </a:rPr>
              <a:t>/</a:t>
            </a:r>
            <a:endParaRPr lang="ca-ES" dirty="0" smtClean="0">
              <a:solidFill>
                <a:schemeClr val="accent2"/>
              </a:solidFill>
            </a:endParaRPr>
          </a:p>
          <a:p>
            <a:endParaRPr lang="ca-ES" dirty="0">
              <a:solidFill>
                <a:schemeClr val="accent2"/>
              </a:solidFill>
              <a:latin typeface="Arial"/>
            </a:endParaRPr>
          </a:p>
          <a:p>
            <a:endParaRPr lang="ca-ES" dirty="0" smtClean="0">
              <a:solidFill>
                <a:schemeClr val="accent2"/>
              </a:solidFill>
              <a:latin typeface="Arial"/>
            </a:endParaRPr>
          </a:p>
          <a:p>
            <a:endParaRPr lang="ca-ES" dirty="0" smtClean="0">
              <a:solidFill>
                <a:schemeClr val="accent2"/>
              </a:solidFill>
              <a:latin typeface="Arial"/>
            </a:endParaRPr>
          </a:p>
          <a:p>
            <a:endParaRPr dirty="0"/>
          </a:p>
        </p:txBody>
      </p:sp>
      <p:pic>
        <p:nvPicPr>
          <p:cNvPr id="2" name="Imagen 1" descr="Captura de pantalla 2017-03-22 a les 16.47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08" y="3899222"/>
            <a:ext cx="4304403" cy="2862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457200" y="273600"/>
            <a:ext cx="822852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a-ES" sz="4000" b="1" dirty="0" smtClean="0">
                <a:solidFill>
                  <a:srgbClr val="F79646"/>
                </a:solidFill>
                <a:latin typeface="Arial"/>
              </a:rPr>
              <a:t> </a:t>
            </a:r>
            <a:r>
              <a:rPr lang="ca-ES" sz="4000" b="1" dirty="0">
                <a:solidFill>
                  <a:srgbClr val="F79646"/>
                </a:solidFill>
                <a:latin typeface="Arial"/>
              </a:rPr>
              <a:t>GAMIFICATION VS. GBL (GAME-BASED LEARNING)</a:t>
            </a:r>
            <a:endParaRPr dirty="0"/>
          </a:p>
        </p:txBody>
      </p:sp>
      <p:sp>
        <p:nvSpPr>
          <p:cNvPr id="454" name="CustomShape 2"/>
          <p:cNvSpPr/>
          <p:nvPr/>
        </p:nvSpPr>
        <p:spPr>
          <a:xfrm>
            <a:off x="1152000" y="2088000"/>
            <a:ext cx="6047640" cy="857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a-ES" dirty="0">
                <a:latin typeface="Arial"/>
                <a:hlinkClick r:id="rId2"/>
              </a:rPr>
              <a:t>http://inservice.ascd.org/the-difference-between-gamification-and-game-based-learning</a:t>
            </a:r>
            <a:r>
              <a:rPr lang="ca-ES" dirty="0" smtClean="0">
                <a:latin typeface="Arial"/>
                <a:hlinkClick r:id="rId2"/>
              </a:rPr>
              <a:t>/</a:t>
            </a:r>
            <a:r>
              <a:rPr lang="ca-ES" dirty="0" smtClean="0">
                <a:latin typeface="Arial"/>
              </a:rPr>
              <a:t>  </a:t>
            </a:r>
            <a:endParaRPr dirty="0"/>
          </a:p>
          <a:p>
            <a:endParaRPr dirty="0"/>
          </a:p>
          <a:p>
            <a:r>
              <a:rPr lang="ca-ES" dirty="0">
                <a:solidFill>
                  <a:schemeClr val="accent1"/>
                </a:solidFill>
                <a:latin typeface="Arial"/>
              </a:rPr>
              <a:t>SOCRATIVE GAME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2" name="Imagen 1" descr="Captura de pantalla 2017-03-22 a les 16.31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90" y="3685182"/>
            <a:ext cx="5503935" cy="27783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457200" y="273600"/>
            <a:ext cx="822852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a-ES" sz="4000" b="1">
                <a:solidFill>
                  <a:srgbClr val="F79646"/>
                </a:solidFill>
                <a:latin typeface="Arial"/>
              </a:rPr>
              <a:t>INFOGRAFIC</a:t>
            </a:r>
            <a:endParaRPr/>
          </a:p>
        </p:txBody>
      </p:sp>
      <p:sp>
        <p:nvSpPr>
          <p:cNvPr id="456" name="CustomShape 2"/>
          <p:cNvSpPr/>
          <p:nvPr/>
        </p:nvSpPr>
        <p:spPr>
          <a:xfrm>
            <a:off x="457200" y="1604520"/>
            <a:ext cx="4254480" cy="397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a-ES" sz="3600" b="1" dirty="0">
                <a:solidFill>
                  <a:srgbClr val="C0504D"/>
                </a:solidFill>
                <a:latin typeface="Arial"/>
              </a:rPr>
              <a:t>GAMES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a-ES" sz="2000" b="1" dirty="0">
                <a:solidFill>
                  <a:srgbClr val="C0504D"/>
                </a:solidFill>
                <a:latin typeface="Arial"/>
              </a:rPr>
              <a:t>VS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a-ES" sz="3600" b="1" dirty="0">
                <a:solidFill>
                  <a:srgbClr val="C0504D"/>
                </a:solidFill>
                <a:latin typeface="Arial"/>
              </a:rPr>
              <a:t>GBL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a-ES" sz="2000" b="1" dirty="0">
                <a:solidFill>
                  <a:srgbClr val="C0504D"/>
                </a:solidFill>
                <a:latin typeface="Arial"/>
              </a:rPr>
              <a:t>VS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a-ES" sz="3600" b="1" dirty="0">
                <a:solidFill>
                  <a:srgbClr val="C0504D"/>
                </a:solidFill>
                <a:latin typeface="Arial"/>
              </a:rPr>
              <a:t>GAMIFICATION</a:t>
            </a:r>
            <a:endParaRPr dirty="0"/>
          </a:p>
        </p:txBody>
      </p:sp>
      <p:pic>
        <p:nvPicPr>
          <p:cNvPr id="457" name="Imagen 3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47160" y="0"/>
            <a:ext cx="249660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457200" y="273600"/>
            <a:ext cx="822852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a-ES" sz="4000" b="1" dirty="0" smtClean="0">
                <a:solidFill>
                  <a:srgbClr val="F79646"/>
                </a:solidFill>
                <a:latin typeface="Arial"/>
              </a:rPr>
              <a:t>CODING</a:t>
            </a:r>
            <a:endParaRPr dirty="0"/>
          </a:p>
        </p:txBody>
      </p:sp>
      <p:sp>
        <p:nvSpPr>
          <p:cNvPr id="459" name="CustomShape 2"/>
          <p:cNvSpPr/>
          <p:nvPr/>
        </p:nvSpPr>
        <p:spPr>
          <a:xfrm>
            <a:off x="650880" y="2424600"/>
            <a:ext cx="9056520" cy="1186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 u="sng">
                <a:solidFill>
                  <a:srgbClr val="0000FF"/>
                </a:solidFill>
                <a:latin typeface="Arial"/>
                <a:ea typeface="DejaVu Sans"/>
              </a:rPr>
              <a:t>https://code.org/learn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a-ES">
                <a:solidFill>
                  <a:srgbClr val="1F497D"/>
                </a:solidFill>
                <a:latin typeface="Arial"/>
                <a:ea typeface="DejaVu Sans"/>
              </a:rPr>
              <a:t>LET'S HAVE A GO!!!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60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3857400" y="1868400"/>
            <a:ext cx="4912200" cy="3895920"/>
          </a:xfrm>
          <a:prstGeom prst="rect">
            <a:avLst/>
          </a:prstGeom>
          <a:ln>
            <a:noFill/>
          </a:ln>
        </p:spPr>
      </p:pic>
      <p:pic>
        <p:nvPicPr>
          <p:cNvPr id="461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8560" y="4066200"/>
            <a:ext cx="2259720" cy="152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426240" y="408240"/>
            <a:ext cx="8259120" cy="103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ca-ES" sz="4000" b="1" dirty="0" smtClean="0">
                <a:solidFill>
                  <a:srgbClr val="F79646"/>
                </a:solidFill>
                <a:latin typeface="Century Gothic"/>
                <a:ea typeface="DejaVu Sans"/>
              </a:rPr>
              <a:t>GAMIFICATION</a:t>
            </a:r>
            <a:endParaRPr dirty="0"/>
          </a:p>
        </p:txBody>
      </p:sp>
      <p:sp>
        <p:nvSpPr>
          <p:cNvPr id="463" name="CustomShape 2"/>
          <p:cNvSpPr/>
          <p:nvPr/>
        </p:nvSpPr>
        <p:spPr>
          <a:xfrm>
            <a:off x="426240" y="1342800"/>
            <a:ext cx="6359400" cy="945720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lIns="72360" tIns="100080" rIns="72360" bIns="100080" anchor="ctr"/>
          <a:lstStyle/>
          <a:p>
            <a:pPr>
              <a:lnSpc>
                <a:spcPct val="90000"/>
              </a:lnSpc>
            </a:pPr>
            <a:r>
              <a:rPr lang="ca-ES" sz="1900">
                <a:solidFill>
                  <a:srgbClr val="FFFFFF"/>
                </a:solidFill>
                <a:latin typeface="Arial"/>
                <a:ea typeface="DejaVu Sans"/>
              </a:rPr>
              <a:t>A) What are the key elements of this methodology/pedagogy? </a:t>
            </a:r>
            <a:endParaRPr/>
          </a:p>
        </p:txBody>
      </p:sp>
      <p:sp>
        <p:nvSpPr>
          <p:cNvPr id="464" name="CustomShape 3"/>
          <p:cNvSpPr/>
          <p:nvPr/>
        </p:nvSpPr>
        <p:spPr>
          <a:xfrm>
            <a:off x="901080" y="2420640"/>
            <a:ext cx="6359400" cy="945720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lIns="72360" tIns="100080" rIns="72360" bIns="100080" anchor="ctr"/>
          <a:lstStyle/>
          <a:p>
            <a:pPr>
              <a:lnSpc>
                <a:spcPct val="90000"/>
              </a:lnSpc>
            </a:pPr>
            <a:r>
              <a:rPr lang="ca-ES" sz="1900">
                <a:solidFill>
                  <a:srgbClr val="FFFFFF"/>
                </a:solidFill>
                <a:latin typeface="Arial"/>
                <a:ea typeface="DejaVu Sans"/>
              </a:rPr>
              <a:t>B) How can it benefit your teaching practice? </a:t>
            </a:r>
            <a:endParaRPr/>
          </a:p>
        </p:txBody>
      </p:sp>
      <p:sp>
        <p:nvSpPr>
          <p:cNvPr id="465" name="CustomShape 4"/>
          <p:cNvSpPr/>
          <p:nvPr/>
        </p:nvSpPr>
        <p:spPr>
          <a:xfrm>
            <a:off x="426240" y="3456720"/>
            <a:ext cx="6359400" cy="945720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lIns="72360" tIns="100080" rIns="72360" bIns="100080" anchor="ctr"/>
          <a:lstStyle/>
          <a:p>
            <a:pPr>
              <a:lnSpc>
                <a:spcPct val="90000"/>
              </a:lnSpc>
            </a:pPr>
            <a:r>
              <a:rPr lang="ca-ES" sz="1900">
                <a:solidFill>
                  <a:srgbClr val="FFFFFF"/>
                </a:solidFill>
                <a:latin typeface="Arial"/>
                <a:ea typeface="DejaVu Sans"/>
              </a:rPr>
              <a:t>C) Any disadvantages?</a:t>
            </a:r>
            <a:endParaRPr/>
          </a:p>
        </p:txBody>
      </p:sp>
      <p:sp>
        <p:nvSpPr>
          <p:cNvPr id="466" name="CustomShape 5"/>
          <p:cNvSpPr/>
          <p:nvPr/>
        </p:nvSpPr>
        <p:spPr>
          <a:xfrm>
            <a:off x="1851120" y="4576320"/>
            <a:ext cx="6359400" cy="945720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lIns="72360" tIns="100080" rIns="72360" bIns="100080" anchor="ctr"/>
          <a:lstStyle/>
          <a:p>
            <a:pPr>
              <a:lnSpc>
                <a:spcPct val="90000"/>
              </a:lnSpc>
            </a:pPr>
            <a:r>
              <a:rPr lang="ca-ES" sz="1900">
                <a:solidFill>
                  <a:srgbClr val="FFFFFF"/>
                </a:solidFill>
                <a:latin typeface="Arial"/>
                <a:ea typeface="DejaVu Sans"/>
              </a:rPr>
              <a:t>D)  What skills are taught?</a:t>
            </a:r>
            <a:endParaRPr/>
          </a:p>
        </p:txBody>
      </p:sp>
      <p:sp>
        <p:nvSpPr>
          <p:cNvPr id="467" name="CustomShape 6"/>
          <p:cNvSpPr/>
          <p:nvPr/>
        </p:nvSpPr>
        <p:spPr>
          <a:xfrm>
            <a:off x="2325960" y="5654160"/>
            <a:ext cx="6359400" cy="945720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lIns="72360" tIns="100080" rIns="72360" bIns="100080" anchor="ctr"/>
          <a:lstStyle/>
          <a:p>
            <a:pPr>
              <a:lnSpc>
                <a:spcPct val="90000"/>
              </a:lnSpc>
            </a:pPr>
            <a:r>
              <a:rPr lang="ca-ES" sz="1900" dirty="0">
                <a:solidFill>
                  <a:srgbClr val="FFFFFF"/>
                </a:solidFill>
                <a:latin typeface="Arial"/>
                <a:ea typeface="DejaVu Sans"/>
              </a:rPr>
              <a:t>IIN PAIRS, WRITE IN THE  PADLET: </a:t>
            </a:r>
            <a:r>
              <a:rPr lang="ca-ES" sz="1900" dirty="0">
                <a:solidFill>
                  <a:srgbClr val="FFFFFF"/>
                </a:solidFill>
                <a:latin typeface="Arial"/>
                <a:ea typeface="DejaVu Sans"/>
                <a:hlinkClick r:id="rId2"/>
              </a:rPr>
              <a:t>https://padlet.com/martapcallis/</a:t>
            </a:r>
            <a:r>
              <a:rPr lang="ca-ES" sz="1900" dirty="0" smtClean="0">
                <a:solidFill>
                  <a:srgbClr val="FFFFFF"/>
                </a:solidFill>
                <a:latin typeface="Arial"/>
                <a:ea typeface="DejaVu Sans"/>
                <a:hlinkClick r:id="rId2"/>
              </a:rPr>
              <a:t>qmn8znjdhnsr</a:t>
            </a:r>
            <a:r>
              <a:rPr lang="ca-ES" sz="1900" dirty="0">
                <a:solidFill>
                  <a:srgbClr val="FFFFFF"/>
                </a:solidFill>
              </a:rPr>
              <a:t> or </a:t>
            </a:r>
            <a:r>
              <a:rPr lang="ca-ES" sz="1900" dirty="0">
                <a:solidFill>
                  <a:srgbClr val="FFFFFF"/>
                </a:solidFill>
                <a:hlinkClick r:id="rId3"/>
              </a:rPr>
              <a:t>http://bit.ly/</a:t>
            </a:r>
            <a:r>
              <a:rPr lang="ca-ES" sz="1900" dirty="0" smtClean="0">
                <a:solidFill>
                  <a:srgbClr val="FFFFFF"/>
                </a:solidFill>
                <a:hlinkClick r:id="rId3"/>
              </a:rPr>
              <a:t>2nniNZj</a:t>
            </a:r>
            <a:r>
              <a:rPr lang="ca-ES" sz="1900" dirty="0" smtClean="0">
                <a:solidFill>
                  <a:srgbClr val="FFFFFF"/>
                </a:solidFill>
              </a:rPr>
              <a:t>  </a:t>
            </a:r>
            <a:endParaRPr dirty="0"/>
          </a:p>
        </p:txBody>
      </p:sp>
      <p:sp>
        <p:nvSpPr>
          <p:cNvPr id="468" name="CustomShape 7"/>
          <p:cNvSpPr/>
          <p:nvPr/>
        </p:nvSpPr>
        <p:spPr>
          <a:xfrm>
            <a:off x="6171120" y="2034360"/>
            <a:ext cx="614520" cy="614520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D0D8E7"/>
          </a:solidFill>
          <a:ln w="9360">
            <a:solidFill>
              <a:srgbClr val="D0D8E7"/>
            </a:solidFill>
            <a:round/>
          </a:ln>
        </p:spPr>
      </p:sp>
      <p:sp>
        <p:nvSpPr>
          <p:cNvPr id="469" name="CustomShape 8"/>
          <p:cNvSpPr/>
          <p:nvPr/>
        </p:nvSpPr>
        <p:spPr>
          <a:xfrm>
            <a:off x="6646320" y="3112200"/>
            <a:ext cx="614520" cy="614520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D0D8E7"/>
          </a:solidFill>
          <a:ln w="9360">
            <a:solidFill>
              <a:srgbClr val="D0D8E7"/>
            </a:solidFill>
            <a:round/>
          </a:ln>
        </p:spPr>
      </p:sp>
      <p:sp>
        <p:nvSpPr>
          <p:cNvPr id="470" name="CustomShape 9"/>
          <p:cNvSpPr/>
          <p:nvPr/>
        </p:nvSpPr>
        <p:spPr>
          <a:xfrm>
            <a:off x="7121160" y="4174200"/>
            <a:ext cx="614520" cy="614520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D0D8E7"/>
          </a:solidFill>
          <a:ln w="9360">
            <a:solidFill>
              <a:srgbClr val="D0D8E7"/>
            </a:solidFill>
            <a:round/>
          </a:ln>
        </p:spPr>
      </p:sp>
      <p:sp>
        <p:nvSpPr>
          <p:cNvPr id="471" name="CustomShape 10"/>
          <p:cNvSpPr/>
          <p:nvPr/>
        </p:nvSpPr>
        <p:spPr>
          <a:xfrm>
            <a:off x="7596000" y="5262480"/>
            <a:ext cx="614520" cy="614520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D0D8E7"/>
          </a:solidFill>
          <a:ln w="9360">
            <a:solidFill>
              <a:srgbClr val="D0D8E7"/>
            </a:solidFill>
            <a:round/>
          </a:ln>
        </p:spPr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652680" y="298080"/>
            <a:ext cx="7770960" cy="114156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 anchor="ctr"/>
          <a:lstStyle/>
          <a:p>
            <a:pPr>
              <a:lnSpc>
                <a:spcPct val="100000"/>
              </a:lnSpc>
            </a:pPr>
            <a:r>
              <a:rPr lang="ca-ES" sz="3600" b="1">
                <a:solidFill>
                  <a:srgbClr val="F79646"/>
                </a:solidFill>
                <a:latin typeface="Cabin"/>
                <a:ea typeface="Cabin"/>
              </a:rPr>
              <a:t>What is it?</a:t>
            </a:r>
            <a:r>
              <a:rPr lang="ca-ES" sz="3600">
                <a:solidFill>
                  <a:srgbClr val="F79646"/>
                </a:solidFill>
                <a:latin typeface="Cabin"/>
                <a:ea typeface="Cabin"/>
              </a:rPr>
              <a:t> </a:t>
            </a:r>
            <a:endParaRPr/>
          </a:p>
        </p:txBody>
      </p:sp>
      <p:sp>
        <p:nvSpPr>
          <p:cNvPr id="473" name="CustomShape 2"/>
          <p:cNvSpPr/>
          <p:nvPr/>
        </p:nvSpPr>
        <p:spPr>
          <a:xfrm rot="16200000">
            <a:off x="643320" y="2600280"/>
            <a:ext cx="4440600" cy="2841480"/>
          </a:xfrm>
          <a:prstGeom prst="flowChartManualOperation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vert="vert" lIns="145440" tIns="0" rIns="146160" bIns="0" anchor="ctr"/>
          <a:lstStyle/>
          <a:p>
            <a:pPr algn="ctr">
              <a:lnSpc>
                <a:spcPct val="90000"/>
              </a:lnSpc>
            </a:pPr>
            <a:r>
              <a:rPr lang="ca-ES" sz="2300">
                <a:solidFill>
                  <a:srgbClr val="FFFFFF"/>
                </a:solidFill>
                <a:latin typeface="Arial"/>
                <a:ea typeface="DejaVu Sans"/>
              </a:rPr>
              <a:t>Gamification in the classroom is...</a:t>
            </a:r>
            <a:endParaRPr/>
          </a:p>
        </p:txBody>
      </p:sp>
      <p:sp>
        <p:nvSpPr>
          <p:cNvPr id="474" name="CustomShape 3"/>
          <p:cNvSpPr/>
          <p:nvPr/>
        </p:nvSpPr>
        <p:spPr>
          <a:xfrm rot="16200000">
            <a:off x="3699000" y="2600280"/>
            <a:ext cx="4440600" cy="2841480"/>
          </a:xfrm>
          <a:prstGeom prst="flowChartManualOperation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vert="vert" lIns="145440" tIns="0" rIns="146160" bIns="0" anchor="ctr"/>
          <a:lstStyle/>
          <a:p>
            <a:pPr algn="ctr">
              <a:lnSpc>
                <a:spcPct val="90000"/>
              </a:lnSpc>
            </a:pPr>
            <a:r>
              <a:rPr lang="ca-ES" sz="2300">
                <a:solidFill>
                  <a:srgbClr val="FFFFFF"/>
                </a:solidFill>
                <a:latin typeface="Arial"/>
                <a:ea typeface="DejaVu Sans"/>
              </a:rPr>
              <a:t>The process by which teachers use video game design principals in learning environments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57200" y="273600"/>
            <a:ext cx="822852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a-ES" sz="3600" b="1">
                <a:solidFill>
                  <a:srgbClr val="F79646"/>
                </a:solidFill>
                <a:latin typeface="Arial"/>
              </a:rPr>
              <a:t>Components</a:t>
            </a:r>
            <a:endParaRPr/>
          </a:p>
        </p:txBody>
      </p:sp>
      <p:sp>
        <p:nvSpPr>
          <p:cNvPr id="476" name="CustomShape 2"/>
          <p:cNvSpPr/>
          <p:nvPr/>
        </p:nvSpPr>
        <p:spPr>
          <a:xfrm>
            <a:off x="457200" y="1394640"/>
            <a:ext cx="2570760" cy="1542240"/>
          </a:xfrm>
          <a:prstGeom prst="rect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lIns="72360" tIns="72360" rIns="72360" bIns="72360" anchor="ctr"/>
          <a:lstStyle/>
          <a:p>
            <a:pPr algn="ctr">
              <a:lnSpc>
                <a:spcPct val="90000"/>
              </a:lnSpc>
            </a:pPr>
            <a:r>
              <a:rPr lang="ca-ES" sz="1900" b="1">
                <a:solidFill>
                  <a:srgbClr val="FFFFFF"/>
                </a:solidFill>
                <a:latin typeface="Arial"/>
                <a:ea typeface="DejaVu Sans"/>
              </a:rPr>
              <a:t>Avatars:</a:t>
            </a:r>
            <a:r>
              <a:rPr lang="ca-ES" sz="1900">
                <a:solidFill>
                  <a:srgbClr val="FFFFFF"/>
                </a:solidFill>
                <a:latin typeface="Arial"/>
                <a:ea typeface="DejaVu Sans"/>
              </a:rPr>
              <a:t> players' profiles</a:t>
            </a:r>
            <a:endParaRPr/>
          </a:p>
        </p:txBody>
      </p:sp>
      <p:sp>
        <p:nvSpPr>
          <p:cNvPr id="477" name="CustomShape 3"/>
          <p:cNvSpPr/>
          <p:nvPr/>
        </p:nvSpPr>
        <p:spPr>
          <a:xfrm>
            <a:off x="3286080" y="1394640"/>
            <a:ext cx="2570760" cy="1542240"/>
          </a:xfrm>
          <a:prstGeom prst="rect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lIns="72360" tIns="72360" rIns="72360" bIns="72360" anchor="ctr"/>
          <a:lstStyle/>
          <a:p>
            <a:pPr algn="ctr">
              <a:lnSpc>
                <a:spcPct val="90000"/>
              </a:lnSpc>
            </a:pPr>
            <a:r>
              <a:rPr lang="ca-ES" sz="1900">
                <a:solidFill>
                  <a:srgbClr val="FFFFFF"/>
                </a:solidFill>
                <a:latin typeface="Arial"/>
                <a:ea typeface="DejaVu Sans"/>
              </a:rPr>
              <a:t>A system of</a:t>
            </a:r>
            <a:r>
              <a:rPr lang="ca-ES" sz="1900" b="1">
                <a:solidFill>
                  <a:srgbClr val="FFFFFF"/>
                </a:solidFill>
                <a:latin typeface="Arial"/>
                <a:ea typeface="DejaVu Sans"/>
              </a:rPr>
              <a:t> points</a:t>
            </a:r>
            <a:r>
              <a:rPr lang="ca-ES" sz="1900">
                <a:solidFill>
                  <a:srgbClr val="FFFFFF"/>
                </a:solidFill>
                <a:latin typeface="Arial"/>
                <a:ea typeface="DejaVu Sans"/>
              </a:rPr>
              <a:t>: (can take the place of grades)</a:t>
            </a:r>
            <a:endParaRPr/>
          </a:p>
        </p:txBody>
      </p:sp>
      <p:sp>
        <p:nvSpPr>
          <p:cNvPr id="478" name="CustomShape 4"/>
          <p:cNvSpPr/>
          <p:nvPr/>
        </p:nvSpPr>
        <p:spPr>
          <a:xfrm>
            <a:off x="6114960" y="1394640"/>
            <a:ext cx="2570760" cy="1542240"/>
          </a:xfrm>
          <a:prstGeom prst="rect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lIns="72360" tIns="72360" rIns="72360" bIns="72360" anchor="ctr"/>
          <a:lstStyle/>
          <a:p>
            <a:pPr algn="ctr">
              <a:lnSpc>
                <a:spcPct val="90000"/>
              </a:lnSpc>
            </a:pPr>
            <a:r>
              <a:rPr lang="ca-ES" sz="1900" b="1">
                <a:solidFill>
                  <a:srgbClr val="FFFFFF"/>
                </a:solidFill>
                <a:latin typeface="Arial"/>
                <a:ea typeface="DejaVu Sans"/>
              </a:rPr>
              <a:t>scoreboards</a:t>
            </a:r>
            <a:r>
              <a:rPr lang="ca-ES" sz="1900">
                <a:solidFill>
                  <a:srgbClr val="FFFFFF"/>
                </a:solidFill>
                <a:latin typeface="Arial"/>
                <a:ea typeface="DejaVu Sans"/>
              </a:rPr>
              <a:t>:  to see position and winners.</a:t>
            </a:r>
            <a:endParaRPr/>
          </a:p>
        </p:txBody>
      </p:sp>
      <p:sp>
        <p:nvSpPr>
          <p:cNvPr id="479" name="CustomShape 5"/>
          <p:cNvSpPr/>
          <p:nvPr/>
        </p:nvSpPr>
        <p:spPr>
          <a:xfrm>
            <a:off x="457200" y="3195000"/>
            <a:ext cx="2570760" cy="1542240"/>
          </a:xfrm>
          <a:prstGeom prst="rect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lIns="72360" tIns="72360" rIns="72360" bIns="72360" anchor="ctr"/>
          <a:lstStyle/>
          <a:p>
            <a:pPr algn="ctr">
              <a:lnSpc>
                <a:spcPct val="90000"/>
              </a:lnSpc>
            </a:pPr>
            <a:r>
              <a:rPr lang="ca-ES" sz="1900" b="1">
                <a:solidFill>
                  <a:srgbClr val="FFFFFF"/>
                </a:solidFill>
                <a:latin typeface="Arial"/>
                <a:ea typeface="DejaVu Sans"/>
              </a:rPr>
              <a:t>challenges</a:t>
            </a:r>
            <a:r>
              <a:rPr lang="ca-ES" sz="190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480" name="CustomShape 6"/>
          <p:cNvSpPr/>
          <p:nvPr/>
        </p:nvSpPr>
        <p:spPr>
          <a:xfrm>
            <a:off x="3286080" y="3195000"/>
            <a:ext cx="2570760" cy="1542240"/>
          </a:xfrm>
          <a:prstGeom prst="rect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lIns="72360" tIns="72360" rIns="72360" bIns="72360" anchor="ctr"/>
          <a:lstStyle/>
          <a:p>
            <a:pPr algn="ctr">
              <a:lnSpc>
                <a:spcPct val="90000"/>
              </a:lnSpc>
            </a:pPr>
            <a:r>
              <a:rPr lang="ca-ES" sz="1900" b="1">
                <a:solidFill>
                  <a:srgbClr val="FFFFFF"/>
                </a:solidFill>
                <a:latin typeface="Arial"/>
                <a:ea typeface="DejaVu Sans"/>
              </a:rPr>
              <a:t>levels:</a:t>
            </a:r>
            <a:r>
              <a:rPr lang="ca-ES" sz="1900">
                <a:solidFill>
                  <a:srgbClr val="FFFFFF"/>
                </a:solidFill>
                <a:latin typeface="Arial"/>
                <a:ea typeface="DejaVu Sans"/>
              </a:rPr>
              <a:t> (could be lessons)</a:t>
            </a:r>
            <a:endParaRPr/>
          </a:p>
        </p:txBody>
      </p:sp>
      <p:sp>
        <p:nvSpPr>
          <p:cNvPr id="481" name="CustomShape 7"/>
          <p:cNvSpPr/>
          <p:nvPr/>
        </p:nvSpPr>
        <p:spPr>
          <a:xfrm>
            <a:off x="6114960" y="3195000"/>
            <a:ext cx="2570760" cy="1542240"/>
          </a:xfrm>
          <a:prstGeom prst="rect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lIns="72360" tIns="72360" rIns="72360" bIns="72360" anchor="ctr"/>
          <a:lstStyle/>
          <a:p>
            <a:pPr algn="ctr">
              <a:lnSpc>
                <a:spcPct val="90000"/>
              </a:lnSpc>
            </a:pPr>
            <a:r>
              <a:rPr lang="ca-ES" sz="1900" i="1">
                <a:solidFill>
                  <a:srgbClr val="FFFFFF"/>
                </a:solidFill>
                <a:latin typeface="Arial"/>
                <a:ea typeface="DejaVu Sans"/>
              </a:rPr>
              <a:t>rewards:</a:t>
            </a:r>
            <a:r>
              <a:rPr lang="ca-ES" sz="190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ca-ES" sz="1900" b="1">
                <a:solidFill>
                  <a:srgbClr val="FFFFFF"/>
                </a:solidFill>
                <a:latin typeface="Arial"/>
                <a:ea typeface="DejaVu Sans"/>
              </a:rPr>
              <a:t>badges and awards </a:t>
            </a:r>
            <a:r>
              <a:rPr lang="ca-ES" sz="1900">
                <a:solidFill>
                  <a:srgbClr val="FFFFFF"/>
                </a:solidFill>
                <a:latin typeface="Arial"/>
                <a:ea typeface="DejaVu Sans"/>
              </a:rPr>
              <a:t>as public recognition of achievment</a:t>
            </a:r>
            <a:endParaRPr/>
          </a:p>
        </p:txBody>
      </p:sp>
      <p:sp>
        <p:nvSpPr>
          <p:cNvPr id="482" name="CustomShape 8"/>
          <p:cNvSpPr/>
          <p:nvPr/>
        </p:nvSpPr>
        <p:spPr>
          <a:xfrm>
            <a:off x="3286080" y="4995000"/>
            <a:ext cx="2570760" cy="1542240"/>
          </a:xfrm>
          <a:prstGeom prst="rect">
            <a:avLst/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</p:spPr>
        <p:txBody>
          <a:bodyPr lIns="72360" tIns="72360" rIns="72360" bIns="72360" anchor="ctr"/>
          <a:lstStyle/>
          <a:p>
            <a:pPr algn="ctr">
              <a:lnSpc>
                <a:spcPct val="90000"/>
              </a:lnSpc>
            </a:pPr>
            <a:r>
              <a:rPr lang="ca-ES" sz="1900">
                <a:solidFill>
                  <a:srgbClr val="FFFFFF"/>
                </a:solidFill>
                <a:latin typeface="Arial"/>
                <a:ea typeface="DejaVu Sans"/>
              </a:rPr>
              <a:t>Bonuses: (unexpected rewards): i.e. homework free night...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683640" y="548640"/>
            <a:ext cx="3656160" cy="6386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ca-ES" sz="3600">
                <a:solidFill>
                  <a:srgbClr val="F79646"/>
                </a:solidFill>
                <a:latin typeface="Cabin"/>
                <a:ea typeface="Cabin"/>
              </a:rPr>
              <a:t>PROS</a:t>
            </a:r>
            <a:endParaRPr/>
          </a:p>
        </p:txBody>
      </p:sp>
      <p:sp>
        <p:nvSpPr>
          <p:cNvPr id="484" name="CustomShape 2"/>
          <p:cNvSpPr/>
          <p:nvPr/>
        </p:nvSpPr>
        <p:spPr>
          <a:xfrm>
            <a:off x="5623200" y="548640"/>
            <a:ext cx="2820960" cy="6386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ca-ES" sz="3600">
                <a:solidFill>
                  <a:srgbClr val="F79646"/>
                </a:solidFill>
                <a:latin typeface="Cabin"/>
                <a:ea typeface="Cabin"/>
              </a:rPr>
              <a:t>CONS</a:t>
            </a:r>
            <a:endParaRPr/>
          </a:p>
        </p:txBody>
      </p:sp>
      <p:sp>
        <p:nvSpPr>
          <p:cNvPr id="485" name="CustomShape 3"/>
          <p:cNvSpPr/>
          <p:nvPr/>
        </p:nvSpPr>
        <p:spPr>
          <a:xfrm>
            <a:off x="-5371560" y="838440"/>
            <a:ext cx="6698880" cy="6698880"/>
          </a:xfrm>
          <a:prstGeom prst="blockArc">
            <a:avLst>
              <a:gd name="adj1" fmla="val 18900000"/>
              <a:gd name="adj2" fmla="val 2700000"/>
              <a:gd name="adj3" fmla="val 322"/>
            </a:avLst>
          </a:prstGeom>
          <a:noFill/>
          <a:ln w="9360">
            <a:solidFill>
              <a:srgbClr val="5E9DBF"/>
            </a:solidFill>
            <a:round/>
          </a:ln>
        </p:spPr>
      </p:sp>
      <p:sp>
        <p:nvSpPr>
          <p:cNvPr id="486" name="CustomShape 4"/>
          <p:cNvSpPr/>
          <p:nvPr/>
        </p:nvSpPr>
        <p:spPr>
          <a:xfrm>
            <a:off x="864000" y="2088000"/>
            <a:ext cx="4301640" cy="621000"/>
          </a:xfrm>
          <a:prstGeom prst="rect">
            <a:avLst/>
          </a:prstGeom>
          <a:gradFill>
            <a:gsLst>
              <a:gs pos="0">
                <a:srgbClr val="9ED8FF"/>
              </a:gs>
              <a:gs pos="100000">
                <a:srgbClr val="70B6DC"/>
              </a:gs>
            </a:gsLst>
            <a:lin ang="5400000"/>
          </a:gradFill>
          <a:ln>
            <a:noFill/>
          </a:ln>
        </p:spPr>
        <p:txBody>
          <a:bodyPr lIns="493920" tIns="33120" rIns="33120" bIns="33120" anchor="ctr"/>
          <a:lstStyle/>
          <a:p>
            <a:pPr>
              <a:lnSpc>
                <a:spcPct val="90000"/>
              </a:lnSpc>
            </a:pPr>
            <a:r>
              <a:rPr lang="ca-ES" sz="1300">
                <a:solidFill>
                  <a:srgbClr val="FFFFFF"/>
                </a:solidFill>
                <a:latin typeface="Century Gothic"/>
                <a:ea typeface="DejaVu Sans"/>
              </a:rPr>
              <a:t>Can increase student engagement: attractive presentation, challenges...</a:t>
            </a:r>
            <a:endParaRPr/>
          </a:p>
        </p:txBody>
      </p:sp>
      <p:sp>
        <p:nvSpPr>
          <p:cNvPr id="487" name="CustomShape 5"/>
          <p:cNvSpPr/>
          <p:nvPr/>
        </p:nvSpPr>
        <p:spPr>
          <a:xfrm>
            <a:off x="335880" y="1933200"/>
            <a:ext cx="776520" cy="7765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76C5EF"/>
            </a:solidFill>
            <a:round/>
          </a:ln>
        </p:spPr>
      </p:sp>
      <p:sp>
        <p:nvSpPr>
          <p:cNvPr id="488" name="CustomShape 6"/>
          <p:cNvSpPr/>
          <p:nvPr/>
        </p:nvSpPr>
        <p:spPr>
          <a:xfrm>
            <a:off x="1171080" y="2944440"/>
            <a:ext cx="3855600" cy="621000"/>
          </a:xfrm>
          <a:prstGeom prst="rect">
            <a:avLst/>
          </a:prstGeom>
          <a:gradFill>
            <a:gsLst>
              <a:gs pos="0">
                <a:srgbClr val="9ED8FF"/>
              </a:gs>
              <a:gs pos="100000">
                <a:srgbClr val="70B6DC"/>
              </a:gs>
            </a:gsLst>
            <a:lin ang="5400000"/>
          </a:gradFill>
          <a:ln>
            <a:noFill/>
          </a:ln>
        </p:spPr>
        <p:txBody>
          <a:bodyPr lIns="493920" tIns="33120" rIns="33120" bIns="33120" anchor="ctr"/>
          <a:lstStyle/>
          <a:p>
            <a:pPr>
              <a:lnSpc>
                <a:spcPct val="90000"/>
              </a:lnSpc>
            </a:pPr>
            <a:r>
              <a:rPr lang="ca-ES" sz="1300">
                <a:solidFill>
                  <a:srgbClr val="FFFFFF"/>
                </a:solidFill>
                <a:latin typeface="Century Gothic"/>
                <a:ea typeface="DejaVu Sans"/>
              </a:rPr>
              <a:t>Brings multimodal learning into the classroom.</a:t>
            </a:r>
            <a:endParaRPr/>
          </a:p>
        </p:txBody>
      </p:sp>
      <p:sp>
        <p:nvSpPr>
          <p:cNvPr id="489" name="CustomShape 7"/>
          <p:cNvSpPr/>
          <p:nvPr/>
        </p:nvSpPr>
        <p:spPr>
          <a:xfrm>
            <a:off x="781920" y="2866680"/>
            <a:ext cx="776520" cy="7765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76C5EF"/>
            </a:solidFill>
            <a:round/>
          </a:ln>
        </p:spPr>
      </p:sp>
      <p:sp>
        <p:nvSpPr>
          <p:cNvPr id="490" name="CustomShape 8"/>
          <p:cNvSpPr/>
          <p:nvPr/>
        </p:nvSpPr>
        <p:spPr>
          <a:xfrm>
            <a:off x="1307880" y="3877560"/>
            <a:ext cx="3718800" cy="621000"/>
          </a:xfrm>
          <a:prstGeom prst="rect">
            <a:avLst/>
          </a:prstGeom>
          <a:gradFill>
            <a:gsLst>
              <a:gs pos="0">
                <a:srgbClr val="9ED8FF"/>
              </a:gs>
              <a:gs pos="100000">
                <a:srgbClr val="70B6DC"/>
              </a:gs>
            </a:gsLst>
            <a:lin ang="5400000"/>
          </a:gradFill>
          <a:ln>
            <a:noFill/>
          </a:ln>
        </p:spPr>
        <p:txBody>
          <a:bodyPr lIns="493920" tIns="33120" rIns="33120" bIns="33120" anchor="ctr"/>
          <a:lstStyle/>
          <a:p>
            <a:pPr>
              <a:lnSpc>
                <a:spcPct val="90000"/>
              </a:lnSpc>
            </a:pPr>
            <a:r>
              <a:rPr lang="ca-ES" sz="1300">
                <a:solidFill>
                  <a:srgbClr val="FFFFFF"/>
                </a:solidFill>
                <a:latin typeface="Century Gothic"/>
                <a:ea typeface="DejaVu Sans"/>
              </a:rPr>
              <a:t>Require problem-solving and critical thinking based on a meaninful purpose</a:t>
            </a:r>
            <a:endParaRPr/>
          </a:p>
        </p:txBody>
      </p:sp>
      <p:sp>
        <p:nvSpPr>
          <p:cNvPr id="491" name="CustomShape 9"/>
          <p:cNvSpPr/>
          <p:nvPr/>
        </p:nvSpPr>
        <p:spPr>
          <a:xfrm>
            <a:off x="918720" y="3799800"/>
            <a:ext cx="776520" cy="7765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76C5EF"/>
            </a:solidFill>
            <a:round/>
          </a:ln>
        </p:spPr>
      </p:sp>
      <p:sp>
        <p:nvSpPr>
          <p:cNvPr id="492" name="CustomShape 10"/>
          <p:cNvSpPr/>
          <p:nvPr/>
        </p:nvSpPr>
        <p:spPr>
          <a:xfrm>
            <a:off x="1171080" y="4811040"/>
            <a:ext cx="3855600" cy="621000"/>
          </a:xfrm>
          <a:prstGeom prst="rect">
            <a:avLst/>
          </a:prstGeom>
          <a:gradFill>
            <a:gsLst>
              <a:gs pos="0">
                <a:srgbClr val="9ED8FF"/>
              </a:gs>
              <a:gs pos="100000">
                <a:srgbClr val="70B6DC"/>
              </a:gs>
            </a:gsLst>
            <a:lin ang="5400000"/>
          </a:gradFill>
          <a:ln>
            <a:noFill/>
          </a:ln>
        </p:spPr>
        <p:txBody>
          <a:bodyPr lIns="493920" tIns="33120" rIns="33120" bIns="33120" anchor="ctr"/>
          <a:lstStyle/>
          <a:p>
            <a:pPr>
              <a:lnSpc>
                <a:spcPct val="90000"/>
              </a:lnSpc>
            </a:pPr>
            <a:r>
              <a:rPr lang="ca-ES" sz="1300">
                <a:solidFill>
                  <a:srgbClr val="FFFFFF"/>
                </a:solidFill>
                <a:latin typeface="Century Gothic"/>
                <a:ea typeface="DejaVu Sans"/>
              </a:rPr>
              <a:t>peer learning </a:t>
            </a:r>
            <a:endParaRPr/>
          </a:p>
        </p:txBody>
      </p:sp>
      <p:sp>
        <p:nvSpPr>
          <p:cNvPr id="493" name="CustomShape 11"/>
          <p:cNvSpPr/>
          <p:nvPr/>
        </p:nvSpPr>
        <p:spPr>
          <a:xfrm>
            <a:off x="781920" y="4732920"/>
            <a:ext cx="776520" cy="7765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76C5EF"/>
            </a:solidFill>
            <a:round/>
          </a:ln>
        </p:spPr>
      </p:sp>
      <p:sp>
        <p:nvSpPr>
          <p:cNvPr id="494" name="CustomShape 12"/>
          <p:cNvSpPr/>
          <p:nvPr/>
        </p:nvSpPr>
        <p:spPr>
          <a:xfrm>
            <a:off x="725040" y="5744160"/>
            <a:ext cx="4301640" cy="621000"/>
          </a:xfrm>
          <a:prstGeom prst="rect">
            <a:avLst/>
          </a:prstGeom>
          <a:gradFill>
            <a:gsLst>
              <a:gs pos="0">
                <a:srgbClr val="9ED8FF"/>
              </a:gs>
              <a:gs pos="100000">
                <a:srgbClr val="70B6DC"/>
              </a:gs>
            </a:gsLst>
            <a:lin ang="5400000"/>
          </a:gradFill>
          <a:ln>
            <a:noFill/>
          </a:ln>
        </p:spPr>
        <p:txBody>
          <a:bodyPr lIns="493920" tIns="33120" rIns="33120" bIns="33120" anchor="ctr"/>
          <a:lstStyle/>
          <a:p>
            <a:pPr>
              <a:lnSpc>
                <a:spcPct val="90000"/>
              </a:lnSpc>
            </a:pPr>
            <a:r>
              <a:rPr lang="ca-ES" sz="1300">
                <a:solidFill>
                  <a:srgbClr val="FFFFFF"/>
                </a:solidFill>
                <a:latin typeface="Century Gothic"/>
                <a:ea typeface="DejaVu Sans"/>
              </a:rPr>
              <a:t>Each player starts at zero and builds their score, rising up as they progress</a:t>
            </a:r>
            <a:endParaRPr/>
          </a:p>
        </p:txBody>
      </p:sp>
      <p:sp>
        <p:nvSpPr>
          <p:cNvPr id="495" name="CustomShape 13"/>
          <p:cNvSpPr/>
          <p:nvPr/>
        </p:nvSpPr>
        <p:spPr>
          <a:xfrm>
            <a:off x="335880" y="5666400"/>
            <a:ext cx="776520" cy="7765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76C5EF"/>
            </a:solidFill>
            <a:round/>
          </a:ln>
        </p:spPr>
      </p:sp>
      <p:sp>
        <p:nvSpPr>
          <p:cNvPr id="496" name="CustomShape 14"/>
          <p:cNvSpPr/>
          <p:nvPr/>
        </p:nvSpPr>
        <p:spPr>
          <a:xfrm>
            <a:off x="1118520" y="1236600"/>
            <a:ext cx="4789440" cy="4789440"/>
          </a:xfrm>
          <a:prstGeom prst="blockArc">
            <a:avLst>
              <a:gd name="adj1" fmla="val 18900000"/>
              <a:gd name="adj2" fmla="val 2700000"/>
              <a:gd name="adj3" fmla="val 451"/>
            </a:avLst>
          </a:prstGeom>
          <a:noFill/>
          <a:ln w="9360">
            <a:solidFill>
              <a:srgbClr val="5E9DBF"/>
            </a:solidFill>
            <a:round/>
          </a:ln>
        </p:spPr>
      </p:sp>
      <p:sp>
        <p:nvSpPr>
          <p:cNvPr id="497" name="CustomShape 15"/>
          <p:cNvSpPr/>
          <p:nvPr/>
        </p:nvSpPr>
        <p:spPr>
          <a:xfrm>
            <a:off x="5634000" y="2209320"/>
            <a:ext cx="3113280" cy="709920"/>
          </a:xfrm>
          <a:prstGeom prst="rect">
            <a:avLst/>
          </a:prstGeom>
          <a:gradFill>
            <a:gsLst>
              <a:gs pos="0">
                <a:srgbClr val="9ED8FF"/>
              </a:gs>
              <a:gs pos="100000">
                <a:srgbClr val="70B6DC"/>
              </a:gs>
            </a:gsLst>
            <a:lin ang="5400000"/>
          </a:gradFill>
          <a:ln>
            <a:noFill/>
          </a:ln>
        </p:spPr>
        <p:txBody>
          <a:bodyPr lIns="564480" tIns="38160" rIns="38160" bIns="38160" anchor="ctr"/>
          <a:lstStyle/>
          <a:p>
            <a:pPr>
              <a:lnSpc>
                <a:spcPct val="90000"/>
              </a:lnSpc>
            </a:pPr>
            <a:r>
              <a:rPr lang="ca-ES" sz="1500">
                <a:solidFill>
                  <a:srgbClr val="FFFFFF"/>
                </a:solidFill>
                <a:latin typeface="Century Gothic"/>
                <a:ea typeface="DejaVu Sans"/>
              </a:rPr>
              <a:t>I</a:t>
            </a:r>
            <a:r>
              <a:rPr lang="ca-ES" sz="1400">
                <a:solidFill>
                  <a:srgbClr val="FFFFFF"/>
                </a:solidFill>
                <a:latin typeface="Century Gothic"/>
                <a:ea typeface="DejaVu Sans"/>
              </a:rPr>
              <a:t>t can lead to students only doing things for points or lead to unneccessary competition</a:t>
            </a:r>
            <a:endParaRPr/>
          </a:p>
        </p:txBody>
      </p:sp>
      <p:sp>
        <p:nvSpPr>
          <p:cNvPr id="498" name="CustomShape 16"/>
          <p:cNvSpPr/>
          <p:nvPr/>
        </p:nvSpPr>
        <p:spPr>
          <a:xfrm>
            <a:off x="5189760" y="2120400"/>
            <a:ext cx="887760" cy="887760"/>
          </a:xfrm>
          <a:prstGeom prst="ellipse">
            <a:avLst/>
          </a:prstGeom>
          <a:solidFill>
            <a:srgbClr val="FFFFFF"/>
          </a:solidFill>
          <a:ln w="9360">
            <a:solidFill>
              <a:srgbClr val="76C5EF"/>
            </a:solidFill>
            <a:round/>
          </a:ln>
        </p:spPr>
      </p:sp>
      <p:sp>
        <p:nvSpPr>
          <p:cNvPr id="499" name="CustomShape 17"/>
          <p:cNvSpPr/>
          <p:nvPr/>
        </p:nvSpPr>
        <p:spPr>
          <a:xfrm>
            <a:off x="5892840" y="3276360"/>
            <a:ext cx="2854800" cy="709920"/>
          </a:xfrm>
          <a:prstGeom prst="rect">
            <a:avLst/>
          </a:prstGeom>
          <a:gradFill>
            <a:gsLst>
              <a:gs pos="0">
                <a:srgbClr val="9ED8FF"/>
              </a:gs>
              <a:gs pos="100000">
                <a:srgbClr val="70B6DC"/>
              </a:gs>
            </a:gsLst>
            <a:lin ang="5400000"/>
          </a:gradFill>
          <a:ln>
            <a:noFill/>
          </a:ln>
        </p:spPr>
        <p:txBody>
          <a:bodyPr lIns="564480" tIns="38160" rIns="38160" bIns="38160" anchor="ctr"/>
          <a:lstStyle/>
          <a:p>
            <a:pPr>
              <a:lnSpc>
                <a:spcPct val="90000"/>
              </a:lnSpc>
            </a:pPr>
            <a:r>
              <a:rPr lang="ca-ES" sz="1500">
                <a:solidFill>
                  <a:srgbClr val="FFFFFF"/>
                </a:solidFill>
                <a:latin typeface="Century Gothic"/>
                <a:ea typeface="DejaVu Sans"/>
              </a:rPr>
              <a:t>It isn't useful in every learning situation</a:t>
            </a:r>
            <a:endParaRPr/>
          </a:p>
        </p:txBody>
      </p:sp>
      <p:sp>
        <p:nvSpPr>
          <p:cNvPr id="500" name="CustomShape 18"/>
          <p:cNvSpPr/>
          <p:nvPr/>
        </p:nvSpPr>
        <p:spPr>
          <a:xfrm>
            <a:off x="5448240" y="3187440"/>
            <a:ext cx="887760" cy="887760"/>
          </a:xfrm>
          <a:prstGeom prst="ellipse">
            <a:avLst/>
          </a:prstGeom>
          <a:solidFill>
            <a:srgbClr val="FFFFFF"/>
          </a:solidFill>
          <a:ln w="9360">
            <a:solidFill>
              <a:srgbClr val="76C5EF"/>
            </a:solidFill>
            <a:round/>
          </a:ln>
        </p:spPr>
      </p:sp>
      <p:sp>
        <p:nvSpPr>
          <p:cNvPr id="501" name="CustomShape 19"/>
          <p:cNvSpPr/>
          <p:nvPr/>
        </p:nvSpPr>
        <p:spPr>
          <a:xfrm>
            <a:off x="5634000" y="4343400"/>
            <a:ext cx="3113280" cy="709920"/>
          </a:xfrm>
          <a:prstGeom prst="rect">
            <a:avLst/>
          </a:prstGeom>
          <a:gradFill>
            <a:gsLst>
              <a:gs pos="0">
                <a:srgbClr val="9ED8FF"/>
              </a:gs>
              <a:gs pos="100000">
                <a:srgbClr val="70B6DC"/>
              </a:gs>
            </a:gsLst>
            <a:lin ang="5400000"/>
          </a:gradFill>
          <a:ln>
            <a:noFill/>
          </a:ln>
        </p:spPr>
        <p:txBody>
          <a:bodyPr lIns="564480" tIns="38160" rIns="38160" bIns="38160" anchor="ctr"/>
          <a:lstStyle/>
          <a:p>
            <a:pPr>
              <a:lnSpc>
                <a:spcPct val="90000"/>
              </a:lnSpc>
            </a:pPr>
            <a:r>
              <a:rPr lang="ca-ES" sz="1500">
                <a:solidFill>
                  <a:srgbClr val="FFFFFF"/>
                </a:solidFill>
                <a:latin typeface="Century Gothic"/>
                <a:ea typeface="DejaVu Sans"/>
              </a:rPr>
              <a:t>It requires extensive planning, design and tracking</a:t>
            </a:r>
            <a:endParaRPr/>
          </a:p>
        </p:txBody>
      </p:sp>
      <p:sp>
        <p:nvSpPr>
          <p:cNvPr id="502" name="CustomShape 20"/>
          <p:cNvSpPr/>
          <p:nvPr/>
        </p:nvSpPr>
        <p:spPr>
          <a:xfrm>
            <a:off x="5189760" y="4254480"/>
            <a:ext cx="887760" cy="887760"/>
          </a:xfrm>
          <a:prstGeom prst="ellipse">
            <a:avLst/>
          </a:prstGeom>
          <a:solidFill>
            <a:srgbClr val="FFFFFF"/>
          </a:solidFill>
          <a:ln w="9360">
            <a:solidFill>
              <a:srgbClr val="76C5EF"/>
            </a:solidFill>
            <a:round/>
          </a:ln>
        </p:spPr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1179</Words>
  <Application>Microsoft Macintosh PowerPoint</Application>
  <PresentationFormat>Presentación en pantalla (4:3)</PresentationFormat>
  <Paragraphs>173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ANOTHER EXAMPLE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MPP PPLH</cp:lastModifiedBy>
  <cp:revision>4</cp:revision>
  <dcterms:modified xsi:type="dcterms:W3CDTF">2017-03-22T15:55:41Z</dcterms:modified>
</cp:coreProperties>
</file>